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26" r:id="rId3"/>
    <p:sldId id="327" r:id="rId4"/>
    <p:sldId id="413" r:id="rId5"/>
    <p:sldId id="258" r:id="rId6"/>
    <p:sldId id="441" r:id="rId7"/>
    <p:sldId id="442" r:id="rId8"/>
    <p:sldId id="414" r:id="rId9"/>
    <p:sldId id="415" r:id="rId10"/>
    <p:sldId id="416" r:id="rId11"/>
    <p:sldId id="443" r:id="rId12"/>
    <p:sldId id="444" r:id="rId13"/>
    <p:sldId id="445" r:id="rId14"/>
    <p:sldId id="418" r:id="rId15"/>
    <p:sldId id="417" r:id="rId16"/>
    <p:sldId id="419" r:id="rId17"/>
    <p:sldId id="420" r:id="rId18"/>
    <p:sldId id="421" r:id="rId19"/>
    <p:sldId id="422" r:id="rId20"/>
    <p:sldId id="446" r:id="rId21"/>
    <p:sldId id="447" r:id="rId22"/>
    <p:sldId id="448" r:id="rId23"/>
    <p:sldId id="424" r:id="rId24"/>
    <p:sldId id="423" r:id="rId25"/>
    <p:sldId id="425" r:id="rId26"/>
    <p:sldId id="426" r:id="rId27"/>
    <p:sldId id="427" r:id="rId28"/>
    <p:sldId id="449" r:id="rId29"/>
    <p:sldId id="428" r:id="rId30"/>
    <p:sldId id="429" r:id="rId31"/>
    <p:sldId id="430" r:id="rId32"/>
    <p:sldId id="431" r:id="rId33"/>
    <p:sldId id="432" r:id="rId34"/>
    <p:sldId id="433" r:id="rId35"/>
    <p:sldId id="434" r:id="rId36"/>
    <p:sldId id="435" r:id="rId37"/>
    <p:sldId id="450" r:id="rId38"/>
    <p:sldId id="436" r:id="rId39"/>
    <p:sldId id="308" r:id="rId40"/>
    <p:sldId id="372" r:id="rId41"/>
    <p:sldId id="373" r:id="rId42"/>
    <p:sldId id="374" r:id="rId43"/>
    <p:sldId id="375" r:id="rId44"/>
    <p:sldId id="314" r:id="rId45"/>
    <p:sldId id="451" r:id="rId46"/>
    <p:sldId id="452" r:id="rId47"/>
    <p:sldId id="377" r:id="rId48"/>
    <p:sldId id="378" r:id="rId49"/>
    <p:sldId id="279" r:id="rId50"/>
    <p:sldId id="381" r:id="rId51"/>
    <p:sldId id="380" r:id="rId52"/>
    <p:sldId id="439" r:id="rId53"/>
    <p:sldId id="336" r:id="rId54"/>
    <p:sldId id="382" r:id="rId55"/>
    <p:sldId id="397" r:id="rId56"/>
    <p:sldId id="282" r:id="rId57"/>
    <p:sldId id="360" r:id="rId58"/>
    <p:sldId id="356" r:id="rId59"/>
    <p:sldId id="394" r:id="rId60"/>
    <p:sldId id="384" r:id="rId61"/>
    <p:sldId id="385" r:id="rId62"/>
    <p:sldId id="309" r:id="rId63"/>
    <p:sldId id="386" r:id="rId64"/>
    <p:sldId id="387" r:id="rId65"/>
    <p:sldId id="388" r:id="rId66"/>
    <p:sldId id="455" r:id="rId67"/>
    <p:sldId id="456" r:id="rId68"/>
    <p:sldId id="457" r:id="rId69"/>
    <p:sldId id="361" r:id="rId70"/>
    <p:sldId id="458" r:id="rId71"/>
    <p:sldId id="438" r:id="rId72"/>
    <p:sldId id="362" r:id="rId73"/>
    <p:sldId id="454" r:id="rId74"/>
    <p:sldId id="398" r:id="rId75"/>
    <p:sldId id="347" r:id="rId76"/>
    <p:sldId id="437" r:id="rId77"/>
    <p:sldId id="459" r:id="rId78"/>
    <p:sldId id="409" r:id="rId79"/>
    <p:sldId id="297" r:id="rId80"/>
    <p:sldId id="410" r:id="rId81"/>
    <p:sldId id="461" r:id="rId82"/>
    <p:sldId id="460" r:id="rId83"/>
    <p:sldId id="411" r:id="rId84"/>
    <p:sldId id="462" r:id="rId85"/>
    <p:sldId id="341" r:id="rId86"/>
    <p:sldId id="440" r:id="rId8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Duedal" initials="AD" lastIdx="1" clrIdx="0">
    <p:extLst>
      <p:ext uri="{19B8F6BF-5375-455C-9EA6-DF929625EA0E}">
        <p15:presenceInfo xmlns="" xmlns:p15="http://schemas.microsoft.com/office/powerpoint/2012/main" userId="S-1-5-21-2431388123-1585144882-552047939-6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p:cViewPr>
        <p:scale>
          <a:sx n="80" d="100"/>
          <a:sy n="80" d="100"/>
        </p:scale>
        <p:origin x="-920" y="-7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commentAuthors" Target="commentAuthors.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8T11:34:20.374" idx="1">
    <p:pos x="10" y="10"/>
    <p:text/>
    <p:extLst>
      <p:ext uri="{C676402C-5697-4E1C-873F-D02D1690AC5C}">
        <p15:threadingInfo xmlns=""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91ED7-228D-6045-A9D8-B3470A66330B}" type="doc">
      <dgm:prSet loTypeId="urn:microsoft.com/office/officeart/2005/8/layout/pyramid1" loCatId="" qsTypeId="urn:microsoft.com/office/officeart/2005/8/quickstyle/simple4" qsCatId="simple" csTypeId="urn:microsoft.com/office/officeart/2005/8/colors/accent1_2" csCatId="accent1" phldr="1"/>
      <dgm:spPr/>
    </dgm:pt>
    <dgm:pt modelId="{4C85C9FD-C5D8-4643-97FC-27DA9C4EEE6E}">
      <dgm:prSet phldrT="[Text]" custT="1"/>
      <dgm:spPr/>
      <dgm:t>
        <a:bodyPr/>
        <a:lstStyle/>
        <a:p>
          <a:endParaRPr lang="en-US" sz="2000" dirty="0" smtClean="0">
            <a:solidFill>
              <a:srgbClr val="FF0000"/>
            </a:solidFill>
          </a:endParaRPr>
        </a:p>
        <a:p>
          <a:endParaRPr lang="en-US" sz="2000" dirty="0">
            <a:solidFill>
              <a:schemeClr val="bg1"/>
            </a:solidFill>
          </a:endParaRPr>
        </a:p>
      </dgm:t>
    </dgm:pt>
    <dgm:pt modelId="{0F7C2664-D6C6-6F4A-80FC-49851F101DF4}" type="parTrans" cxnId="{26BE603B-3A68-674A-8A0F-71F54889FBE4}">
      <dgm:prSet/>
      <dgm:spPr/>
      <dgm:t>
        <a:bodyPr/>
        <a:lstStyle/>
        <a:p>
          <a:endParaRPr lang="en-US"/>
        </a:p>
      </dgm:t>
    </dgm:pt>
    <dgm:pt modelId="{0AC247E1-0024-024C-ADE7-B398F83AE348}" type="sibTrans" cxnId="{26BE603B-3A68-674A-8A0F-71F54889FBE4}">
      <dgm:prSet/>
      <dgm:spPr/>
      <dgm:t>
        <a:bodyPr/>
        <a:lstStyle/>
        <a:p>
          <a:endParaRPr lang="en-US"/>
        </a:p>
      </dgm:t>
    </dgm:pt>
    <dgm:pt modelId="{F4E64803-261A-B847-8FB5-7A390D6DC8AF}">
      <dgm:prSet phldrT="[Text]" custT="1"/>
      <dgm:spPr/>
      <dgm:t>
        <a:bodyPr/>
        <a:lstStyle/>
        <a:p>
          <a:r>
            <a:rPr lang="en-US" sz="2000" dirty="0" smtClean="0">
              <a:solidFill>
                <a:srgbClr val="FFFFFF"/>
              </a:solidFill>
            </a:rPr>
            <a:t>30 %</a:t>
          </a:r>
          <a:endParaRPr lang="en-US" sz="2000" dirty="0">
            <a:solidFill>
              <a:srgbClr val="FFFFFF"/>
            </a:solidFill>
          </a:endParaRPr>
        </a:p>
      </dgm:t>
    </dgm:pt>
    <dgm:pt modelId="{55A2F8F9-85E5-D44C-A643-604A50BFDD49}" type="parTrans" cxnId="{BC088452-78ED-EA45-B61E-4AF78B365E56}">
      <dgm:prSet/>
      <dgm:spPr/>
      <dgm:t>
        <a:bodyPr/>
        <a:lstStyle/>
        <a:p>
          <a:endParaRPr lang="en-US"/>
        </a:p>
      </dgm:t>
    </dgm:pt>
    <dgm:pt modelId="{FB4CAC40-AC88-5F4B-BE78-691ACFBE3652}" type="sibTrans" cxnId="{BC088452-78ED-EA45-B61E-4AF78B365E56}">
      <dgm:prSet/>
      <dgm:spPr/>
      <dgm:t>
        <a:bodyPr/>
        <a:lstStyle/>
        <a:p>
          <a:endParaRPr lang="en-US"/>
        </a:p>
      </dgm:t>
    </dgm:pt>
    <dgm:pt modelId="{B625D160-C6ED-174D-98F9-6767577C3757}">
      <dgm:prSet phldrT="[Text]" custT="1"/>
      <dgm:spPr/>
      <dgm:t>
        <a:bodyPr/>
        <a:lstStyle/>
        <a:p>
          <a:r>
            <a:rPr lang="en-US" sz="2000" dirty="0"/>
            <a:t>70 % </a:t>
          </a:r>
        </a:p>
      </dgm:t>
    </dgm:pt>
    <dgm:pt modelId="{E8955574-A88C-794A-9A8C-1DBCE7611F9A}" type="parTrans" cxnId="{19C69F05-5148-F544-BEA5-D90285FFC445}">
      <dgm:prSet/>
      <dgm:spPr/>
      <dgm:t>
        <a:bodyPr/>
        <a:lstStyle/>
        <a:p>
          <a:endParaRPr lang="en-US"/>
        </a:p>
      </dgm:t>
    </dgm:pt>
    <dgm:pt modelId="{A8A07CA3-5382-D34C-B4E5-3D3E449B8957}" type="sibTrans" cxnId="{19C69F05-5148-F544-BEA5-D90285FFC445}">
      <dgm:prSet/>
      <dgm:spPr/>
      <dgm:t>
        <a:bodyPr/>
        <a:lstStyle/>
        <a:p>
          <a:endParaRPr lang="en-US"/>
        </a:p>
      </dgm:t>
    </dgm:pt>
    <dgm:pt modelId="{E3456241-1911-7D4A-B4C6-FED7F91E1D79}" type="pres">
      <dgm:prSet presAssocID="{C8891ED7-228D-6045-A9D8-B3470A66330B}" presName="Name0" presStyleCnt="0">
        <dgm:presLayoutVars>
          <dgm:dir/>
          <dgm:animLvl val="lvl"/>
          <dgm:resizeHandles val="exact"/>
        </dgm:presLayoutVars>
      </dgm:prSet>
      <dgm:spPr/>
    </dgm:pt>
    <dgm:pt modelId="{341A8494-6CC7-FD4A-852E-AC07042DB606}" type="pres">
      <dgm:prSet presAssocID="{4C85C9FD-C5D8-4643-97FC-27DA9C4EEE6E}" presName="Name8" presStyleCnt="0"/>
      <dgm:spPr/>
    </dgm:pt>
    <dgm:pt modelId="{AA7E9EF2-E99D-4449-B70C-48A7EA6FE653}" type="pres">
      <dgm:prSet presAssocID="{4C85C9FD-C5D8-4643-97FC-27DA9C4EEE6E}" presName="level" presStyleLbl="node1" presStyleIdx="0" presStyleCnt="3" custScaleY="90909">
        <dgm:presLayoutVars>
          <dgm:chMax val="1"/>
          <dgm:bulletEnabled val="1"/>
        </dgm:presLayoutVars>
      </dgm:prSet>
      <dgm:spPr/>
      <dgm:t>
        <a:bodyPr/>
        <a:lstStyle/>
        <a:p>
          <a:endParaRPr lang="en-US"/>
        </a:p>
      </dgm:t>
    </dgm:pt>
    <dgm:pt modelId="{6A27F99F-9E96-B14D-BDCE-928600B692B8}" type="pres">
      <dgm:prSet presAssocID="{4C85C9FD-C5D8-4643-97FC-27DA9C4EEE6E}" presName="levelTx" presStyleLbl="revTx" presStyleIdx="0" presStyleCnt="0">
        <dgm:presLayoutVars>
          <dgm:chMax val="1"/>
          <dgm:bulletEnabled val="1"/>
        </dgm:presLayoutVars>
      </dgm:prSet>
      <dgm:spPr/>
      <dgm:t>
        <a:bodyPr/>
        <a:lstStyle/>
        <a:p>
          <a:endParaRPr lang="en-US"/>
        </a:p>
      </dgm:t>
    </dgm:pt>
    <dgm:pt modelId="{E09FE354-DB18-C44C-BEA4-EB3302AE88D9}" type="pres">
      <dgm:prSet presAssocID="{F4E64803-261A-B847-8FB5-7A390D6DC8AF}" presName="Name8" presStyleCnt="0"/>
      <dgm:spPr/>
    </dgm:pt>
    <dgm:pt modelId="{99DFE851-4A93-6141-A16C-00CEAA6377E6}" type="pres">
      <dgm:prSet presAssocID="{F4E64803-261A-B847-8FB5-7A390D6DC8AF}" presName="level" presStyleLbl="node1" presStyleIdx="1" presStyleCnt="3">
        <dgm:presLayoutVars>
          <dgm:chMax val="1"/>
          <dgm:bulletEnabled val="1"/>
        </dgm:presLayoutVars>
      </dgm:prSet>
      <dgm:spPr/>
      <dgm:t>
        <a:bodyPr/>
        <a:lstStyle/>
        <a:p>
          <a:endParaRPr lang="en-US"/>
        </a:p>
      </dgm:t>
    </dgm:pt>
    <dgm:pt modelId="{A15DF560-E6DA-9043-A88F-0DF0F51F5E9B}" type="pres">
      <dgm:prSet presAssocID="{F4E64803-261A-B847-8FB5-7A390D6DC8AF}" presName="levelTx" presStyleLbl="revTx" presStyleIdx="0" presStyleCnt="0">
        <dgm:presLayoutVars>
          <dgm:chMax val="1"/>
          <dgm:bulletEnabled val="1"/>
        </dgm:presLayoutVars>
      </dgm:prSet>
      <dgm:spPr/>
      <dgm:t>
        <a:bodyPr/>
        <a:lstStyle/>
        <a:p>
          <a:endParaRPr lang="en-US"/>
        </a:p>
      </dgm:t>
    </dgm:pt>
    <dgm:pt modelId="{A507703C-408D-2B41-9E16-0697124C675C}" type="pres">
      <dgm:prSet presAssocID="{B625D160-C6ED-174D-98F9-6767577C3757}" presName="Name8" presStyleCnt="0"/>
      <dgm:spPr/>
    </dgm:pt>
    <dgm:pt modelId="{AF17825D-9BD0-F74A-B650-8213058AED19}" type="pres">
      <dgm:prSet presAssocID="{B625D160-C6ED-174D-98F9-6767577C3757}" presName="level" presStyleLbl="node1" presStyleIdx="2" presStyleCnt="3">
        <dgm:presLayoutVars>
          <dgm:chMax val="1"/>
          <dgm:bulletEnabled val="1"/>
        </dgm:presLayoutVars>
      </dgm:prSet>
      <dgm:spPr/>
      <dgm:t>
        <a:bodyPr/>
        <a:lstStyle/>
        <a:p>
          <a:endParaRPr lang="en-US"/>
        </a:p>
      </dgm:t>
    </dgm:pt>
    <dgm:pt modelId="{2EE9AFBA-F2EA-1441-AF96-D90D0F8A0A26}" type="pres">
      <dgm:prSet presAssocID="{B625D160-C6ED-174D-98F9-6767577C3757}" presName="levelTx" presStyleLbl="revTx" presStyleIdx="0" presStyleCnt="0">
        <dgm:presLayoutVars>
          <dgm:chMax val="1"/>
          <dgm:bulletEnabled val="1"/>
        </dgm:presLayoutVars>
      </dgm:prSet>
      <dgm:spPr/>
      <dgm:t>
        <a:bodyPr/>
        <a:lstStyle/>
        <a:p>
          <a:endParaRPr lang="en-US"/>
        </a:p>
      </dgm:t>
    </dgm:pt>
  </dgm:ptLst>
  <dgm:cxnLst>
    <dgm:cxn modelId="{AB79E898-0244-2044-AD4D-E9728D38C949}" type="presOf" srcId="{C8891ED7-228D-6045-A9D8-B3470A66330B}" destId="{E3456241-1911-7D4A-B4C6-FED7F91E1D79}" srcOrd="0" destOrd="0" presId="urn:microsoft.com/office/officeart/2005/8/layout/pyramid1"/>
    <dgm:cxn modelId="{E5045BF5-CF16-CA4C-9BC8-881C8A5D64F3}" type="presOf" srcId="{F4E64803-261A-B847-8FB5-7A390D6DC8AF}" destId="{99DFE851-4A93-6141-A16C-00CEAA6377E6}" srcOrd="0" destOrd="0" presId="urn:microsoft.com/office/officeart/2005/8/layout/pyramid1"/>
    <dgm:cxn modelId="{DB6D3D73-88C9-7945-8AD2-B967990C18E3}" type="presOf" srcId="{4C85C9FD-C5D8-4643-97FC-27DA9C4EEE6E}" destId="{6A27F99F-9E96-B14D-BDCE-928600B692B8}" srcOrd="1" destOrd="0" presId="urn:microsoft.com/office/officeart/2005/8/layout/pyramid1"/>
    <dgm:cxn modelId="{51240436-E9BD-E846-8C4F-1CE78B135F6D}" type="presOf" srcId="{4C85C9FD-C5D8-4643-97FC-27DA9C4EEE6E}" destId="{AA7E9EF2-E99D-4449-B70C-48A7EA6FE653}" srcOrd="0" destOrd="0" presId="urn:microsoft.com/office/officeart/2005/8/layout/pyramid1"/>
    <dgm:cxn modelId="{21789287-1312-FA41-B53A-E2DFA21305DB}" type="presOf" srcId="{F4E64803-261A-B847-8FB5-7A390D6DC8AF}" destId="{A15DF560-E6DA-9043-A88F-0DF0F51F5E9B}" srcOrd="1" destOrd="0" presId="urn:microsoft.com/office/officeart/2005/8/layout/pyramid1"/>
    <dgm:cxn modelId="{19C69F05-5148-F544-BEA5-D90285FFC445}" srcId="{C8891ED7-228D-6045-A9D8-B3470A66330B}" destId="{B625D160-C6ED-174D-98F9-6767577C3757}" srcOrd="2" destOrd="0" parTransId="{E8955574-A88C-794A-9A8C-1DBCE7611F9A}" sibTransId="{A8A07CA3-5382-D34C-B4E5-3D3E449B8957}"/>
    <dgm:cxn modelId="{26BE603B-3A68-674A-8A0F-71F54889FBE4}" srcId="{C8891ED7-228D-6045-A9D8-B3470A66330B}" destId="{4C85C9FD-C5D8-4643-97FC-27DA9C4EEE6E}" srcOrd="0" destOrd="0" parTransId="{0F7C2664-D6C6-6F4A-80FC-49851F101DF4}" sibTransId="{0AC247E1-0024-024C-ADE7-B398F83AE348}"/>
    <dgm:cxn modelId="{BC088452-78ED-EA45-B61E-4AF78B365E56}" srcId="{C8891ED7-228D-6045-A9D8-B3470A66330B}" destId="{F4E64803-261A-B847-8FB5-7A390D6DC8AF}" srcOrd="1" destOrd="0" parTransId="{55A2F8F9-85E5-D44C-A643-604A50BFDD49}" sibTransId="{FB4CAC40-AC88-5F4B-BE78-691ACFBE3652}"/>
    <dgm:cxn modelId="{F7178928-3652-7E4A-BBAF-1F2195FFB099}" type="presOf" srcId="{B625D160-C6ED-174D-98F9-6767577C3757}" destId="{AF17825D-9BD0-F74A-B650-8213058AED19}" srcOrd="0" destOrd="0" presId="urn:microsoft.com/office/officeart/2005/8/layout/pyramid1"/>
    <dgm:cxn modelId="{91F454DC-0C80-6247-AE8D-9DF9FCE598A0}" type="presOf" srcId="{B625D160-C6ED-174D-98F9-6767577C3757}" destId="{2EE9AFBA-F2EA-1441-AF96-D90D0F8A0A26}" srcOrd="1" destOrd="0" presId="urn:microsoft.com/office/officeart/2005/8/layout/pyramid1"/>
    <dgm:cxn modelId="{F7ADD20F-E714-6643-BE58-31575C397BDF}" type="presParOf" srcId="{E3456241-1911-7D4A-B4C6-FED7F91E1D79}" destId="{341A8494-6CC7-FD4A-852E-AC07042DB606}" srcOrd="0" destOrd="0" presId="urn:microsoft.com/office/officeart/2005/8/layout/pyramid1"/>
    <dgm:cxn modelId="{2802C2AB-6D30-C744-8E75-45BC60D4A2CA}" type="presParOf" srcId="{341A8494-6CC7-FD4A-852E-AC07042DB606}" destId="{AA7E9EF2-E99D-4449-B70C-48A7EA6FE653}" srcOrd="0" destOrd="0" presId="urn:microsoft.com/office/officeart/2005/8/layout/pyramid1"/>
    <dgm:cxn modelId="{6843ACD7-478C-1D4D-BD7A-7D7267263D09}" type="presParOf" srcId="{341A8494-6CC7-FD4A-852E-AC07042DB606}" destId="{6A27F99F-9E96-B14D-BDCE-928600B692B8}" srcOrd="1" destOrd="0" presId="urn:microsoft.com/office/officeart/2005/8/layout/pyramid1"/>
    <dgm:cxn modelId="{7A74ED9B-296A-3D45-905B-E833A04D7E20}" type="presParOf" srcId="{E3456241-1911-7D4A-B4C6-FED7F91E1D79}" destId="{E09FE354-DB18-C44C-BEA4-EB3302AE88D9}" srcOrd="1" destOrd="0" presId="urn:microsoft.com/office/officeart/2005/8/layout/pyramid1"/>
    <dgm:cxn modelId="{0B36A92A-B93D-8C47-8823-B1A4A055F6DD}" type="presParOf" srcId="{E09FE354-DB18-C44C-BEA4-EB3302AE88D9}" destId="{99DFE851-4A93-6141-A16C-00CEAA6377E6}" srcOrd="0" destOrd="0" presId="urn:microsoft.com/office/officeart/2005/8/layout/pyramid1"/>
    <dgm:cxn modelId="{48B29C0C-1FE5-C349-A508-B4E752811721}" type="presParOf" srcId="{E09FE354-DB18-C44C-BEA4-EB3302AE88D9}" destId="{A15DF560-E6DA-9043-A88F-0DF0F51F5E9B}" srcOrd="1" destOrd="0" presId="urn:microsoft.com/office/officeart/2005/8/layout/pyramid1"/>
    <dgm:cxn modelId="{C2B299A2-B5FE-3840-8F26-2749BEF9057F}" type="presParOf" srcId="{E3456241-1911-7D4A-B4C6-FED7F91E1D79}" destId="{A507703C-408D-2B41-9E16-0697124C675C}" srcOrd="2" destOrd="0" presId="urn:microsoft.com/office/officeart/2005/8/layout/pyramid1"/>
    <dgm:cxn modelId="{D2439E5C-43EC-C448-B353-935769BA58B9}" type="presParOf" srcId="{A507703C-408D-2B41-9E16-0697124C675C}" destId="{AF17825D-9BD0-F74A-B650-8213058AED19}" srcOrd="0" destOrd="0" presId="urn:microsoft.com/office/officeart/2005/8/layout/pyramid1"/>
    <dgm:cxn modelId="{09448D6D-1663-A947-8E65-E4A600A154F2}" type="presParOf" srcId="{A507703C-408D-2B41-9E16-0697124C675C}" destId="{2EE9AFBA-F2EA-1441-AF96-D90D0F8A0A2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3F1F0-5113-D24B-96D4-76852513045D}" type="datetimeFigureOut">
              <a:rPr lang="en-US" smtClean="0"/>
              <a:t>11/09/18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31907-200A-CE49-8F6B-CF96ADDF9F3D}" type="slidenum">
              <a:rPr lang="en-US" smtClean="0"/>
              <a:t>‹#›</a:t>
            </a:fld>
            <a:endParaRPr lang="en-US"/>
          </a:p>
        </p:txBody>
      </p:sp>
    </p:spTree>
    <p:extLst>
      <p:ext uri="{BB962C8B-B14F-4D97-AF65-F5344CB8AC3E}">
        <p14:creationId xmlns:p14="http://schemas.microsoft.com/office/powerpoint/2010/main" val="3472276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da-DK">
                <a:latin typeface="Helvetica" charset="0"/>
                <a:ea typeface="MS PGothic" charset="0"/>
              </a:rPr>
              <a:t>De professionelles brug af risikofaktorer i den kommende samlede rehabilitering skal også forstås og praktiseres ud fra et helhedssyn.</a:t>
            </a:r>
          </a:p>
          <a:p>
            <a:pPr>
              <a:lnSpc>
                <a:spcPct val="90000"/>
              </a:lnSpc>
            </a:pPr>
            <a:endParaRPr lang="da-DK">
              <a:latin typeface="Helvetica" charset="0"/>
              <a:ea typeface="MS PGothic" charset="0"/>
            </a:endParaRPr>
          </a:p>
          <a:p>
            <a:pPr>
              <a:lnSpc>
                <a:spcPct val="90000"/>
              </a:lnSpc>
            </a:pPr>
            <a:r>
              <a:rPr lang="da-DK">
                <a:latin typeface="Helvetica" charset="0"/>
                <a:ea typeface="MS PGothic" charset="0"/>
              </a:rPr>
              <a:t>I et kræftforløb –uanset hvor patienten ér, er det bydende nødvendigt, at patienten møder professionel omsorg, hvilket betyder, at kræftpatienter –uanset, hvor de er forløbet er i en ikke selvhjulpen situation. Mange behandlere tror misforstået, at dén kræftpatient, der umiddelbart ser ud til at have mange ressourcer –som oftest ikke vil have det –ofte med baggrund i meget træthed, uoverskelighed og en meget øget sårbarhed og for mange kræftpatienter, er det meget vanskeligt at udtrykke de rehabiliteringsbehov, der måtte være</a:t>
            </a:r>
          </a:p>
          <a:p>
            <a:pPr>
              <a:lnSpc>
                <a:spcPct val="90000"/>
              </a:lnSpc>
            </a:pPr>
            <a:endParaRPr lang="da-DK">
              <a:latin typeface="Helvetica" charset="0"/>
              <a:ea typeface="MS PGothic" charset="0"/>
            </a:endParaRPr>
          </a:p>
          <a:p>
            <a:pPr>
              <a:lnSpc>
                <a:spcPct val="90000"/>
              </a:lnSpc>
            </a:pPr>
            <a:r>
              <a:rPr lang="da-DK">
                <a:latin typeface="Helvetica" charset="0"/>
                <a:ea typeface="MS PGothic" charset="0"/>
              </a:rPr>
              <a:t>Den professionelle omsorg vil i praksis betyde, at personalet er undersøgende ud fra viden om risikofaktorerne. Det vil sige praktisk involvering i både patientens og de pårørendes lidelse og livssituation og vilkår. Patienternes og de pårørendes forventninger, ønsker og bekymringer skal tages alvorligt. Den professionelle omsorg har betydning for patientens og de pårørendes mestring, patientens complience i et rehabiliteringsforløb….til at finde MOD og STYRKE og på en tilfredsstillende måde at kunne leve med fx afmagt, senfølger, tilbagefald eller blot det at få en almindelig god hverdag.</a:t>
            </a:r>
          </a:p>
          <a:p>
            <a:pPr>
              <a:lnSpc>
                <a:spcPct val="90000"/>
              </a:lnSpc>
            </a:pPr>
            <a:endParaRPr lang="da-DK">
              <a:latin typeface="Helvetica" charset="0"/>
              <a:ea typeface="MS PGothic" charset="0"/>
            </a:endParaRPr>
          </a:p>
          <a:p>
            <a:pPr>
              <a:lnSpc>
                <a:spcPct val="90000"/>
              </a:lnSpc>
            </a:pPr>
            <a:r>
              <a:rPr lang="da-DK">
                <a:latin typeface="Helvetica" charset="0"/>
                <a:ea typeface="MS PGothic" charset="0"/>
              </a:rPr>
              <a:t>DET ER SÅLEDES HER HELT KLART,  AT DET ER DIALOGEN MELLEM LÆGE/PATIENT/PÅRØRENDE, DER ER DRIVKRAFTEN FOR DEN FAGLIGE KVALITET OG DEN ENDELIGE REHABILITERINGSSUCES</a:t>
            </a:r>
          </a:p>
          <a:p>
            <a:pPr>
              <a:lnSpc>
                <a:spcPct val="90000"/>
              </a:lnSpc>
            </a:pPr>
            <a:endParaRPr lang="da-DK">
              <a:latin typeface="Helvetica"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Helvetica" charset="0"/>
              <a:ea typeface="MS PGothic"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a:solidFill>
                  <a:schemeClr val="tx1"/>
                </a:solidFill>
                <a:latin typeface="Arial" charset="0"/>
                <a:ea typeface="MS PGothic" charset="0"/>
                <a:cs typeface="MS PGothic" charset="0"/>
              </a:defRPr>
            </a:lvl1pPr>
            <a:lvl2pPr marL="703054" indent="-270405">
              <a:defRPr sz="3800">
                <a:solidFill>
                  <a:schemeClr val="tx1"/>
                </a:solidFill>
                <a:latin typeface="Arial" charset="0"/>
                <a:ea typeface="MS PGothic" charset="0"/>
                <a:cs typeface="MS PGothic" charset="0"/>
              </a:defRPr>
            </a:lvl2pPr>
            <a:lvl3pPr marL="1081621" indent="-216324">
              <a:defRPr sz="3800">
                <a:solidFill>
                  <a:schemeClr val="tx1"/>
                </a:solidFill>
                <a:latin typeface="Arial" charset="0"/>
                <a:ea typeface="MS PGothic" charset="0"/>
                <a:cs typeface="MS PGothic" charset="0"/>
              </a:defRPr>
            </a:lvl3pPr>
            <a:lvl4pPr marL="1514269" indent="-216324">
              <a:defRPr sz="3800">
                <a:solidFill>
                  <a:schemeClr val="tx1"/>
                </a:solidFill>
                <a:latin typeface="Arial" charset="0"/>
                <a:ea typeface="MS PGothic" charset="0"/>
                <a:cs typeface="MS PGothic" charset="0"/>
              </a:defRPr>
            </a:lvl4pPr>
            <a:lvl5pPr marL="1946918" indent="-216324">
              <a:defRPr sz="3800">
                <a:solidFill>
                  <a:schemeClr val="tx1"/>
                </a:solidFill>
                <a:latin typeface="Arial" charset="0"/>
                <a:ea typeface="MS PGothic" charset="0"/>
                <a:cs typeface="MS PGothic" charset="0"/>
              </a:defRPr>
            </a:lvl5pPr>
            <a:lvl6pPr marL="2379566" indent="-216324" eaLnBrk="0" fontAlgn="base" hangingPunct="0">
              <a:spcBef>
                <a:spcPct val="0"/>
              </a:spcBef>
              <a:spcAft>
                <a:spcPct val="0"/>
              </a:spcAft>
              <a:defRPr sz="3800">
                <a:solidFill>
                  <a:schemeClr val="tx1"/>
                </a:solidFill>
                <a:latin typeface="Arial" charset="0"/>
                <a:ea typeface="MS PGothic" charset="0"/>
                <a:cs typeface="MS PGothic" charset="0"/>
              </a:defRPr>
            </a:lvl6pPr>
            <a:lvl7pPr marL="2812214" indent="-216324" eaLnBrk="0" fontAlgn="base" hangingPunct="0">
              <a:spcBef>
                <a:spcPct val="0"/>
              </a:spcBef>
              <a:spcAft>
                <a:spcPct val="0"/>
              </a:spcAft>
              <a:defRPr sz="3800">
                <a:solidFill>
                  <a:schemeClr val="tx1"/>
                </a:solidFill>
                <a:latin typeface="Arial" charset="0"/>
                <a:ea typeface="MS PGothic" charset="0"/>
                <a:cs typeface="MS PGothic" charset="0"/>
              </a:defRPr>
            </a:lvl7pPr>
            <a:lvl8pPr marL="3244863" indent="-216324" eaLnBrk="0" fontAlgn="base" hangingPunct="0">
              <a:spcBef>
                <a:spcPct val="0"/>
              </a:spcBef>
              <a:spcAft>
                <a:spcPct val="0"/>
              </a:spcAft>
              <a:defRPr sz="3800">
                <a:solidFill>
                  <a:schemeClr val="tx1"/>
                </a:solidFill>
                <a:latin typeface="Arial" charset="0"/>
                <a:ea typeface="MS PGothic" charset="0"/>
                <a:cs typeface="MS PGothic" charset="0"/>
              </a:defRPr>
            </a:lvl8pPr>
            <a:lvl9pPr marL="3677511" indent="-216324" eaLnBrk="0" fontAlgn="base" hangingPunct="0">
              <a:spcBef>
                <a:spcPct val="0"/>
              </a:spcBef>
              <a:spcAft>
                <a:spcPct val="0"/>
              </a:spcAft>
              <a:defRPr sz="3800">
                <a:solidFill>
                  <a:schemeClr val="tx1"/>
                </a:solidFill>
                <a:latin typeface="Arial" charset="0"/>
                <a:ea typeface="MS PGothic" charset="0"/>
                <a:cs typeface="MS PGothic" charset="0"/>
              </a:defRPr>
            </a:lvl9pPr>
          </a:lstStyle>
          <a:p>
            <a:fld id="{1F7BCF34-B792-3A48-BE42-0FE437432E53}" type="slidenum">
              <a:rPr lang="da-DK" sz="1200">
                <a:latin typeface="Helvetica" charset="0"/>
              </a:rPr>
              <a:pPr/>
              <a:t>81</a:t>
            </a:fld>
            <a:endParaRPr lang="da-DK" sz="1200">
              <a:latin typeface="Helvetic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Click to edit Master title style</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Click to edit Master subtitle style</a:t>
            </a:r>
            <a:endParaRPr lang="da-DK"/>
          </a:p>
        </p:txBody>
      </p:sp>
      <p:sp>
        <p:nvSpPr>
          <p:cNvPr id="4" name="Pladsholder til dato 3"/>
          <p:cNvSpPr>
            <a:spLocks noGrp="1"/>
          </p:cNvSpPr>
          <p:nvPr>
            <p:ph type="dt" sz="half" idx="10"/>
          </p:nvPr>
        </p:nvSpPr>
        <p:spPr/>
        <p:txBody>
          <a:bodyPr/>
          <a:lstStyle/>
          <a:p>
            <a:fld id="{93F8B856-557B-46F8-8219-F563AA6F8C03}" type="datetimeFigureOut">
              <a:rPr lang="da-DK" smtClean="0"/>
              <a:t>11/09/18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
        <p:nvSpPr>
          <p:cNvPr id="8" name="Pladsholder til billede 7"/>
          <p:cNvSpPr>
            <a:spLocks noGrp="1"/>
          </p:cNvSpPr>
          <p:nvPr>
            <p:ph type="pic" sz="quarter" idx="13"/>
          </p:nvPr>
        </p:nvSpPr>
        <p:spPr>
          <a:xfrm>
            <a:off x="187325" y="147638"/>
            <a:ext cx="4605338" cy="974725"/>
          </a:xfrm>
        </p:spPr>
        <p:txBody>
          <a:bodyPr/>
          <a:lstStyle>
            <a:lvl1pPr marL="0" indent="0">
              <a:buNone/>
              <a:defRPr/>
            </a:lvl1pPr>
          </a:lstStyle>
          <a:p>
            <a:r>
              <a:rPr lang="da-DK" smtClean="0"/>
              <a:t>Drag picture to placeholder or click icon to add</a:t>
            </a:r>
            <a:endParaRPr lang="da-DK" dirty="0"/>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25" y="147638"/>
            <a:ext cx="4107089" cy="1224659"/>
          </a:xfrm>
          <a:prstGeom prst="rect">
            <a:avLst/>
          </a:prstGeom>
        </p:spPr>
      </p:pic>
    </p:spTree>
    <p:extLst>
      <p:ext uri="{BB962C8B-B14F-4D97-AF65-F5344CB8AC3E}">
        <p14:creationId xmlns:p14="http://schemas.microsoft.com/office/powerpoint/2010/main" val="48433059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dato 3"/>
          <p:cNvSpPr>
            <a:spLocks noGrp="1"/>
          </p:cNvSpPr>
          <p:nvPr>
            <p:ph type="dt" sz="half" idx="10"/>
          </p:nvPr>
        </p:nvSpPr>
        <p:spPr/>
        <p:txBody>
          <a:bodyPr/>
          <a:lstStyle/>
          <a:p>
            <a:fld id="{93F8B856-557B-46F8-8219-F563AA6F8C03}" type="datetimeFigureOut">
              <a:rPr lang="da-DK" smtClean="0"/>
              <a:t>11/09/18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160686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Click to edit Master title style</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dato 3"/>
          <p:cNvSpPr>
            <a:spLocks noGrp="1"/>
          </p:cNvSpPr>
          <p:nvPr>
            <p:ph type="dt" sz="half" idx="10"/>
          </p:nvPr>
        </p:nvSpPr>
        <p:spPr/>
        <p:txBody>
          <a:bodyPr/>
          <a:lstStyle/>
          <a:p>
            <a:fld id="{93F8B856-557B-46F8-8219-F563AA6F8C03}" type="datetimeFigureOut">
              <a:rPr lang="da-DK" smtClean="0"/>
              <a:t>11/09/18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46839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4" name="Rectangle 41"/>
          <p:cNvSpPr>
            <a:spLocks noChangeArrowheads="1"/>
          </p:cNvSpPr>
          <p:nvPr/>
        </p:nvSpPr>
        <p:spPr bwMode="auto">
          <a:xfrm>
            <a:off x="711201" y="5805488"/>
            <a:ext cx="10748433" cy="86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a-DK" altLang="da-DK" sz="1800">
              <a:latin typeface="Verdana" panose="020B0604030504040204" pitchFamily="34" charset="0"/>
              <a:ea typeface="+mn-ea"/>
            </a:endParaRPr>
          </a:p>
        </p:txBody>
      </p:sp>
      <p:pic>
        <p:nvPicPr>
          <p:cNvPr id="5" name="Billed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96033" y="5948363"/>
            <a:ext cx="86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ctrTitle"/>
          </p:nvPr>
        </p:nvSpPr>
        <p:spPr>
          <a:xfrm>
            <a:off x="711202" y="604838"/>
            <a:ext cx="10748433" cy="1447800"/>
          </a:xfrm>
        </p:spPr>
        <p:txBody>
          <a:bodyPr anchor="b"/>
          <a:lstStyle>
            <a:lvl1pPr>
              <a:defRPr sz="3000">
                <a:solidFill>
                  <a:srgbClr val="0E3193"/>
                </a:solidFill>
              </a:defRPr>
            </a:lvl1pPr>
          </a:lstStyle>
          <a:p>
            <a:r>
              <a:rPr lang="da-DK" smtClean="0"/>
              <a:t>Klik for at redigere i master</a:t>
            </a:r>
            <a:endParaRPr lang="da-DK"/>
          </a:p>
        </p:txBody>
      </p:sp>
      <p:sp>
        <p:nvSpPr>
          <p:cNvPr id="32771" name="Rectangle 3"/>
          <p:cNvSpPr>
            <a:spLocks noGrp="1" noChangeArrowheads="1"/>
          </p:cNvSpPr>
          <p:nvPr>
            <p:ph type="subTitle" idx="1"/>
          </p:nvPr>
        </p:nvSpPr>
        <p:spPr>
          <a:xfrm>
            <a:off x="711202" y="2654300"/>
            <a:ext cx="10748433" cy="2928938"/>
          </a:xfrm>
        </p:spPr>
        <p:txBody>
          <a:bodyPr/>
          <a:lstStyle>
            <a:lvl1pPr marL="0" indent="0">
              <a:lnSpc>
                <a:spcPct val="120000"/>
              </a:lnSpc>
              <a:buFontTx/>
              <a:buNone/>
              <a:defRPr sz="1500">
                <a:solidFill>
                  <a:srgbClr val="000000"/>
                </a:solidFill>
              </a:defRPr>
            </a:lvl1pPr>
          </a:lstStyle>
          <a:p>
            <a:r>
              <a:rPr lang="da-DK" smtClean="0"/>
              <a:t>Klik for at redigere i master</a:t>
            </a:r>
            <a:endParaRPr lang="da-DK"/>
          </a:p>
        </p:txBody>
      </p:sp>
    </p:spTree>
    <p:extLst>
      <p:ext uri="{BB962C8B-B14F-4D97-AF65-F5344CB8AC3E}">
        <p14:creationId xmlns:p14="http://schemas.microsoft.com/office/powerpoint/2010/main" val="189167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indhold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dato 3"/>
          <p:cNvSpPr>
            <a:spLocks noGrp="1"/>
          </p:cNvSpPr>
          <p:nvPr>
            <p:ph type="dt" sz="half" idx="10"/>
          </p:nvPr>
        </p:nvSpPr>
        <p:spPr/>
        <p:txBody>
          <a:bodyPr/>
          <a:lstStyle/>
          <a:p>
            <a:fld id="{93F8B856-557B-46F8-8219-F563AA6F8C03}" type="datetimeFigureOut">
              <a:rPr lang="da-DK" smtClean="0"/>
              <a:t>11/09/18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313059086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Click to edit Master title style</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Click to edit Master text styles</a:t>
            </a:r>
          </a:p>
        </p:txBody>
      </p:sp>
      <p:sp>
        <p:nvSpPr>
          <p:cNvPr id="4" name="Pladsholder til dato 3"/>
          <p:cNvSpPr>
            <a:spLocks noGrp="1"/>
          </p:cNvSpPr>
          <p:nvPr>
            <p:ph type="dt" sz="half" idx="10"/>
          </p:nvPr>
        </p:nvSpPr>
        <p:spPr/>
        <p:txBody>
          <a:bodyPr/>
          <a:lstStyle/>
          <a:p>
            <a:fld id="{93F8B856-557B-46F8-8219-F563AA6F8C03}" type="datetimeFigureOut">
              <a:rPr lang="da-DK" smtClean="0"/>
              <a:t>11/09/18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38701082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Pladsholder til dato 4"/>
          <p:cNvSpPr>
            <a:spLocks noGrp="1"/>
          </p:cNvSpPr>
          <p:nvPr>
            <p:ph type="dt" sz="half" idx="10"/>
          </p:nvPr>
        </p:nvSpPr>
        <p:spPr/>
        <p:txBody>
          <a:bodyPr/>
          <a:lstStyle/>
          <a:p>
            <a:fld id="{93F8B856-557B-46F8-8219-F563AA6F8C03}" type="datetimeFigureOut">
              <a:rPr lang="da-DK" smtClean="0"/>
              <a:t>11/09/18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362574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Click to edit Master title style</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7" name="Pladsholder til dato 6"/>
          <p:cNvSpPr>
            <a:spLocks noGrp="1"/>
          </p:cNvSpPr>
          <p:nvPr>
            <p:ph type="dt" sz="half" idx="10"/>
          </p:nvPr>
        </p:nvSpPr>
        <p:spPr/>
        <p:txBody>
          <a:bodyPr/>
          <a:lstStyle/>
          <a:p>
            <a:fld id="{93F8B856-557B-46F8-8219-F563AA6F8C03}" type="datetimeFigureOut">
              <a:rPr lang="da-DK" smtClean="0"/>
              <a:t>11/09/18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252245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dato 2"/>
          <p:cNvSpPr>
            <a:spLocks noGrp="1"/>
          </p:cNvSpPr>
          <p:nvPr>
            <p:ph type="dt" sz="half" idx="10"/>
          </p:nvPr>
        </p:nvSpPr>
        <p:spPr/>
        <p:txBody>
          <a:bodyPr/>
          <a:lstStyle/>
          <a:p>
            <a:fld id="{93F8B856-557B-46F8-8219-F563AA6F8C03}" type="datetimeFigureOut">
              <a:rPr lang="da-DK" smtClean="0"/>
              <a:t>11/09/18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296007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3F8B856-557B-46F8-8219-F563AA6F8C03}" type="datetimeFigureOut">
              <a:rPr lang="da-DK" smtClean="0"/>
              <a:t>11/09/18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339590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Click to edit Master title style</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Click to edit Master text styles</a:t>
            </a:r>
          </a:p>
        </p:txBody>
      </p:sp>
      <p:sp>
        <p:nvSpPr>
          <p:cNvPr id="5" name="Pladsholder til dato 4"/>
          <p:cNvSpPr>
            <a:spLocks noGrp="1"/>
          </p:cNvSpPr>
          <p:nvPr>
            <p:ph type="dt" sz="half" idx="10"/>
          </p:nvPr>
        </p:nvSpPr>
        <p:spPr/>
        <p:txBody>
          <a:bodyPr/>
          <a:lstStyle/>
          <a:p>
            <a:fld id="{93F8B856-557B-46F8-8219-F563AA6F8C03}" type="datetimeFigureOut">
              <a:rPr lang="da-DK" smtClean="0"/>
              <a:t>11/09/18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188874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Click to edit Master title style</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Drag picture to placeholder or click icon to add</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Click to edit Master text styles</a:t>
            </a:r>
          </a:p>
        </p:txBody>
      </p:sp>
      <p:sp>
        <p:nvSpPr>
          <p:cNvPr id="5" name="Pladsholder til dato 4"/>
          <p:cNvSpPr>
            <a:spLocks noGrp="1"/>
          </p:cNvSpPr>
          <p:nvPr>
            <p:ph type="dt" sz="half" idx="10"/>
          </p:nvPr>
        </p:nvSpPr>
        <p:spPr/>
        <p:txBody>
          <a:bodyPr/>
          <a:lstStyle/>
          <a:p>
            <a:fld id="{93F8B856-557B-46F8-8219-F563AA6F8C03}" type="datetimeFigureOut">
              <a:rPr lang="da-DK" smtClean="0"/>
              <a:t>11/09/18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2224509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8B856-557B-46F8-8219-F563AA6F8C03}" type="datetimeFigureOut">
              <a:rPr lang="da-DK" smtClean="0"/>
              <a:t>11/09/18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FBFED-3B37-4F23-9814-7155F904E1D2}" type="slidenum">
              <a:rPr lang="da-DK" smtClean="0"/>
              <a:t>‹#›</a:t>
            </a:fld>
            <a:endParaRPr lang="da-DK"/>
          </a:p>
        </p:txBody>
      </p:sp>
    </p:spTree>
    <p:extLst>
      <p:ext uri="{BB962C8B-B14F-4D97-AF65-F5344CB8AC3E}">
        <p14:creationId xmlns:p14="http://schemas.microsoft.com/office/powerpoint/2010/main" val="230262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nccn.org/professionals/physician_gls/pdf/fatigu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ancer.dk/detgaarpengenetil/vis/lysterapi-skal-mindske-traetheden-hos-kraeftpatienter/"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ops" TargetMode="External"/><Relationship Id="rId3"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cindo.dk/replens-vaginalgel-mod-t%C3%B8rhed-i-skeden.html?gclid=CL-xhrCg88sCFanOcgodp" TargetMode="External"/><Relationship Id="rId3" Type="http://schemas.openxmlformats.org/officeDocument/2006/relationships/image" Target="../media/image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nfoelger.dk" TargetMode="External"/><Relationship Id="rId3"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cfkr.dk/"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nfoelger.dk" TargetMode="External"/><Relationship Id="rId3" Type="http://schemas.openxmlformats.org/officeDocument/2006/relationships/image" Target="../media/image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nfoelger.dk" TargetMode="Externa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697603"/>
            <a:ext cx="9144000" cy="1685027"/>
          </a:xfrm>
        </p:spPr>
        <p:txBody>
          <a:bodyPr>
            <a:normAutofit fontScale="90000"/>
          </a:bodyPr>
          <a:lstStyle/>
          <a:p>
            <a:r>
              <a:rPr lang="da-DK" sz="3600" dirty="0" smtClean="0"/>
              <a:t/>
            </a:r>
            <a:br>
              <a:rPr lang="da-DK" sz="3600" dirty="0" smtClean="0"/>
            </a:br>
            <a:r>
              <a:rPr lang="da-DK" sz="3600" dirty="0"/>
              <a:t/>
            </a:r>
            <a:br>
              <a:rPr lang="da-DK" sz="3600" dirty="0"/>
            </a:br>
            <a:r>
              <a:rPr lang="da-DK" sz="3600" dirty="0" smtClean="0"/>
              <a:t/>
            </a:r>
            <a:br>
              <a:rPr lang="da-DK" sz="3600" dirty="0" smtClean="0"/>
            </a:br>
            <a:r>
              <a:rPr lang="da-DK" sz="3600" dirty="0"/>
              <a:t/>
            </a:r>
            <a:br>
              <a:rPr lang="da-DK" sz="3600" dirty="0"/>
            </a:br>
            <a:r>
              <a:rPr lang="da-DK" sz="3600" dirty="0" smtClean="0"/>
              <a:t/>
            </a:r>
            <a:br>
              <a:rPr lang="da-DK" sz="3600" dirty="0" smtClean="0"/>
            </a:br>
            <a:endParaRPr lang="da-DK" sz="2700" dirty="0"/>
          </a:p>
        </p:txBody>
      </p:sp>
      <p:sp>
        <p:nvSpPr>
          <p:cNvPr id="3" name="Undertitel 2"/>
          <p:cNvSpPr>
            <a:spLocks noGrp="1"/>
          </p:cNvSpPr>
          <p:nvPr>
            <p:ph type="subTitle" idx="1"/>
          </p:nvPr>
        </p:nvSpPr>
        <p:spPr>
          <a:xfrm>
            <a:off x="1524000" y="3187070"/>
            <a:ext cx="9144000" cy="2503254"/>
          </a:xfrm>
        </p:spPr>
        <p:txBody>
          <a:bodyPr>
            <a:normAutofit/>
          </a:bodyPr>
          <a:lstStyle/>
          <a:p>
            <a:pPr algn="l"/>
            <a:endParaRPr lang="da-DK" dirty="0" smtClean="0"/>
          </a:p>
          <a:p>
            <a:pPr algn="l"/>
            <a:endParaRPr lang="da-DK" dirty="0" smtClean="0"/>
          </a:p>
          <a:p>
            <a:pPr algn="l"/>
            <a:endParaRPr lang="da-DK" dirty="0" smtClean="0"/>
          </a:p>
          <a:p>
            <a:pPr algn="l"/>
            <a:endParaRPr lang="en-US" dirty="0" smtClean="0"/>
          </a:p>
          <a:p>
            <a:endParaRPr lang="en-US" dirty="0" smtClean="0"/>
          </a:p>
          <a:p>
            <a:endParaRPr lang="da-DK" dirty="0"/>
          </a:p>
        </p:txBody>
      </p:sp>
      <p:sp>
        <p:nvSpPr>
          <p:cNvPr id="4" name="TextBox 3"/>
          <p:cNvSpPr txBox="1"/>
          <p:nvPr/>
        </p:nvSpPr>
        <p:spPr>
          <a:xfrm>
            <a:off x="1269959" y="2085429"/>
            <a:ext cx="9218963" cy="4524315"/>
          </a:xfrm>
          <a:prstGeom prst="rect">
            <a:avLst/>
          </a:prstGeom>
          <a:noFill/>
        </p:spPr>
        <p:txBody>
          <a:bodyPr wrap="square" rtlCol="0">
            <a:spAutoFit/>
          </a:bodyPr>
          <a:lstStyle/>
          <a:p>
            <a:pPr algn="ctr"/>
            <a:r>
              <a:rPr lang="da-DK" sz="4800" b="1" dirty="0" smtClean="0"/>
              <a:t>Senfølger efter kræftbehandling</a:t>
            </a:r>
          </a:p>
          <a:p>
            <a:pPr algn="ctr"/>
            <a:endParaRPr lang="da-DK" sz="2000" i="1" dirty="0" smtClean="0"/>
          </a:p>
          <a:p>
            <a:pPr algn="ctr"/>
            <a:endParaRPr lang="da-DK" sz="2400" i="1" dirty="0" smtClean="0"/>
          </a:p>
          <a:p>
            <a:pPr algn="ctr"/>
            <a:r>
              <a:rPr lang="en-US" sz="2400" i="1" dirty="0" smtClean="0"/>
              <a:t>D</a:t>
            </a:r>
            <a:r>
              <a:rPr lang="da-DK" sz="2400" i="1" dirty="0" smtClean="0"/>
              <a:t>en 24. september 2018</a:t>
            </a:r>
            <a:endParaRPr lang="en-US" sz="2400" dirty="0" smtClean="0"/>
          </a:p>
          <a:p>
            <a:endParaRPr lang="en-US" sz="2000" dirty="0" smtClean="0"/>
          </a:p>
          <a:p>
            <a:endParaRPr lang="en-US" sz="2000" dirty="0"/>
          </a:p>
          <a:p>
            <a:r>
              <a:rPr lang="en-US" sz="2000" dirty="0" smtClean="0"/>
              <a:t>V</a:t>
            </a:r>
            <a:r>
              <a:rPr lang="da-DK" sz="2000" dirty="0" smtClean="0"/>
              <a:t>ed Marianne Nord Hansen</a:t>
            </a:r>
          </a:p>
          <a:p>
            <a:r>
              <a:rPr lang="da-DK" sz="2000" dirty="0" smtClean="0"/>
              <a:t>Formand for </a:t>
            </a:r>
            <a:r>
              <a:rPr lang="da-DK" sz="2000" dirty="0" err="1" smtClean="0"/>
              <a:t>Senfølgerforeningen</a:t>
            </a:r>
            <a:r>
              <a:rPr lang="da-DK" sz="2000" dirty="0" smtClean="0"/>
              <a:t> </a:t>
            </a:r>
          </a:p>
          <a:p>
            <a:r>
              <a:rPr lang="da-DK" sz="2000" b="1" i="1" dirty="0" smtClean="0"/>
              <a:t>Danish Cancer </a:t>
            </a:r>
            <a:r>
              <a:rPr lang="da-DK" sz="2000" b="1" i="1" dirty="0" err="1" smtClean="0"/>
              <a:t>Survivorship</a:t>
            </a:r>
            <a:r>
              <a:rPr lang="da-DK" sz="2000" b="1" i="1" dirty="0" smtClean="0"/>
              <a:t> and </a:t>
            </a:r>
            <a:r>
              <a:rPr lang="da-DK" sz="2000" b="1" i="1" dirty="0" err="1" smtClean="0"/>
              <a:t>Late</a:t>
            </a:r>
            <a:r>
              <a:rPr lang="da-DK" sz="2000" b="1" i="1" dirty="0" smtClean="0"/>
              <a:t> </a:t>
            </a:r>
            <a:r>
              <a:rPr lang="da-DK" sz="2000" b="1" i="1" dirty="0" err="1" smtClean="0"/>
              <a:t>Effects</a:t>
            </a:r>
            <a:r>
              <a:rPr lang="da-DK" sz="2000" b="1" i="1" dirty="0" smtClean="0"/>
              <a:t> Group</a:t>
            </a:r>
          </a:p>
          <a:p>
            <a:r>
              <a:rPr lang="en-US" sz="2000" dirty="0" smtClean="0"/>
              <a:t>S</a:t>
            </a:r>
            <a:r>
              <a:rPr lang="da-DK" sz="2000" dirty="0" err="1" smtClean="0"/>
              <a:t>ygeplejerske</a:t>
            </a:r>
            <a:r>
              <a:rPr lang="da-DK" sz="2000" dirty="0" smtClean="0"/>
              <a:t>, cand.scient.soc.</a:t>
            </a:r>
            <a:r>
              <a:rPr lang="da-DK" sz="2400" dirty="0"/>
              <a:t/>
            </a:r>
            <a:br>
              <a:rPr lang="da-DK" sz="2400" dirty="0"/>
            </a:br>
            <a:r>
              <a:rPr lang="da-DK" sz="2400" dirty="0"/>
              <a:t/>
            </a:r>
            <a:br>
              <a:rPr lang="da-DK" sz="2400" dirty="0"/>
            </a:br>
            <a:endParaRPr lang="en-US" sz="2400" dirty="0"/>
          </a:p>
        </p:txBody>
      </p:sp>
    </p:spTree>
    <p:extLst>
      <p:ext uri="{BB962C8B-B14F-4D97-AF65-F5344CB8AC3E}">
        <p14:creationId xmlns:p14="http://schemas.microsoft.com/office/powerpoint/2010/main" val="26396938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993016" cy="952928"/>
          </a:xfrm>
        </p:spPr>
        <p:txBody>
          <a:bodyPr>
            <a:noAutofit/>
          </a:bodyPr>
          <a:lstStyle/>
          <a:p>
            <a:r>
              <a:rPr lang="en-US" dirty="0" err="1">
                <a:latin typeface="+mn-lt"/>
              </a:rPr>
              <a:t>Flere</a:t>
            </a:r>
            <a:r>
              <a:rPr lang="en-US" dirty="0">
                <a:latin typeface="+mn-lt"/>
              </a:rPr>
              <a:t> </a:t>
            </a:r>
            <a:r>
              <a:rPr lang="en-US" dirty="0" err="1">
                <a:latin typeface="+mn-lt"/>
              </a:rPr>
              <a:t>kræftpatienter</a:t>
            </a:r>
            <a:r>
              <a:rPr lang="en-US" dirty="0">
                <a:latin typeface="+mn-lt"/>
              </a:rPr>
              <a:t> </a:t>
            </a:r>
            <a:r>
              <a:rPr lang="en-US" dirty="0" err="1">
                <a:latin typeface="+mn-lt"/>
              </a:rPr>
              <a:t>skal</a:t>
            </a:r>
            <a:r>
              <a:rPr lang="en-US" dirty="0">
                <a:latin typeface="+mn-lt"/>
              </a:rPr>
              <a:t> </a:t>
            </a:r>
            <a:r>
              <a:rPr lang="en-US" dirty="0" err="1">
                <a:latin typeface="+mn-lt"/>
              </a:rPr>
              <a:t>leve</a:t>
            </a:r>
            <a:r>
              <a:rPr lang="en-US" dirty="0">
                <a:latin typeface="+mn-lt"/>
              </a:rPr>
              <a:t> med </a:t>
            </a:r>
            <a:r>
              <a:rPr lang="en-US" dirty="0" err="1">
                <a:latin typeface="+mn-lt"/>
              </a:rPr>
              <a:t>senfølger</a:t>
            </a:r>
            <a:endParaRPr lang="da-DK"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da-DK" sz="2400" dirty="0">
                <a:ea typeface="MS PGothic" charset="0"/>
              </a:rPr>
              <a:t>Det forventes, at kræft stiger 35-60% over de næste 15 år</a:t>
            </a:r>
            <a:br>
              <a:rPr lang="da-DK" sz="2400" dirty="0">
                <a:ea typeface="MS PGothic" charset="0"/>
              </a:rPr>
            </a:br>
            <a:endParaRPr lang="da-DK" sz="2400" dirty="0">
              <a:ea typeface="MS PGothic" charset="0"/>
            </a:endParaRPr>
          </a:p>
          <a:p>
            <a:pPr>
              <a:defRPr/>
            </a:pPr>
            <a:r>
              <a:rPr lang="da-DK" sz="2400" dirty="0">
                <a:ea typeface="MS PGothic" charset="0"/>
              </a:rPr>
              <a:t>Kræftpatienter overlever og lever længere med sygdommen</a:t>
            </a:r>
          </a:p>
          <a:p>
            <a:pPr>
              <a:defRPr/>
            </a:pPr>
            <a:endParaRPr lang="da-DK" sz="2400" dirty="0">
              <a:ea typeface="MS PGothic" charset="0"/>
            </a:endParaRPr>
          </a:p>
          <a:p>
            <a:pPr>
              <a:defRPr/>
            </a:pPr>
            <a:r>
              <a:rPr lang="da-DK" sz="2400" dirty="0">
                <a:ea typeface="MS PGothic" charset="0"/>
              </a:rPr>
              <a:t>Befolkningen bliver ældre</a:t>
            </a:r>
          </a:p>
          <a:p>
            <a:pPr>
              <a:buFont typeface="Arial" charset="0"/>
              <a:buChar char="•"/>
              <a:defRPr/>
            </a:pPr>
            <a:endParaRPr lang="da-DK" sz="2400" dirty="0">
              <a:ea typeface="MS PGothic" charset="0"/>
            </a:endParaRPr>
          </a:p>
          <a:p>
            <a:pPr marL="285750" indent="-285750">
              <a:buFont typeface="Arial"/>
              <a:buChar char="•"/>
              <a:defRPr/>
            </a:pPr>
            <a:r>
              <a:rPr lang="da-DK" sz="2400" dirty="0">
                <a:ea typeface="MS PGothic" charset="0"/>
              </a:rPr>
              <a:t>Nye behandlinger</a:t>
            </a:r>
          </a:p>
          <a:p>
            <a:pPr>
              <a:defRPr/>
            </a:pPr>
            <a:endParaRPr lang="en-US" sz="2600" dirty="0" smtClean="0">
              <a:ea typeface="MS PGothic" charset="0"/>
            </a:endParaRPr>
          </a:p>
          <a:p>
            <a:pPr>
              <a:buFont typeface="Arial" charset="0"/>
              <a:buChar char="•"/>
              <a:defRPr/>
            </a:pPr>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246031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2"/>
            <a:ext cx="10515600" cy="1325563"/>
          </a:xfrm>
        </p:spPr>
        <p:txBody>
          <a:bodyPr>
            <a:normAutofit/>
          </a:bodyPr>
          <a:lstStyle/>
          <a:p>
            <a:r>
              <a:rPr lang="da-DK" sz="4800" dirty="0" smtClean="0"/>
              <a:t>Hvor mange får </a:t>
            </a:r>
            <a:r>
              <a:rPr lang="da-DK" sz="4800" dirty="0"/>
              <a:t>senfølger efter </a:t>
            </a:r>
            <a:r>
              <a:rPr lang="da-DK" sz="4800" dirty="0" smtClean="0"/>
              <a:t>kræft?</a:t>
            </a:r>
            <a:endParaRPr lang="da-DK" sz="4800" dirty="0"/>
          </a:p>
        </p:txBody>
      </p:sp>
      <p:sp>
        <p:nvSpPr>
          <p:cNvPr id="8" name="Pladsholder til indhold 7"/>
          <p:cNvSpPr>
            <a:spLocks noGrp="1"/>
          </p:cNvSpPr>
          <p:nvPr>
            <p:ph idx="1"/>
          </p:nvPr>
        </p:nvSpPr>
        <p:spPr>
          <a:xfrm>
            <a:off x="838200" y="2578443"/>
            <a:ext cx="10515600" cy="3598520"/>
          </a:xfrm>
        </p:spPr>
        <p:txBody>
          <a:bodyPr>
            <a:normAutofit/>
          </a:bodyPr>
          <a:lstStyle/>
          <a:p>
            <a:pPr marL="0" indent="0">
              <a:buNone/>
            </a:pPr>
            <a:endParaRPr lang="da-DK" b="1" dirty="0" smtClean="0"/>
          </a:p>
          <a:p>
            <a:pPr marL="0" indent="0">
              <a:buNone/>
            </a:pPr>
            <a:endParaRPr lang="da-DK" b="1" dirty="0"/>
          </a:p>
          <a:p>
            <a:pPr marL="0" indent="0">
              <a:buNone/>
            </a:pPr>
            <a:endParaRPr lang="da-DK" sz="800" b="1" dirty="0" smtClean="0"/>
          </a:p>
          <a:p>
            <a:pPr marL="0" indent="0">
              <a:buNone/>
            </a:pPr>
            <a:endParaRPr lang="en-US" sz="1000" dirty="0" smtClean="0">
              <a:solidFill>
                <a:schemeClr val="tx1">
                  <a:lumMod val="50000"/>
                  <a:lumOff val="50000"/>
                </a:schemeClr>
              </a:solidFill>
            </a:endParaRPr>
          </a:p>
          <a:p>
            <a:pPr marL="0" indent="0">
              <a:buNone/>
            </a:pPr>
            <a:endParaRPr lang="en-US" sz="1000" dirty="0" smtClean="0">
              <a:solidFill>
                <a:schemeClr val="tx1">
                  <a:lumMod val="50000"/>
                  <a:lumOff val="50000"/>
                </a:schemeClr>
              </a:solidFill>
            </a:endParaRPr>
          </a:p>
          <a:p>
            <a:pPr marL="0" indent="0">
              <a:buNone/>
            </a:pPr>
            <a:endParaRPr lang="en-US" sz="1000" dirty="0" smtClean="0">
              <a:solidFill>
                <a:schemeClr val="tx1">
                  <a:lumMod val="50000"/>
                  <a:lumOff val="50000"/>
                </a:schemeClr>
              </a:solidFill>
            </a:endParaRPr>
          </a:p>
          <a:p>
            <a:pPr marL="0" indent="0">
              <a:buNone/>
            </a:pPr>
            <a:endParaRPr lang="en-US" sz="1000" dirty="0">
              <a:solidFill>
                <a:schemeClr val="tx1">
                  <a:lumMod val="50000"/>
                  <a:lumOff val="50000"/>
                </a:schemeClr>
              </a:solidFill>
            </a:endParaRPr>
          </a:p>
          <a:p>
            <a:pPr marL="0" indent="0">
              <a:buNone/>
            </a:pPr>
            <a:endParaRPr lang="en-US" sz="1000" dirty="0" smtClean="0">
              <a:solidFill>
                <a:schemeClr val="tx1">
                  <a:lumMod val="50000"/>
                  <a:lumOff val="50000"/>
                </a:schemeClr>
              </a:solidFill>
            </a:endParaRPr>
          </a:p>
          <a:p>
            <a:pPr marL="0" indent="0">
              <a:buNone/>
            </a:pPr>
            <a:endParaRPr lang="en-US" sz="1000" dirty="0">
              <a:solidFill>
                <a:schemeClr val="tx1">
                  <a:lumMod val="50000"/>
                  <a:lumOff val="50000"/>
                </a:schemeClr>
              </a:solidFill>
            </a:endParaRPr>
          </a:p>
          <a:p>
            <a:pPr marL="0" indent="0">
              <a:buNone/>
            </a:pPr>
            <a:endParaRPr lang="en-US" sz="1000" dirty="0" smtClean="0">
              <a:solidFill>
                <a:schemeClr val="tx1">
                  <a:lumMod val="50000"/>
                  <a:lumOff val="50000"/>
                </a:schemeClr>
              </a:solidFill>
            </a:endParaRPr>
          </a:p>
          <a:p>
            <a:pPr marL="0" indent="0">
              <a:buNone/>
            </a:pPr>
            <a:r>
              <a:rPr lang="da-DK" sz="1000" dirty="0">
                <a:solidFill>
                  <a:schemeClr val="tx1">
                    <a:lumMod val="50000"/>
                    <a:lumOff val="50000"/>
                  </a:schemeClr>
                </a:solidFill>
              </a:rPr>
              <a:t>Nye data kommer fra Kræftens Bekæmpelse </a:t>
            </a:r>
            <a:r>
              <a:rPr lang="da-DK" sz="1000" dirty="0" smtClean="0">
                <a:solidFill>
                  <a:schemeClr val="tx1">
                    <a:lumMod val="50000"/>
                    <a:lumOff val="50000"/>
                  </a:schemeClr>
                </a:solidFill>
              </a:rPr>
              <a:t>i efteråret </a:t>
            </a:r>
            <a:r>
              <a:rPr lang="da-DK" sz="1000" dirty="0">
                <a:solidFill>
                  <a:schemeClr val="tx1">
                    <a:lumMod val="50000"/>
                    <a:lumOff val="50000"/>
                  </a:schemeClr>
                </a:solidFill>
              </a:rPr>
              <a:t>2017 med 10.000 deltagende patienter, som skal følges i 2 år.</a:t>
            </a:r>
            <a:endParaRPr lang="en-US" sz="1000" dirty="0">
              <a:solidFill>
                <a:schemeClr val="tx1">
                  <a:lumMod val="50000"/>
                  <a:lumOff val="50000"/>
                </a:schemeClr>
              </a:solidFill>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906" y="2848585"/>
            <a:ext cx="2684650" cy="1185966"/>
          </a:xfrm>
          <a:prstGeom prst="rect">
            <a:avLst/>
          </a:prstGeom>
        </p:spPr>
      </p:pic>
      <p:sp>
        <p:nvSpPr>
          <p:cNvPr id="7" name="Tekstfelt 6"/>
          <p:cNvSpPr txBox="1"/>
          <p:nvPr/>
        </p:nvSpPr>
        <p:spPr>
          <a:xfrm>
            <a:off x="4331677" y="4106759"/>
            <a:ext cx="2983527" cy="646331"/>
          </a:xfrm>
          <a:prstGeom prst="rect">
            <a:avLst/>
          </a:prstGeom>
          <a:noFill/>
        </p:spPr>
        <p:txBody>
          <a:bodyPr wrap="square" rtlCol="0">
            <a:spAutoFit/>
          </a:bodyPr>
          <a:lstStyle/>
          <a:p>
            <a:r>
              <a:rPr lang="da-DK" dirty="0" smtClean="0"/>
              <a:t>96 pct. </a:t>
            </a:r>
            <a:r>
              <a:rPr lang="da-DK" dirty="0"/>
              <a:t>h</a:t>
            </a:r>
            <a:r>
              <a:rPr lang="da-DK" dirty="0" smtClean="0"/>
              <a:t>avde senfølger efter deres kræftbehandling</a:t>
            </a:r>
            <a:endParaRPr lang="da-DK" dirty="0"/>
          </a:p>
        </p:txBody>
      </p:sp>
      <p:sp>
        <p:nvSpPr>
          <p:cNvPr id="10" name="Tekstfelt 9"/>
          <p:cNvSpPr txBox="1"/>
          <p:nvPr/>
        </p:nvSpPr>
        <p:spPr>
          <a:xfrm>
            <a:off x="8370273" y="4106758"/>
            <a:ext cx="2983527" cy="646331"/>
          </a:xfrm>
          <a:prstGeom prst="rect">
            <a:avLst/>
          </a:prstGeom>
          <a:noFill/>
        </p:spPr>
        <p:txBody>
          <a:bodyPr wrap="square" rtlCol="0">
            <a:spAutoFit/>
          </a:bodyPr>
          <a:lstStyle/>
          <a:p>
            <a:r>
              <a:rPr lang="da-DK" dirty="0" smtClean="0"/>
              <a:t>60 pct. af dem havde indgribende senfølger</a:t>
            </a:r>
            <a:endParaRPr lang="da-DK" dirty="0"/>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123" y="2578443"/>
            <a:ext cx="1576754" cy="1576754"/>
          </a:xfrm>
          <a:prstGeom prst="rect">
            <a:avLst/>
          </a:prstGeom>
        </p:spPr>
      </p:pic>
      <p:sp>
        <p:nvSpPr>
          <p:cNvPr id="12" name="Tekstfelt 11"/>
          <p:cNvSpPr txBox="1"/>
          <p:nvPr/>
        </p:nvSpPr>
        <p:spPr>
          <a:xfrm>
            <a:off x="803026" y="4106758"/>
            <a:ext cx="2983527" cy="646331"/>
          </a:xfrm>
          <a:prstGeom prst="rect">
            <a:avLst/>
          </a:prstGeom>
          <a:noFill/>
        </p:spPr>
        <p:txBody>
          <a:bodyPr wrap="square" rtlCol="0">
            <a:spAutoFit/>
          </a:bodyPr>
          <a:lstStyle/>
          <a:p>
            <a:r>
              <a:rPr lang="da-DK" dirty="0"/>
              <a:t>2.500 </a:t>
            </a:r>
            <a:r>
              <a:rPr lang="da-DK" dirty="0" smtClean="0"/>
              <a:t>kræftpatienter </a:t>
            </a:r>
            <a:r>
              <a:rPr lang="da-DK" dirty="0"/>
              <a:t>til rehabilitering på Dallund</a:t>
            </a:r>
          </a:p>
        </p:txBody>
      </p:sp>
      <p:pic>
        <p:nvPicPr>
          <p:cNvPr id="15" name="Billed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5585" y="2746414"/>
            <a:ext cx="1408784" cy="1408784"/>
          </a:xfrm>
          <a:prstGeom prst="rect">
            <a:avLst/>
          </a:prstGeom>
        </p:spPr>
      </p:pic>
    </p:spTree>
    <p:extLst>
      <p:ext uri="{BB962C8B-B14F-4D97-AF65-F5344CB8AC3E}">
        <p14:creationId xmlns:p14="http://schemas.microsoft.com/office/powerpoint/2010/main" val="28936700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2"/>
            <a:ext cx="10515600" cy="1325563"/>
          </a:xfrm>
        </p:spPr>
        <p:txBody>
          <a:bodyPr>
            <a:normAutofit/>
          </a:bodyPr>
          <a:lstStyle/>
          <a:p>
            <a:r>
              <a:rPr lang="da-DK" sz="4800" dirty="0" smtClean="0"/>
              <a:t>Ved patienterne nok om senfølger?</a:t>
            </a:r>
            <a:endParaRPr lang="da-DK" sz="4800" dirty="0"/>
          </a:p>
        </p:txBody>
      </p:sp>
      <p:sp>
        <p:nvSpPr>
          <p:cNvPr id="8" name="Pladsholder til indhold 7"/>
          <p:cNvSpPr>
            <a:spLocks noGrp="1"/>
          </p:cNvSpPr>
          <p:nvPr>
            <p:ph idx="1"/>
          </p:nvPr>
        </p:nvSpPr>
        <p:spPr>
          <a:xfrm>
            <a:off x="838200" y="2578443"/>
            <a:ext cx="10515600" cy="3598520"/>
          </a:xfrm>
        </p:spPr>
        <p:txBody>
          <a:bodyPr>
            <a:normAutofit lnSpcReduction="10000"/>
          </a:bodyPr>
          <a:lstStyle/>
          <a:p>
            <a:pPr marL="0" indent="0">
              <a:buNone/>
            </a:pPr>
            <a:r>
              <a:rPr lang="da-DK" dirty="0"/>
              <a:t>Kræftpatienter giver udtryk for:</a:t>
            </a:r>
          </a:p>
          <a:p>
            <a:pPr marL="0" indent="0">
              <a:buNone/>
            </a:pPr>
            <a:r>
              <a:rPr lang="da-DK" b="1" dirty="0"/>
              <a:t>at de ikke er tilstrækkeligt informeret om </a:t>
            </a:r>
            <a:r>
              <a:rPr lang="da-DK" b="1" dirty="0" smtClean="0"/>
              <a:t>senfølger</a:t>
            </a:r>
          </a:p>
          <a:p>
            <a:pPr marL="0" indent="0">
              <a:buNone/>
            </a:pPr>
            <a:endParaRPr lang="da-DK" b="1" dirty="0" smtClean="0"/>
          </a:p>
          <a:p>
            <a:pPr marL="0" indent="0">
              <a:buNone/>
            </a:pPr>
            <a:endParaRPr lang="da-DK" b="1" dirty="0"/>
          </a:p>
          <a:p>
            <a:pPr marL="0" indent="0">
              <a:buNone/>
            </a:pPr>
            <a:endParaRPr lang="da-DK" sz="800" b="1" dirty="0" smtClean="0"/>
          </a:p>
          <a:p>
            <a:pPr marL="0" indent="0">
              <a:buNone/>
            </a:pPr>
            <a:r>
              <a:rPr lang="da-DK" sz="2000" dirty="0" smtClean="0">
                <a:solidFill>
                  <a:srgbClr val="349946"/>
                </a:solidFill>
              </a:rPr>
              <a:t>Kun </a:t>
            </a:r>
            <a:r>
              <a:rPr lang="da-DK" sz="2000" dirty="0">
                <a:solidFill>
                  <a:srgbClr val="349946"/>
                </a:solidFill>
              </a:rPr>
              <a:t>17 pct. oplevede at </a:t>
            </a:r>
            <a:r>
              <a:rPr lang="da-DK" sz="2000" dirty="0" smtClean="0">
                <a:solidFill>
                  <a:srgbClr val="349946"/>
                </a:solidFill>
              </a:rPr>
              <a:t>have </a:t>
            </a:r>
            <a:r>
              <a:rPr lang="da-DK" sz="2000" dirty="0">
                <a:solidFill>
                  <a:srgbClr val="349946"/>
                </a:solidFill>
              </a:rPr>
              <a:t>fået information om senfølger, </a:t>
            </a:r>
            <a:r>
              <a:rPr lang="da-DK" sz="2000" dirty="0" smtClean="0">
                <a:solidFill>
                  <a:srgbClr val="349946"/>
                </a:solidFill>
              </a:rPr>
              <a:t>selv om 90 pct. </a:t>
            </a:r>
            <a:r>
              <a:rPr lang="da-DK" sz="2000" dirty="0">
                <a:solidFill>
                  <a:srgbClr val="349946"/>
                </a:solidFill>
              </a:rPr>
              <a:t>havde et ønske om det</a:t>
            </a:r>
            <a:endParaRPr lang="da-DK" sz="2000" dirty="0" smtClean="0">
              <a:solidFill>
                <a:srgbClr val="349946"/>
              </a:solidFill>
            </a:endParaRPr>
          </a:p>
          <a:p>
            <a:pPr marL="0" indent="0">
              <a:buNone/>
            </a:pPr>
            <a:endParaRPr lang="en-US" sz="1000" dirty="0" smtClean="0">
              <a:solidFill>
                <a:schemeClr val="tx1">
                  <a:lumMod val="50000"/>
                  <a:lumOff val="50000"/>
                </a:schemeClr>
              </a:solidFill>
            </a:endParaRPr>
          </a:p>
          <a:p>
            <a:pPr marL="0" indent="0">
              <a:buNone/>
            </a:pPr>
            <a:endParaRPr lang="en-US" sz="1000" dirty="0" smtClean="0">
              <a:solidFill>
                <a:schemeClr val="tx1">
                  <a:lumMod val="50000"/>
                  <a:lumOff val="50000"/>
                </a:schemeClr>
              </a:solidFill>
            </a:endParaRPr>
          </a:p>
          <a:p>
            <a:pPr marL="0" indent="0">
              <a:buNone/>
            </a:pPr>
            <a:r>
              <a:rPr lang="en-US" sz="1800" dirty="0" err="1" smtClean="0">
                <a:solidFill>
                  <a:schemeClr val="tx1">
                    <a:lumMod val="50000"/>
                    <a:lumOff val="50000"/>
                  </a:schemeClr>
                </a:solidFill>
              </a:rPr>
              <a:t>Kilde</a:t>
            </a:r>
            <a:r>
              <a:rPr lang="en-US" sz="1800" dirty="0" smtClean="0">
                <a:solidFill>
                  <a:schemeClr val="tx1">
                    <a:lumMod val="50000"/>
                    <a:lumOff val="50000"/>
                  </a:schemeClr>
                </a:solidFill>
              </a:rPr>
              <a:t>: </a:t>
            </a:r>
            <a:r>
              <a:rPr lang="en-US" sz="1800" dirty="0" err="1">
                <a:solidFill>
                  <a:schemeClr val="tx1">
                    <a:lumMod val="50000"/>
                    <a:lumOff val="50000"/>
                  </a:schemeClr>
                </a:solidFill>
              </a:rPr>
              <a:t>Barometerundersøgelse</a:t>
            </a:r>
            <a:r>
              <a:rPr lang="en-US" sz="1800" dirty="0">
                <a:solidFill>
                  <a:schemeClr val="tx1">
                    <a:lumMod val="50000"/>
                    <a:lumOff val="50000"/>
                  </a:schemeClr>
                </a:solidFill>
              </a:rPr>
              <a:t> II: </a:t>
            </a:r>
            <a:r>
              <a:rPr lang="en-US" sz="1800" dirty="0" err="1">
                <a:solidFill>
                  <a:schemeClr val="tx1">
                    <a:lumMod val="50000"/>
                    <a:lumOff val="50000"/>
                  </a:schemeClr>
                </a:solidFill>
              </a:rPr>
              <a:t>Kræftpatienters</a:t>
            </a:r>
            <a:r>
              <a:rPr lang="en-US" sz="1800" dirty="0">
                <a:solidFill>
                  <a:schemeClr val="tx1">
                    <a:lumMod val="50000"/>
                    <a:lumOff val="50000"/>
                  </a:schemeClr>
                </a:solidFill>
              </a:rPr>
              <a:t> </a:t>
            </a:r>
            <a:r>
              <a:rPr lang="en-US" sz="1800" dirty="0" err="1">
                <a:solidFill>
                  <a:schemeClr val="tx1">
                    <a:lumMod val="50000"/>
                    <a:lumOff val="50000"/>
                  </a:schemeClr>
                </a:solidFill>
              </a:rPr>
              <a:t>oplevelse</a:t>
            </a:r>
            <a:r>
              <a:rPr lang="en-US" sz="1800" dirty="0">
                <a:solidFill>
                  <a:schemeClr val="tx1">
                    <a:lumMod val="50000"/>
                    <a:lumOff val="50000"/>
                  </a:schemeClr>
                </a:solidFill>
              </a:rPr>
              <a:t> med </a:t>
            </a:r>
            <a:r>
              <a:rPr lang="en-US" sz="1800" dirty="0" err="1">
                <a:solidFill>
                  <a:schemeClr val="tx1">
                    <a:lumMod val="50000"/>
                    <a:lumOff val="50000"/>
                  </a:schemeClr>
                </a:solidFill>
              </a:rPr>
              <a:t>sundhedsvæsenet</a:t>
            </a:r>
            <a:r>
              <a:rPr lang="en-US" sz="1800" dirty="0">
                <a:solidFill>
                  <a:schemeClr val="tx1">
                    <a:lumMod val="50000"/>
                    <a:lumOff val="50000"/>
                  </a:schemeClr>
                </a:solidFill>
              </a:rPr>
              <a:t> </a:t>
            </a:r>
            <a:r>
              <a:rPr lang="en-US" sz="1800" dirty="0" err="1">
                <a:solidFill>
                  <a:schemeClr val="tx1">
                    <a:lumMod val="50000"/>
                    <a:lumOff val="50000"/>
                  </a:schemeClr>
                </a:solidFill>
              </a:rPr>
              <a:t>gennem</a:t>
            </a:r>
            <a:r>
              <a:rPr lang="en-US" sz="1800" dirty="0">
                <a:solidFill>
                  <a:schemeClr val="tx1">
                    <a:lumMod val="50000"/>
                    <a:lumOff val="50000"/>
                  </a:schemeClr>
                </a:solidFill>
              </a:rPr>
              <a:t> </a:t>
            </a:r>
            <a:r>
              <a:rPr lang="en-US" sz="1800" dirty="0" err="1">
                <a:solidFill>
                  <a:schemeClr val="tx1">
                    <a:lumMod val="50000"/>
                    <a:lumOff val="50000"/>
                  </a:schemeClr>
                </a:solidFill>
              </a:rPr>
              <a:t>udredning</a:t>
            </a:r>
            <a:r>
              <a:rPr lang="en-US" sz="1800" dirty="0">
                <a:solidFill>
                  <a:schemeClr val="tx1">
                    <a:lumMod val="50000"/>
                    <a:lumOff val="50000"/>
                  </a:schemeClr>
                </a:solidFill>
              </a:rPr>
              <a:t> og </a:t>
            </a:r>
            <a:r>
              <a:rPr lang="en-US" sz="1800" dirty="0" err="1">
                <a:solidFill>
                  <a:schemeClr val="tx1">
                    <a:lumMod val="50000"/>
                    <a:lumOff val="50000"/>
                  </a:schemeClr>
                </a:solidFill>
              </a:rPr>
              <a:t>behandling</a:t>
            </a:r>
            <a:r>
              <a:rPr lang="en-US" sz="1800" dirty="0">
                <a:solidFill>
                  <a:schemeClr val="tx1">
                    <a:lumMod val="50000"/>
                    <a:lumOff val="50000"/>
                  </a:schemeClr>
                </a:solidFill>
              </a:rPr>
              <a:t>. Kræftens Bekæmpelse, </a:t>
            </a:r>
            <a:r>
              <a:rPr lang="en-US" sz="1800" dirty="0" smtClean="0">
                <a:solidFill>
                  <a:schemeClr val="tx1">
                    <a:lumMod val="50000"/>
                    <a:lumOff val="50000"/>
                  </a:schemeClr>
                </a:solidFill>
              </a:rPr>
              <a:t>2011</a:t>
            </a:r>
            <a:endParaRPr lang="en-US" sz="1800" dirty="0">
              <a:solidFill>
                <a:schemeClr val="tx1">
                  <a:lumMod val="50000"/>
                  <a:lumOff val="50000"/>
                </a:schemeClr>
              </a:solidFill>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60" y="3675429"/>
            <a:ext cx="8667750" cy="1085850"/>
          </a:xfrm>
          <a:prstGeom prst="rect">
            <a:avLst/>
          </a:prstGeom>
        </p:spPr>
      </p:pic>
    </p:spTree>
    <p:extLst>
      <p:ext uri="{BB962C8B-B14F-4D97-AF65-F5344CB8AC3E}">
        <p14:creationId xmlns:p14="http://schemas.microsoft.com/office/powerpoint/2010/main" val="17100522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01"/>
            <a:ext cx="10515600" cy="1147833"/>
          </a:xfrm>
        </p:spPr>
        <p:txBody>
          <a:bodyPr>
            <a:normAutofit/>
          </a:bodyPr>
          <a:lstStyle/>
          <a:p>
            <a:r>
              <a:rPr lang="en-US" sz="4800" dirty="0" err="1" smtClean="0">
                <a:latin typeface="+mn-lt"/>
              </a:rPr>
              <a:t>Hvad</a:t>
            </a:r>
            <a:r>
              <a:rPr lang="en-US" sz="4800" dirty="0" smtClean="0">
                <a:latin typeface="+mn-lt"/>
              </a:rPr>
              <a:t> </a:t>
            </a:r>
            <a:r>
              <a:rPr lang="en-US" sz="4800" dirty="0" err="1" smtClean="0">
                <a:latin typeface="+mn-lt"/>
              </a:rPr>
              <a:t>skal</a:t>
            </a:r>
            <a:r>
              <a:rPr lang="en-US" sz="4800" dirty="0" smtClean="0">
                <a:latin typeface="+mn-lt"/>
              </a:rPr>
              <a:t> du </a:t>
            </a:r>
            <a:r>
              <a:rPr lang="en-US" sz="4800" dirty="0" err="1" smtClean="0">
                <a:latin typeface="+mn-lt"/>
              </a:rPr>
              <a:t>være</a:t>
            </a:r>
            <a:r>
              <a:rPr lang="en-US" sz="4800" dirty="0" smtClean="0">
                <a:latin typeface="+mn-lt"/>
              </a:rPr>
              <a:t> </a:t>
            </a:r>
            <a:r>
              <a:rPr lang="en-US" sz="4800" dirty="0" err="1" smtClean="0">
                <a:latin typeface="+mn-lt"/>
              </a:rPr>
              <a:t>opmærksom</a:t>
            </a:r>
            <a:r>
              <a:rPr lang="en-US" sz="4800" dirty="0" smtClean="0">
                <a:latin typeface="+mn-lt"/>
              </a:rPr>
              <a:t> </a:t>
            </a:r>
            <a:r>
              <a:rPr lang="en-US" sz="4800" dirty="0" err="1" smtClean="0">
                <a:latin typeface="+mn-lt"/>
              </a:rPr>
              <a:t>på</a:t>
            </a:r>
            <a:endParaRPr lang="en-US" sz="4800" dirty="0">
              <a:latin typeface="+mn-lt"/>
            </a:endParaRPr>
          </a:p>
        </p:txBody>
      </p:sp>
      <p:sp>
        <p:nvSpPr>
          <p:cNvPr id="3" name="Content Placeholder 2"/>
          <p:cNvSpPr>
            <a:spLocks noGrp="1"/>
          </p:cNvSpPr>
          <p:nvPr>
            <p:ph idx="1"/>
          </p:nvPr>
        </p:nvSpPr>
        <p:spPr>
          <a:xfrm>
            <a:off x="813776" y="2088079"/>
            <a:ext cx="10515600" cy="4064461"/>
          </a:xfrm>
        </p:spPr>
        <p:txBody>
          <a:bodyPr>
            <a:normAutofit/>
          </a:bodyPr>
          <a:lstStyle/>
          <a:p>
            <a:pPr marL="0" lvl="1" indent="0">
              <a:buFont typeface="Arial" charset="0"/>
              <a:buNone/>
              <a:defRPr/>
            </a:pPr>
            <a:endParaRPr lang="da-DK" sz="1800" dirty="0">
              <a:solidFill>
                <a:srgbClr val="000000"/>
              </a:solidFill>
              <a:latin typeface="Helvetica" charset="0"/>
              <a:ea typeface="MS PGothic" charset="0"/>
            </a:endParaRPr>
          </a:p>
          <a:p>
            <a:pPr marL="457200" lvl="1" indent="-457200">
              <a:defRPr/>
            </a:pPr>
            <a:r>
              <a:rPr lang="da-DK" dirty="0">
                <a:solidFill>
                  <a:srgbClr val="000000"/>
                </a:solidFill>
                <a:ea typeface="MS PGothic" charset="0"/>
              </a:rPr>
              <a:t>Er du informeret om eventuelle senfølger </a:t>
            </a:r>
            <a:r>
              <a:rPr lang="da-DK" dirty="0" smtClean="0">
                <a:solidFill>
                  <a:srgbClr val="000000"/>
                </a:solidFill>
                <a:ea typeface="MS PGothic" charset="0"/>
              </a:rPr>
              <a:t>? </a:t>
            </a:r>
            <a:r>
              <a:rPr lang="en-US" dirty="0">
                <a:solidFill>
                  <a:srgbClr val="000000"/>
                </a:solidFill>
                <a:ea typeface="MS PGothic" charset="0"/>
              </a:rPr>
              <a:t>e</a:t>
            </a:r>
            <a:r>
              <a:rPr lang="da-DK" dirty="0" err="1" smtClean="0">
                <a:solidFill>
                  <a:srgbClr val="000000"/>
                </a:solidFill>
                <a:ea typeface="MS PGothic" charset="0"/>
              </a:rPr>
              <a:t>ller</a:t>
            </a:r>
            <a:r>
              <a:rPr lang="da-DK" dirty="0" smtClean="0">
                <a:solidFill>
                  <a:srgbClr val="000000"/>
                </a:solidFill>
                <a:ea typeface="MS PGothic" charset="0"/>
              </a:rPr>
              <a:t> tegn på tilbagefald ?</a:t>
            </a:r>
            <a:endParaRPr lang="da-DK" dirty="0">
              <a:solidFill>
                <a:srgbClr val="000000"/>
              </a:solidFill>
              <a:ea typeface="MS PGothic" charset="0"/>
            </a:endParaRPr>
          </a:p>
          <a:p>
            <a:pPr marL="0" lvl="1" indent="0">
              <a:buFont typeface="Arial" charset="0"/>
              <a:buNone/>
              <a:defRPr/>
            </a:pPr>
            <a:endParaRPr lang="da-DK" dirty="0">
              <a:solidFill>
                <a:srgbClr val="000000"/>
              </a:solidFill>
              <a:ea typeface="MS PGothic" charset="0"/>
            </a:endParaRPr>
          </a:p>
          <a:p>
            <a:pPr marL="457200" lvl="1" indent="-457200">
              <a:defRPr/>
            </a:pPr>
            <a:r>
              <a:rPr lang="da-DK" dirty="0">
                <a:solidFill>
                  <a:srgbClr val="000000"/>
                </a:solidFill>
                <a:ea typeface="MS PGothic" charset="0"/>
              </a:rPr>
              <a:t>Hvad skal du være opmærksom på ?</a:t>
            </a:r>
          </a:p>
          <a:p>
            <a:pPr marL="0" lvl="1" indent="0">
              <a:buFont typeface="Arial" charset="0"/>
              <a:buNone/>
              <a:defRPr/>
            </a:pPr>
            <a:endParaRPr lang="da-DK" dirty="0">
              <a:solidFill>
                <a:srgbClr val="000000"/>
              </a:solidFill>
              <a:ea typeface="MS PGothic" charset="0"/>
            </a:endParaRPr>
          </a:p>
          <a:p>
            <a:pPr marL="457200" lvl="1" indent="-457200">
              <a:defRPr/>
            </a:pPr>
            <a:r>
              <a:rPr lang="da-DK" dirty="0">
                <a:solidFill>
                  <a:srgbClr val="000000"/>
                </a:solidFill>
                <a:ea typeface="MS PGothic" charset="0"/>
              </a:rPr>
              <a:t>Hvor kan du hente hjælp ? Hvad findes af viden ? Gode erfaringer og gode råd ?</a:t>
            </a:r>
          </a:p>
          <a:p>
            <a:pPr marL="0" lvl="1" indent="0">
              <a:buFont typeface="Arial" charset="0"/>
              <a:buNone/>
              <a:defRPr/>
            </a:pPr>
            <a:endParaRPr lang="da-DK" dirty="0">
              <a:solidFill>
                <a:srgbClr val="000000"/>
              </a:solidFill>
              <a:ea typeface="MS PGothic" charset="0"/>
            </a:endParaRPr>
          </a:p>
          <a:p>
            <a:pPr marL="457200" lvl="1" indent="-457200">
              <a:defRPr/>
            </a:pPr>
            <a:r>
              <a:rPr lang="da-DK" dirty="0">
                <a:solidFill>
                  <a:srgbClr val="000000"/>
                </a:solidFill>
                <a:ea typeface="MS PGothic" charset="0"/>
              </a:rPr>
              <a:t>Og hvad kan du selv gøre ?</a:t>
            </a:r>
          </a:p>
          <a:p>
            <a:pPr marL="0" indent="0">
              <a:buNone/>
            </a:pPr>
            <a:endParaRPr lang="en-US" sz="1400" dirty="0" smtClean="0"/>
          </a:p>
          <a:p>
            <a:pPr marL="0" indent="0">
              <a:buNone/>
            </a:pPr>
            <a:r>
              <a:rPr lang="en-US" sz="1400" dirty="0" err="1" smtClean="0"/>
              <a:t>Senfølgerforeningens</a:t>
            </a:r>
            <a:r>
              <a:rPr lang="en-US" sz="1400" dirty="0" smtClean="0"/>
              <a:t> </a:t>
            </a:r>
            <a:r>
              <a:rPr lang="en-US" sz="1400" dirty="0" err="1" smtClean="0"/>
              <a:t>budskab</a:t>
            </a:r>
            <a:r>
              <a:rPr lang="en-US" sz="1400" dirty="0" smtClean="0"/>
              <a:t>, </a:t>
            </a:r>
            <a:r>
              <a:rPr lang="en-US" sz="1400" smtClean="0"/>
              <a:t>www.senfoelger.dk</a:t>
            </a:r>
            <a:endParaRPr lang="en-US" sz="14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45491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err="1">
                <a:latin typeface="+mn-lt"/>
              </a:rPr>
              <a:t>Kræftrelateret</a:t>
            </a:r>
            <a:r>
              <a:rPr lang="en-US" sz="4800" dirty="0">
                <a:latin typeface="+mn-lt"/>
              </a:rPr>
              <a:t> </a:t>
            </a:r>
            <a:r>
              <a:rPr lang="en-US" sz="4800" dirty="0" err="1" smtClean="0">
                <a:latin typeface="+mn-lt"/>
              </a:rPr>
              <a:t>træthed</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 </a:t>
            </a:r>
            <a:r>
              <a:rPr lang="en-US" sz="2400" dirty="0" err="1"/>
              <a:t>få</a:t>
            </a:r>
            <a:r>
              <a:rPr lang="en-US" sz="2400" dirty="0"/>
              <a:t> en </a:t>
            </a:r>
            <a:r>
              <a:rPr lang="en-US" sz="2400" dirty="0" err="1"/>
              <a:t>kræftdiagnose</a:t>
            </a:r>
            <a:r>
              <a:rPr lang="en-US" sz="2400" dirty="0"/>
              <a:t> </a:t>
            </a:r>
            <a:r>
              <a:rPr lang="en-US" sz="2400" dirty="0" err="1"/>
              <a:t>er</a:t>
            </a:r>
            <a:r>
              <a:rPr lang="en-US" sz="2400" dirty="0"/>
              <a:t> </a:t>
            </a:r>
            <a:r>
              <a:rPr lang="en-US" sz="2400" dirty="0" err="1"/>
              <a:t>lig</a:t>
            </a:r>
            <a:r>
              <a:rPr lang="en-US" sz="2400" dirty="0"/>
              <a:t> med stress </a:t>
            </a:r>
            <a:r>
              <a:rPr lang="en-US" sz="2400" dirty="0" err="1"/>
              <a:t>belastning</a:t>
            </a:r>
            <a:r>
              <a:rPr lang="en-US" sz="2400" dirty="0"/>
              <a:t/>
            </a:r>
            <a:br>
              <a:rPr lang="en-US" sz="2400" dirty="0"/>
            </a:br>
            <a:endParaRPr lang="en-US" sz="2400" dirty="0"/>
          </a:p>
          <a:p>
            <a:r>
              <a:rPr lang="da-DK" sz="2400" dirty="0"/>
              <a:t>S</a:t>
            </a:r>
            <a:r>
              <a:rPr lang="en-US" sz="2400" dirty="0" err="1"/>
              <a:t>tresshormon</a:t>
            </a:r>
            <a:r>
              <a:rPr lang="en-US" sz="2400" dirty="0"/>
              <a:t> </a:t>
            </a:r>
            <a:r>
              <a:rPr lang="en-US" sz="2400" dirty="0" err="1"/>
              <a:t>aktiveres</a:t>
            </a:r>
            <a:r>
              <a:rPr lang="en-US" sz="2400" dirty="0"/>
              <a:t> </a:t>
            </a:r>
            <a:br>
              <a:rPr lang="en-US" sz="2400" dirty="0"/>
            </a:br>
            <a:endParaRPr lang="da-DK" sz="2400" dirty="0"/>
          </a:p>
          <a:p>
            <a:r>
              <a:rPr lang="en-US" sz="2400" dirty="0" err="1"/>
              <a:t>Naturligt</a:t>
            </a:r>
            <a:r>
              <a:rPr lang="en-US" sz="2400" dirty="0"/>
              <a:t> at </a:t>
            </a:r>
            <a:r>
              <a:rPr lang="en-US" sz="2400" dirty="0" err="1"/>
              <a:t>være</a:t>
            </a:r>
            <a:r>
              <a:rPr lang="en-US" sz="2400" dirty="0"/>
              <a:t> </a:t>
            </a:r>
            <a:r>
              <a:rPr lang="en-US" sz="2400" dirty="0" err="1"/>
              <a:t>vågen</a:t>
            </a:r>
            <a:r>
              <a:rPr lang="en-US" sz="2400" dirty="0"/>
              <a:t> og </a:t>
            </a:r>
            <a:r>
              <a:rPr lang="en-US" sz="2400" dirty="0" err="1"/>
              <a:t>være</a:t>
            </a:r>
            <a:r>
              <a:rPr lang="en-US" sz="2400" dirty="0"/>
              <a:t> </a:t>
            </a:r>
            <a:r>
              <a:rPr lang="en-US" sz="2400" dirty="0" err="1"/>
              <a:t>i</a:t>
            </a:r>
            <a:r>
              <a:rPr lang="en-US" sz="2400" dirty="0"/>
              <a:t> </a:t>
            </a:r>
            <a:r>
              <a:rPr lang="en-US" sz="2400" dirty="0" err="1"/>
              <a:t>beredskab</a:t>
            </a:r>
            <a:r>
              <a:rPr lang="en-US" sz="2400" dirty="0"/>
              <a:t> og </a:t>
            </a:r>
            <a:r>
              <a:rPr lang="en-US" sz="2400" dirty="0" err="1"/>
              <a:t>kronisk</a:t>
            </a:r>
            <a:r>
              <a:rPr lang="en-US" sz="2400" dirty="0"/>
              <a:t> </a:t>
            </a:r>
            <a:r>
              <a:rPr lang="en-US" sz="2400" dirty="0" err="1"/>
              <a:t>træthed</a:t>
            </a:r>
            <a:r>
              <a:rPr lang="en-US" sz="2400" dirty="0"/>
              <a:t> </a:t>
            </a:r>
            <a:r>
              <a:rPr lang="en-US" sz="2400" dirty="0" err="1" smtClean="0"/>
              <a:t>udvikles</a:t>
            </a:r>
            <a:endParaRPr lang="en-US" sz="24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53154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err="1">
                <a:latin typeface="+mn-lt"/>
              </a:rPr>
              <a:t>Kræftrelateret</a:t>
            </a:r>
            <a:r>
              <a:rPr lang="en-US" sz="4800" dirty="0">
                <a:latin typeface="+mn-lt"/>
              </a:rPr>
              <a:t> </a:t>
            </a:r>
            <a:r>
              <a:rPr lang="en-US" sz="4800" dirty="0" err="1">
                <a:latin typeface="+mn-lt"/>
              </a:rPr>
              <a:t>træthed</a:t>
            </a:r>
            <a:r>
              <a:rPr lang="en-US" sz="4800" dirty="0">
                <a:latin typeface="+mn-lt"/>
              </a:rPr>
              <a:t> </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MS PGothic" charset="0"/>
              </a:rPr>
              <a:t>E</a:t>
            </a:r>
            <a:r>
              <a:rPr lang="da-DK" sz="2400" dirty="0">
                <a:ea typeface="MS PGothic" charset="0"/>
              </a:rPr>
              <a:t>r en belastende, vedvarende oplevelse af fysisk, psykisk og kognitiv udmattelse</a:t>
            </a:r>
          </a:p>
          <a:p>
            <a:endParaRPr lang="da-DK" sz="2400" dirty="0">
              <a:ea typeface="MS PGothic" charset="0"/>
            </a:endParaRPr>
          </a:p>
          <a:p>
            <a:r>
              <a:rPr lang="da-DK" sz="2400" dirty="0">
                <a:ea typeface="MS PGothic" charset="0"/>
              </a:rPr>
              <a:t>40% oplever vedvarende træthed efter afsluttet behandling</a:t>
            </a:r>
          </a:p>
          <a:p>
            <a:endParaRPr lang="da-DK" sz="2400" dirty="0">
              <a:ea typeface="MS PGothic" charset="0"/>
            </a:endParaRPr>
          </a:p>
          <a:p>
            <a:r>
              <a:rPr lang="en-US" sz="2400" dirty="0" err="1" smtClean="0">
                <a:ea typeface="MS PGothic" charset="0"/>
              </a:rPr>
              <a:t>Omkring</a:t>
            </a:r>
            <a:r>
              <a:rPr lang="en-US" sz="2400" dirty="0" smtClean="0">
                <a:ea typeface="MS PGothic" charset="0"/>
              </a:rPr>
              <a:t> 25-33% </a:t>
            </a:r>
            <a:r>
              <a:rPr lang="en-US" sz="2400" dirty="0" err="1" smtClean="0">
                <a:ea typeface="MS PGothic" charset="0"/>
              </a:rPr>
              <a:t>oplever</a:t>
            </a:r>
            <a:r>
              <a:rPr lang="en-US" sz="2400" dirty="0" smtClean="0">
                <a:ea typeface="MS PGothic" charset="0"/>
              </a:rPr>
              <a:t> </a:t>
            </a:r>
            <a:r>
              <a:rPr lang="en-US" sz="2400" dirty="0" err="1" smtClean="0">
                <a:ea typeface="MS PGothic" charset="0"/>
              </a:rPr>
              <a:t>vedvarende</a:t>
            </a:r>
            <a:r>
              <a:rPr lang="en-US" sz="2400" dirty="0" smtClean="0">
                <a:ea typeface="MS PGothic" charset="0"/>
              </a:rPr>
              <a:t> </a:t>
            </a:r>
            <a:r>
              <a:rPr lang="en-US" sz="2400" dirty="0" err="1" smtClean="0">
                <a:ea typeface="MS PGothic" charset="0"/>
              </a:rPr>
              <a:t>træthed</a:t>
            </a:r>
            <a:r>
              <a:rPr lang="en-US" sz="2400" dirty="0" smtClean="0">
                <a:ea typeface="MS PGothic" charset="0"/>
              </a:rPr>
              <a:t> 10 </a:t>
            </a:r>
            <a:r>
              <a:rPr lang="en-US" sz="2400" dirty="0" err="1" smtClean="0">
                <a:ea typeface="MS PGothic" charset="0"/>
              </a:rPr>
              <a:t>år</a:t>
            </a:r>
            <a:r>
              <a:rPr lang="en-US" sz="2400" dirty="0" smtClean="0">
                <a:ea typeface="MS PGothic" charset="0"/>
              </a:rPr>
              <a:t> </a:t>
            </a:r>
            <a:r>
              <a:rPr lang="en-US" sz="2400" dirty="0" err="1" smtClean="0">
                <a:ea typeface="MS PGothic" charset="0"/>
              </a:rPr>
              <a:t>eller</a:t>
            </a:r>
            <a:r>
              <a:rPr lang="en-US" sz="2400" dirty="0" smtClean="0">
                <a:ea typeface="MS PGothic" charset="0"/>
              </a:rPr>
              <a:t> mere </a:t>
            </a:r>
            <a:r>
              <a:rPr lang="en-US" sz="2400" dirty="0" err="1" smtClean="0">
                <a:ea typeface="MS PGothic" charset="0"/>
              </a:rPr>
              <a:t>efter</a:t>
            </a:r>
            <a:r>
              <a:rPr lang="en-US" sz="2400" dirty="0" smtClean="0">
                <a:ea typeface="MS PGothic" charset="0"/>
              </a:rPr>
              <a:t> </a:t>
            </a:r>
            <a:r>
              <a:rPr lang="en-US" sz="2400" dirty="0" err="1" smtClean="0">
                <a:ea typeface="MS PGothic" charset="0"/>
              </a:rPr>
              <a:t>diagnosen</a:t>
            </a:r>
            <a:endParaRPr lang="en-US" sz="2400" dirty="0" smtClean="0">
              <a:ea typeface="MS PGothic" charset="0"/>
            </a:endParaRPr>
          </a:p>
          <a:p>
            <a:endParaRPr lang="en-US" sz="2400" dirty="0">
              <a:ea typeface="MS PGothic" charset="0"/>
            </a:endParaRPr>
          </a:p>
          <a:p>
            <a:r>
              <a:rPr lang="en-US" sz="1200" i="1" dirty="0" err="1" smtClean="0">
                <a:ea typeface="MS PGothic" charset="0"/>
              </a:rPr>
              <a:t>Kilde</a:t>
            </a:r>
            <a:r>
              <a:rPr lang="en-US" sz="1200" i="1" dirty="0" smtClean="0">
                <a:ea typeface="MS PGothic" charset="0"/>
              </a:rPr>
              <a:t>: </a:t>
            </a:r>
            <a:r>
              <a:rPr lang="en-US" sz="1200" i="1" dirty="0" err="1" smtClean="0">
                <a:ea typeface="MS PGothic" charset="0"/>
              </a:rPr>
              <a:t>undhedsstyrelsen</a:t>
            </a:r>
            <a:r>
              <a:rPr lang="en-US" sz="1200" i="1" dirty="0" smtClean="0">
                <a:ea typeface="MS PGothic" charset="0"/>
              </a:rPr>
              <a:t>. </a:t>
            </a:r>
            <a:r>
              <a:rPr lang="en-US" sz="1200" i="1" dirty="0" err="1" smtClean="0">
                <a:ea typeface="MS PGothic" charset="0"/>
              </a:rPr>
              <a:t>Vidensopsamling</a:t>
            </a:r>
            <a:r>
              <a:rPr lang="en-US" sz="1200" i="1" dirty="0" smtClean="0">
                <a:ea typeface="MS PGothic" charset="0"/>
              </a:rPr>
              <a:t> </a:t>
            </a:r>
            <a:r>
              <a:rPr lang="en-US" sz="1200" i="1" dirty="0" err="1" smtClean="0">
                <a:ea typeface="MS PGothic" charset="0"/>
              </a:rPr>
              <a:t>efter</a:t>
            </a:r>
            <a:r>
              <a:rPr lang="en-US" sz="1200" i="1" dirty="0" smtClean="0">
                <a:ea typeface="MS PGothic" charset="0"/>
              </a:rPr>
              <a:t> </a:t>
            </a:r>
            <a:r>
              <a:rPr lang="en-US" sz="1200" i="1" dirty="0" err="1" smtClean="0">
                <a:ea typeface="MS PGothic" charset="0"/>
              </a:rPr>
              <a:t>kræft</a:t>
            </a:r>
            <a:r>
              <a:rPr lang="en-US" sz="1200" i="1" dirty="0" smtClean="0">
                <a:ea typeface="MS PGothic" charset="0"/>
              </a:rPr>
              <a:t> hos </a:t>
            </a:r>
            <a:r>
              <a:rPr lang="en-US" sz="1200" i="1" dirty="0" err="1" smtClean="0">
                <a:ea typeface="MS PGothic" charset="0"/>
              </a:rPr>
              <a:t>voksne</a:t>
            </a:r>
            <a:r>
              <a:rPr lang="en-US" sz="1200" i="1" dirty="0" smtClean="0">
                <a:ea typeface="MS PGothic" charset="0"/>
              </a:rPr>
              <a:t>. 2017.</a:t>
            </a:r>
          </a:p>
          <a:p>
            <a:pPr>
              <a:buFont typeface="Arial" charset="0"/>
              <a:buChar char="•"/>
              <a:defRPr/>
            </a:pPr>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325900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err="1">
                <a:latin typeface="+mn-lt"/>
              </a:rPr>
              <a:t>Kræftrelateret</a:t>
            </a:r>
            <a:r>
              <a:rPr lang="en-US" sz="4800" dirty="0">
                <a:latin typeface="+mn-lt"/>
              </a:rPr>
              <a:t> </a:t>
            </a:r>
            <a:r>
              <a:rPr lang="en-US" sz="4800" dirty="0" err="1" smtClean="0">
                <a:latin typeface="+mn-lt"/>
              </a:rPr>
              <a:t>træthed</a:t>
            </a:r>
            <a:r>
              <a:rPr lang="en-US" sz="4800" dirty="0" smtClean="0">
                <a:latin typeface="+mn-lt"/>
              </a:rPr>
              <a:t> </a:t>
            </a:r>
            <a:r>
              <a:rPr lang="mr-IN" sz="4800" dirty="0" smtClean="0">
                <a:latin typeface="+mn-lt"/>
              </a:rPr>
              <a:t>–</a:t>
            </a:r>
            <a:r>
              <a:rPr lang="en-US" sz="4800" dirty="0" smtClean="0">
                <a:latin typeface="+mn-lt"/>
              </a:rPr>
              <a:t> </a:t>
            </a:r>
            <a:r>
              <a:rPr lang="en-US" sz="4800" dirty="0">
                <a:latin typeface="+mn-lt"/>
              </a:rPr>
              <a:t>fatigue</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ea typeface="MS PGothic" charset="0"/>
              </a:rPr>
              <a:t>Symptomer</a:t>
            </a:r>
            <a:r>
              <a:rPr lang="en-US" sz="2000" b="1" dirty="0">
                <a:ea typeface="MS PGothic" charset="0"/>
              </a:rPr>
              <a:t> og </a:t>
            </a:r>
            <a:r>
              <a:rPr lang="en-US" sz="2000" b="1" dirty="0" err="1">
                <a:ea typeface="MS PGothic" charset="0"/>
              </a:rPr>
              <a:t>reaktioner</a:t>
            </a:r>
            <a:r>
              <a:rPr lang="en-US" sz="2000" b="1" dirty="0">
                <a:ea typeface="MS PGothic" charset="0"/>
              </a:rPr>
              <a:t>:</a:t>
            </a:r>
          </a:p>
          <a:p>
            <a:r>
              <a:rPr lang="en-US" sz="2000" dirty="0" err="1" smtClean="0">
                <a:ea typeface="MS PGothic" charset="0"/>
              </a:rPr>
              <a:t>Massiv</a:t>
            </a:r>
            <a:r>
              <a:rPr lang="en-US" sz="2000" dirty="0" smtClean="0">
                <a:ea typeface="MS PGothic" charset="0"/>
              </a:rPr>
              <a:t> </a:t>
            </a:r>
            <a:r>
              <a:rPr lang="en-US" sz="2000" dirty="0">
                <a:ea typeface="MS PGothic" charset="0"/>
              </a:rPr>
              <a:t>og </a:t>
            </a:r>
            <a:r>
              <a:rPr lang="en-US" sz="2000" dirty="0" err="1">
                <a:ea typeface="MS PGothic" charset="0"/>
              </a:rPr>
              <a:t>pludseligt</a:t>
            </a:r>
            <a:r>
              <a:rPr lang="en-US" sz="2000" dirty="0">
                <a:ea typeface="MS PGothic" charset="0"/>
              </a:rPr>
              <a:t> </a:t>
            </a:r>
            <a:r>
              <a:rPr lang="en-US" sz="2000" dirty="0" err="1">
                <a:ea typeface="MS PGothic" charset="0"/>
              </a:rPr>
              <a:t>indsættende</a:t>
            </a:r>
            <a:r>
              <a:rPr lang="en-US" sz="2000" dirty="0">
                <a:ea typeface="MS PGothic" charset="0"/>
              </a:rPr>
              <a:t> </a:t>
            </a:r>
            <a:r>
              <a:rPr lang="en-US" sz="2000" dirty="0" err="1">
                <a:ea typeface="MS PGothic" charset="0"/>
              </a:rPr>
              <a:t>træthed</a:t>
            </a:r>
            <a:endParaRPr lang="en-US" sz="2000" dirty="0">
              <a:ea typeface="MS PGothic" charset="0"/>
            </a:endParaRPr>
          </a:p>
          <a:p>
            <a:r>
              <a:rPr lang="en-US" sz="2000" dirty="0" err="1" smtClean="0">
                <a:ea typeface="MS PGothic" charset="0"/>
              </a:rPr>
              <a:t>Trætheden</a:t>
            </a:r>
            <a:r>
              <a:rPr lang="en-US" sz="2000" dirty="0" smtClean="0">
                <a:ea typeface="MS PGothic" charset="0"/>
              </a:rPr>
              <a:t> </a:t>
            </a:r>
            <a:r>
              <a:rPr lang="en-US" sz="2000" dirty="0" err="1">
                <a:ea typeface="MS PGothic" charset="0"/>
              </a:rPr>
              <a:t>kan</a:t>
            </a:r>
            <a:r>
              <a:rPr lang="en-US" sz="2000" dirty="0">
                <a:ea typeface="MS PGothic" charset="0"/>
              </a:rPr>
              <a:t> </a:t>
            </a:r>
            <a:r>
              <a:rPr lang="en-US" sz="2000" dirty="0" err="1">
                <a:ea typeface="MS PGothic" charset="0"/>
              </a:rPr>
              <a:t>ikke</a:t>
            </a:r>
            <a:r>
              <a:rPr lang="en-US" sz="2000" dirty="0">
                <a:ea typeface="MS PGothic" charset="0"/>
              </a:rPr>
              <a:t> </a:t>
            </a:r>
            <a:r>
              <a:rPr lang="en-US" sz="2000" dirty="0" err="1">
                <a:ea typeface="MS PGothic" charset="0"/>
              </a:rPr>
              <a:t>soves</a:t>
            </a:r>
            <a:r>
              <a:rPr lang="en-US" sz="2000" dirty="0">
                <a:ea typeface="MS PGothic" charset="0"/>
              </a:rPr>
              <a:t> </a:t>
            </a:r>
            <a:r>
              <a:rPr lang="en-US" sz="2000" dirty="0" err="1">
                <a:ea typeface="MS PGothic" charset="0"/>
              </a:rPr>
              <a:t>væk</a:t>
            </a:r>
            <a:endParaRPr lang="en-US" sz="2000" dirty="0">
              <a:ea typeface="MS PGothic" charset="0"/>
            </a:endParaRPr>
          </a:p>
          <a:p>
            <a:r>
              <a:rPr lang="en-US" sz="2000" dirty="0" err="1" smtClean="0">
                <a:ea typeface="MS PGothic" charset="0"/>
              </a:rPr>
              <a:t>Koncentrationsbesvær</a:t>
            </a:r>
            <a:r>
              <a:rPr lang="en-US" sz="2000" dirty="0" smtClean="0">
                <a:ea typeface="MS PGothic" charset="0"/>
              </a:rPr>
              <a:t> </a:t>
            </a:r>
            <a:r>
              <a:rPr lang="en-US" sz="2000" dirty="0">
                <a:ea typeface="MS PGothic" charset="0"/>
              </a:rPr>
              <a:t>og </a:t>
            </a:r>
            <a:r>
              <a:rPr lang="en-US" sz="2000" dirty="0" err="1">
                <a:ea typeface="MS PGothic" charset="0"/>
              </a:rPr>
              <a:t>dårlig</a:t>
            </a:r>
            <a:r>
              <a:rPr lang="en-US" sz="2000" dirty="0">
                <a:ea typeface="MS PGothic" charset="0"/>
              </a:rPr>
              <a:t> </a:t>
            </a:r>
            <a:r>
              <a:rPr lang="en-US" sz="2000" dirty="0" err="1">
                <a:ea typeface="MS PGothic" charset="0"/>
              </a:rPr>
              <a:t>korttidshukommelse</a:t>
            </a:r>
            <a:endParaRPr lang="en-US" sz="2000" dirty="0">
              <a:ea typeface="MS PGothic" charset="0"/>
            </a:endParaRPr>
          </a:p>
          <a:p>
            <a:r>
              <a:rPr lang="en-US" sz="2000" dirty="0" err="1" smtClean="0">
                <a:ea typeface="MS PGothic" charset="0"/>
              </a:rPr>
              <a:t>Nedsat</a:t>
            </a:r>
            <a:r>
              <a:rPr lang="en-US" sz="2000" dirty="0" smtClean="0">
                <a:ea typeface="MS PGothic" charset="0"/>
              </a:rPr>
              <a:t> </a:t>
            </a:r>
            <a:r>
              <a:rPr lang="en-US" sz="2000" dirty="0" err="1">
                <a:ea typeface="MS PGothic" charset="0"/>
              </a:rPr>
              <a:t>udholdenhed</a:t>
            </a:r>
            <a:endParaRPr lang="en-US" sz="2000" dirty="0">
              <a:ea typeface="MS PGothic" charset="0"/>
            </a:endParaRPr>
          </a:p>
          <a:p>
            <a:r>
              <a:rPr lang="en-US" sz="2000" dirty="0" err="1" smtClean="0">
                <a:ea typeface="MS PGothic" charset="0"/>
              </a:rPr>
              <a:t>Risiko</a:t>
            </a:r>
            <a:r>
              <a:rPr lang="en-US" sz="2000" dirty="0" smtClean="0">
                <a:ea typeface="MS PGothic" charset="0"/>
              </a:rPr>
              <a:t> </a:t>
            </a:r>
            <a:r>
              <a:rPr lang="en-US" sz="2000" dirty="0">
                <a:ea typeface="MS PGothic" charset="0"/>
              </a:rPr>
              <a:t>for depression</a:t>
            </a:r>
          </a:p>
          <a:p>
            <a:r>
              <a:rPr lang="en-US" sz="2000" dirty="0" err="1" smtClean="0">
                <a:ea typeface="MS PGothic" charset="0"/>
              </a:rPr>
              <a:t>Smerter</a:t>
            </a:r>
            <a:r>
              <a:rPr lang="en-US" sz="2000" dirty="0" smtClean="0">
                <a:ea typeface="MS PGothic" charset="0"/>
              </a:rPr>
              <a:t> </a:t>
            </a:r>
            <a:r>
              <a:rPr lang="en-US" sz="2000" dirty="0" err="1">
                <a:ea typeface="MS PGothic" charset="0"/>
              </a:rPr>
              <a:t>forstærkes</a:t>
            </a:r>
            <a:endParaRPr lang="en-US" sz="2000" dirty="0">
              <a:ea typeface="MS PGothic" charset="0"/>
            </a:endParaRPr>
          </a:p>
          <a:p>
            <a:r>
              <a:rPr lang="nb-NO" sz="2000" dirty="0" smtClean="0">
                <a:ea typeface="MS PGothic" charset="0"/>
              </a:rPr>
              <a:t>Ø</a:t>
            </a:r>
            <a:r>
              <a:rPr lang="en-US" sz="2000" dirty="0" smtClean="0">
                <a:ea typeface="MS PGothic" charset="0"/>
              </a:rPr>
              <a:t>get </a:t>
            </a:r>
            <a:r>
              <a:rPr lang="en-US" sz="2000" dirty="0" err="1">
                <a:ea typeface="MS PGothic" charset="0"/>
              </a:rPr>
              <a:t>følsomhed</a:t>
            </a:r>
            <a:r>
              <a:rPr lang="en-US" sz="2000" dirty="0">
                <a:ea typeface="MS PGothic" charset="0"/>
              </a:rPr>
              <a:t> over for </a:t>
            </a:r>
            <a:r>
              <a:rPr lang="en-US" sz="2000" dirty="0" err="1">
                <a:ea typeface="MS PGothic" charset="0"/>
              </a:rPr>
              <a:t>sanseindtryk</a:t>
            </a:r>
            <a:endParaRPr lang="en-US" sz="2000" dirty="0">
              <a:ea typeface="MS PGothic" charset="0"/>
            </a:endParaRPr>
          </a:p>
          <a:p>
            <a:r>
              <a:rPr lang="en-US" sz="2000" dirty="0" err="1" smtClean="0">
                <a:ea typeface="MS PGothic" charset="0"/>
              </a:rPr>
              <a:t>Søvnforstyrrelser</a:t>
            </a:r>
            <a:r>
              <a:rPr lang="en-US" sz="2000" dirty="0" smtClean="0">
                <a:ea typeface="MS PGothic" charset="0"/>
              </a:rPr>
              <a:t> </a:t>
            </a:r>
            <a:endParaRPr lang="en-US" sz="2000" dirty="0">
              <a:ea typeface="MS PGothic" charset="0"/>
            </a:endParaRPr>
          </a:p>
          <a:p>
            <a:pPr marL="0" indent="0">
              <a:buNone/>
            </a:pPr>
            <a:endParaRPr lang="en-US" sz="800" dirty="0">
              <a:ea typeface="MS PGothic" charset="0"/>
            </a:endParaRPr>
          </a:p>
          <a:p>
            <a:pPr marL="0" indent="0">
              <a:buNone/>
            </a:pPr>
            <a:r>
              <a:rPr lang="en-US" sz="2000" b="1" dirty="0" err="1">
                <a:ea typeface="MS PGothic" charset="0"/>
              </a:rPr>
              <a:t>Helt</a:t>
            </a:r>
            <a:r>
              <a:rPr lang="en-US" sz="2000" b="1" dirty="0">
                <a:ea typeface="MS PGothic" charset="0"/>
              </a:rPr>
              <a:t> op </a:t>
            </a:r>
            <a:r>
              <a:rPr lang="en-US" sz="2000" b="1" dirty="0" err="1">
                <a:ea typeface="MS PGothic" charset="0"/>
              </a:rPr>
              <a:t>til</a:t>
            </a:r>
            <a:r>
              <a:rPr lang="en-US" sz="2000" b="1" dirty="0">
                <a:ea typeface="MS PGothic" charset="0"/>
              </a:rPr>
              <a:t> 80% </a:t>
            </a:r>
            <a:r>
              <a:rPr lang="en-US" sz="2000" b="1" dirty="0" err="1">
                <a:ea typeface="MS PGothic" charset="0"/>
              </a:rPr>
              <a:t>af</a:t>
            </a:r>
            <a:r>
              <a:rPr lang="en-US" sz="2000" b="1" dirty="0">
                <a:ea typeface="MS PGothic" charset="0"/>
              </a:rPr>
              <a:t> </a:t>
            </a:r>
            <a:r>
              <a:rPr lang="en-US" sz="2000" b="1" dirty="0" err="1">
                <a:ea typeface="MS PGothic" charset="0"/>
              </a:rPr>
              <a:t>kræftpatienter</a:t>
            </a:r>
            <a:r>
              <a:rPr lang="en-US" sz="2000" b="1" dirty="0">
                <a:ea typeface="MS PGothic" charset="0"/>
              </a:rPr>
              <a:t> </a:t>
            </a:r>
            <a:r>
              <a:rPr lang="en-US" sz="2000" b="1" dirty="0" err="1">
                <a:ea typeface="MS PGothic" charset="0"/>
              </a:rPr>
              <a:t>har</a:t>
            </a:r>
            <a:r>
              <a:rPr lang="en-US" sz="2000" b="1" dirty="0">
                <a:ea typeface="MS PGothic" charset="0"/>
              </a:rPr>
              <a:t> </a:t>
            </a:r>
            <a:r>
              <a:rPr lang="en-US" sz="2000" b="1" dirty="0" err="1">
                <a:ea typeface="MS PGothic" charset="0"/>
              </a:rPr>
              <a:t>søvnforstyrrelser</a:t>
            </a:r>
            <a:endParaRPr lang="en-US" sz="2000" b="1" dirty="0">
              <a:ea typeface="MS PGothic" charset="0"/>
            </a:endParaRPr>
          </a:p>
          <a:p>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273840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da-DK" sz="4800" dirty="0">
                <a:effectLst>
                  <a:outerShdw blurRad="38100" dist="38100" dir="2700000" algn="tl">
                    <a:srgbClr val="DDDDDD"/>
                  </a:outerShdw>
                </a:effectLst>
                <a:latin typeface="+mn-lt"/>
              </a:rPr>
              <a:t>Søvnforstyrrelser </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6504992"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defRPr/>
            </a:pPr>
            <a:endParaRPr lang="da-DK" sz="800" dirty="0"/>
          </a:p>
          <a:p>
            <a:pPr>
              <a:lnSpc>
                <a:spcPct val="100000"/>
              </a:lnSpc>
              <a:buClr>
                <a:schemeClr val="tx1"/>
              </a:buClr>
              <a:defRPr/>
            </a:pPr>
            <a:r>
              <a:rPr lang="en-US" sz="2000" dirty="0" smtClean="0"/>
              <a:t>P</a:t>
            </a:r>
            <a:r>
              <a:rPr lang="da-DK" sz="2000" dirty="0" err="1" smtClean="0"/>
              <a:t>roblemer</a:t>
            </a:r>
            <a:r>
              <a:rPr lang="da-DK" sz="2000" dirty="0" smtClean="0"/>
              <a:t> </a:t>
            </a:r>
            <a:r>
              <a:rPr lang="da-DK" sz="2000" dirty="0"/>
              <a:t>med at falde i </a:t>
            </a:r>
            <a:r>
              <a:rPr lang="da-DK" sz="2000" dirty="0" smtClean="0"/>
              <a:t>søvn</a:t>
            </a:r>
          </a:p>
          <a:p>
            <a:pPr>
              <a:lnSpc>
                <a:spcPct val="100000"/>
              </a:lnSpc>
              <a:buClr>
                <a:schemeClr val="tx1"/>
              </a:buClr>
              <a:defRPr/>
            </a:pPr>
            <a:r>
              <a:rPr lang="da-DK" sz="2000" dirty="0" smtClean="0"/>
              <a:t>Problemer med at fastholde søvnen</a:t>
            </a:r>
          </a:p>
          <a:p>
            <a:pPr>
              <a:lnSpc>
                <a:spcPct val="100000"/>
              </a:lnSpc>
              <a:buClr>
                <a:schemeClr val="tx1"/>
              </a:buClr>
              <a:defRPr/>
            </a:pPr>
            <a:r>
              <a:rPr lang="da-DK" sz="2000" dirty="0" smtClean="0"/>
              <a:t>Søvnapnø (pauser i vejrtrækningen)</a:t>
            </a:r>
            <a:endParaRPr lang="da-DK" sz="2000" dirty="0"/>
          </a:p>
          <a:p>
            <a:pPr>
              <a:lnSpc>
                <a:spcPct val="100000"/>
              </a:lnSpc>
              <a:buClr>
                <a:schemeClr val="tx1"/>
              </a:buClr>
              <a:defRPr/>
            </a:pPr>
            <a:r>
              <a:rPr lang="en-US" sz="2000" dirty="0" smtClean="0"/>
              <a:t>L</a:t>
            </a:r>
            <a:r>
              <a:rPr lang="da-DK" sz="2000" dirty="0" smtClean="0"/>
              <a:t>et </a:t>
            </a:r>
            <a:r>
              <a:rPr lang="da-DK" sz="2000" dirty="0"/>
              <a:t>og kort søvn</a:t>
            </a:r>
          </a:p>
          <a:p>
            <a:pPr>
              <a:lnSpc>
                <a:spcPct val="100000"/>
              </a:lnSpc>
              <a:buClr>
                <a:schemeClr val="tx1"/>
              </a:buClr>
              <a:defRPr/>
            </a:pPr>
            <a:r>
              <a:rPr lang="en-US" sz="2000" dirty="0" smtClean="0"/>
              <a:t>F</a:t>
            </a:r>
            <a:r>
              <a:rPr lang="da-DK" sz="2000" dirty="0" err="1" smtClean="0"/>
              <a:t>ølelsen</a:t>
            </a:r>
            <a:r>
              <a:rPr lang="da-DK" sz="2000" dirty="0" smtClean="0"/>
              <a:t> </a:t>
            </a:r>
            <a:r>
              <a:rPr lang="da-DK" sz="2000" dirty="0"/>
              <a:t>af at være udmattet</a:t>
            </a:r>
          </a:p>
          <a:p>
            <a:pPr>
              <a:lnSpc>
                <a:spcPct val="100000"/>
              </a:lnSpc>
              <a:buClr>
                <a:schemeClr val="tx1"/>
              </a:buClr>
              <a:defRPr/>
            </a:pPr>
            <a:r>
              <a:rPr lang="en-US" sz="2000" dirty="0" smtClean="0"/>
              <a:t>T</a:t>
            </a:r>
            <a:r>
              <a:rPr lang="da-DK" sz="2000" dirty="0" err="1" smtClean="0"/>
              <a:t>ræthed</a:t>
            </a:r>
            <a:endParaRPr lang="da-DK" sz="2000" dirty="0" smtClean="0"/>
          </a:p>
          <a:p>
            <a:pPr>
              <a:lnSpc>
                <a:spcPct val="100000"/>
              </a:lnSpc>
              <a:buClr>
                <a:schemeClr val="tx1"/>
              </a:buClr>
              <a:defRPr/>
            </a:pPr>
            <a:r>
              <a:rPr lang="da-DK" sz="2000" dirty="0" smtClean="0"/>
              <a:t>Nedsat funktion i dagtimerne</a:t>
            </a:r>
          </a:p>
          <a:p>
            <a:pPr marL="0" indent="0">
              <a:lnSpc>
                <a:spcPct val="100000"/>
              </a:lnSpc>
              <a:buClr>
                <a:schemeClr val="tx1"/>
              </a:buClr>
              <a:buNone/>
              <a:defRPr/>
            </a:pPr>
            <a:endParaRPr lang="da-DK" sz="2000" dirty="0"/>
          </a:p>
          <a:p>
            <a:pPr marL="0" indent="0">
              <a:lnSpc>
                <a:spcPct val="100000"/>
              </a:lnSpc>
              <a:buClr>
                <a:schemeClr val="tx1"/>
              </a:buClr>
              <a:buNone/>
              <a:defRPr/>
            </a:pPr>
            <a:endParaRPr lang="da-DK" sz="1200" dirty="0" smtClean="0"/>
          </a:p>
          <a:p>
            <a:pPr marL="0" indent="0">
              <a:lnSpc>
                <a:spcPct val="100000"/>
              </a:lnSpc>
              <a:buClr>
                <a:schemeClr val="tx1"/>
              </a:buClr>
              <a:buNone/>
              <a:defRPr/>
            </a:pPr>
            <a:r>
              <a:rPr lang="da-DK" sz="1200" dirty="0" smtClean="0"/>
              <a:t>Kilde: Helbredt </a:t>
            </a:r>
            <a:r>
              <a:rPr lang="mr-IN" sz="1200" dirty="0"/>
              <a:t>–</a:t>
            </a:r>
            <a:r>
              <a:rPr lang="da-DK" sz="1200" dirty="0"/>
              <a:t>Men ikke rask</a:t>
            </a:r>
            <a:r>
              <a:rPr lang="da-DK" sz="1200" dirty="0" smtClean="0"/>
              <a:t>. </a:t>
            </a:r>
            <a:r>
              <a:rPr lang="da-DK" sz="1200" dirty="0" err="1" smtClean="0"/>
              <a:t>Senfølgerforeningen</a:t>
            </a:r>
            <a:r>
              <a:rPr lang="da-DK" sz="1200" dirty="0" smtClean="0"/>
              <a:t> og Kræftens Bekæmpelse 2018</a:t>
            </a:r>
            <a:endParaRPr lang="en-US" sz="1200" dirty="0" smtClean="0">
              <a:ea typeface="MS PGothic" charset="0"/>
            </a:endParaRPr>
          </a:p>
          <a:p>
            <a:pPr>
              <a:lnSpc>
                <a:spcPct val="100000"/>
              </a:lnSpc>
            </a:pPr>
            <a:endParaRPr lang="en-US" sz="2000" dirty="0"/>
          </a:p>
        </p:txBody>
      </p:sp>
      <p:pic>
        <p:nvPicPr>
          <p:cNvPr id="5" name="Picture 6" descr="Billedresultat for søvnproble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585" y="2326312"/>
            <a:ext cx="3456517"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3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a:latin typeface="+mn-lt"/>
              </a:rPr>
              <a:t>Kræftrelateret</a:t>
            </a:r>
            <a:r>
              <a:rPr lang="en-US" sz="4800" dirty="0">
                <a:latin typeface="+mn-lt"/>
              </a:rPr>
              <a:t> </a:t>
            </a:r>
            <a:r>
              <a:rPr lang="en-US" sz="4800" dirty="0" err="1" smtClean="0">
                <a:latin typeface="+mn-lt"/>
              </a:rPr>
              <a:t>træthed</a:t>
            </a:r>
            <a:r>
              <a:rPr lang="en-US" sz="4800" dirty="0" smtClean="0">
                <a:latin typeface="+mn-lt"/>
              </a:rPr>
              <a:t> </a:t>
            </a:r>
            <a:r>
              <a:rPr lang="mr-IN" sz="2800" b="1" dirty="0" smtClean="0">
                <a:latin typeface="+mn-lt"/>
              </a:rPr>
              <a:t>–</a:t>
            </a:r>
            <a:r>
              <a:rPr lang="en-US" sz="2800" b="1" dirty="0" smtClean="0">
                <a:latin typeface="+mn-lt"/>
              </a:rPr>
              <a:t> </a:t>
            </a:r>
            <a:r>
              <a:rPr lang="en-US" sz="2800" b="1" dirty="0" err="1" smtClean="0">
                <a:latin typeface="+mn-lt"/>
              </a:rPr>
              <a:t>anbefalinger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a-DK" dirty="0" smtClean="0">
                <a:cs typeface="Arial" charset="0"/>
              </a:rPr>
              <a:t>Undgå </a:t>
            </a:r>
            <a:r>
              <a:rPr lang="da-DK" dirty="0">
                <a:cs typeface="Arial" charset="0"/>
              </a:rPr>
              <a:t>stimuli før sengetid (soveværelset er ”kun” til søvn og sex</a:t>
            </a:r>
            <a:r>
              <a:rPr lang="da-DK" dirty="0" smtClean="0">
                <a:cs typeface="Arial" charset="0"/>
              </a:rPr>
              <a:t>)</a:t>
            </a:r>
            <a:endParaRPr lang="da-DK" dirty="0">
              <a:cs typeface="Arial" charset="0"/>
            </a:endParaRPr>
          </a:p>
          <a:p>
            <a:pPr lvl="1">
              <a:lnSpc>
                <a:spcPct val="100000"/>
              </a:lnSpc>
            </a:pPr>
            <a:r>
              <a:rPr lang="da-DK" dirty="0" smtClean="0">
                <a:cs typeface="Arial" charset="0"/>
              </a:rPr>
              <a:t>Kun </a:t>
            </a:r>
            <a:r>
              <a:rPr lang="da-DK" dirty="0">
                <a:cs typeface="Arial" charset="0"/>
              </a:rPr>
              <a:t>15 minutters lur inden kl </a:t>
            </a:r>
            <a:r>
              <a:rPr lang="da-DK" dirty="0" smtClean="0">
                <a:cs typeface="Arial" charset="0"/>
              </a:rPr>
              <a:t>14</a:t>
            </a:r>
            <a:endParaRPr lang="da-DK" dirty="0">
              <a:cs typeface="Arial" charset="0"/>
            </a:endParaRPr>
          </a:p>
          <a:p>
            <a:pPr lvl="1">
              <a:lnSpc>
                <a:spcPct val="100000"/>
              </a:lnSpc>
            </a:pPr>
            <a:r>
              <a:rPr lang="da-DK" dirty="0" smtClean="0">
                <a:cs typeface="Arial" charset="0"/>
              </a:rPr>
              <a:t>Søvndagbog </a:t>
            </a:r>
            <a:r>
              <a:rPr lang="da-DK" dirty="0">
                <a:cs typeface="Arial" charset="0"/>
              </a:rPr>
              <a:t>i 2 uger </a:t>
            </a:r>
            <a:r>
              <a:rPr lang="mr-IN" dirty="0">
                <a:cs typeface="Arial" charset="0"/>
              </a:rPr>
              <a:t>–</a:t>
            </a:r>
            <a:r>
              <a:rPr lang="da-DK" dirty="0">
                <a:cs typeface="Arial" charset="0"/>
              </a:rPr>
              <a:t> man kan også sove for meget </a:t>
            </a:r>
            <a:r>
              <a:rPr lang="mr-IN" dirty="0" smtClean="0">
                <a:cs typeface="Arial" charset="0"/>
              </a:rPr>
              <a:t>–</a:t>
            </a:r>
            <a:r>
              <a:rPr lang="da-DK" dirty="0" smtClean="0">
                <a:cs typeface="Arial" charset="0"/>
              </a:rPr>
              <a:t> find </a:t>
            </a:r>
            <a:r>
              <a:rPr lang="da-DK" dirty="0">
                <a:cs typeface="Arial" charset="0"/>
              </a:rPr>
              <a:t>en </a:t>
            </a:r>
            <a:r>
              <a:rPr lang="da-DK" dirty="0" smtClean="0">
                <a:cs typeface="Arial" charset="0"/>
              </a:rPr>
              <a:t>balance</a:t>
            </a:r>
            <a:endParaRPr lang="en-US" dirty="0">
              <a:cs typeface="Arial" charset="0"/>
            </a:endParaRPr>
          </a:p>
          <a:p>
            <a:pPr lvl="1">
              <a:lnSpc>
                <a:spcPct val="100000"/>
              </a:lnSpc>
            </a:pPr>
            <a:r>
              <a:rPr lang="en-US" dirty="0" smtClean="0">
                <a:cs typeface="Arial" charset="0"/>
              </a:rPr>
              <a:t>T</a:t>
            </a:r>
            <a:r>
              <a:rPr lang="da-DK" dirty="0" err="1" smtClean="0">
                <a:cs typeface="Arial" charset="0"/>
              </a:rPr>
              <a:t>ilpasset</a:t>
            </a:r>
            <a:r>
              <a:rPr lang="da-DK" dirty="0" smtClean="0">
                <a:cs typeface="Arial" charset="0"/>
              </a:rPr>
              <a:t> </a:t>
            </a:r>
            <a:r>
              <a:rPr lang="da-DK" dirty="0">
                <a:cs typeface="Arial" charset="0"/>
              </a:rPr>
              <a:t>fysisk træning, </a:t>
            </a:r>
            <a:r>
              <a:rPr lang="da-DK" dirty="0" smtClean="0">
                <a:cs typeface="Arial" charset="0"/>
              </a:rPr>
              <a:t>dvs. moderat – fx </a:t>
            </a:r>
            <a:r>
              <a:rPr lang="da-DK" dirty="0" err="1" smtClean="0">
                <a:cs typeface="Arial" charset="0"/>
              </a:rPr>
              <a:t>Hatha</a:t>
            </a:r>
            <a:r>
              <a:rPr lang="da-DK" dirty="0" smtClean="0">
                <a:cs typeface="Arial" charset="0"/>
              </a:rPr>
              <a:t> Yoga</a:t>
            </a:r>
            <a:endParaRPr lang="da-DK" dirty="0">
              <a:cs typeface="Arial" charset="0"/>
            </a:endParaRPr>
          </a:p>
          <a:p>
            <a:pPr lvl="1">
              <a:lnSpc>
                <a:spcPct val="100000"/>
              </a:lnSpc>
            </a:pPr>
            <a:r>
              <a:rPr lang="da-DK" dirty="0" smtClean="0">
                <a:cs typeface="Arial" charset="0"/>
              </a:rPr>
              <a:t>Aktivitetsplanlægning</a:t>
            </a:r>
            <a:r>
              <a:rPr lang="da-DK" dirty="0">
                <a:cs typeface="Arial" charset="0"/>
              </a:rPr>
              <a:t>, så du bliver træt </a:t>
            </a:r>
          </a:p>
          <a:p>
            <a:pPr lvl="1">
              <a:lnSpc>
                <a:spcPct val="100000"/>
              </a:lnSpc>
            </a:pPr>
            <a:r>
              <a:rPr lang="da-DK" dirty="0" smtClean="0">
                <a:cs typeface="Arial" charset="0"/>
              </a:rPr>
              <a:t>Yoga/mindfulness</a:t>
            </a:r>
            <a:endParaRPr lang="da-DK" dirty="0">
              <a:cs typeface="Arial" charset="0"/>
            </a:endParaRPr>
          </a:p>
          <a:p>
            <a:pPr lvl="1">
              <a:lnSpc>
                <a:spcPct val="100000"/>
              </a:lnSpc>
            </a:pPr>
            <a:r>
              <a:rPr lang="da-DK" dirty="0" smtClean="0">
                <a:cs typeface="Arial" charset="0"/>
              </a:rPr>
              <a:t>www.senfoelger.dk</a:t>
            </a:r>
            <a:endParaRPr lang="da-DK" dirty="0">
              <a:cs typeface="Arial" charset="0"/>
            </a:endParaRPr>
          </a:p>
          <a:p>
            <a:pPr lvl="1">
              <a:lnSpc>
                <a:spcPct val="100000"/>
              </a:lnSpc>
            </a:pPr>
            <a:r>
              <a:rPr lang="da-DK" dirty="0" smtClean="0">
                <a:cs typeface="Arial" charset="0"/>
                <a:hlinkClick r:id="rId3"/>
              </a:rPr>
              <a:t>http</a:t>
            </a:r>
            <a:r>
              <a:rPr lang="da-DK" dirty="0">
                <a:cs typeface="Arial" charset="0"/>
                <a:hlinkClick r:id="rId3"/>
              </a:rPr>
              <a:t>://www.nccn.org/professionals/physician_gls/pdf/</a:t>
            </a:r>
            <a:r>
              <a:rPr lang="da-DK" dirty="0" smtClean="0">
                <a:cs typeface="Arial" charset="0"/>
                <a:hlinkClick r:id="rId3"/>
              </a:rPr>
              <a:t>fatigue.pdf</a:t>
            </a:r>
            <a:endParaRPr lang="da-DK" dirty="0" smtClean="0">
              <a:cs typeface="Arial" charset="0"/>
            </a:endParaRPr>
          </a:p>
          <a:p>
            <a:pPr lvl="1">
              <a:lnSpc>
                <a:spcPct val="100000"/>
              </a:lnSpc>
            </a:pPr>
            <a:r>
              <a:rPr lang="da-DK" dirty="0" smtClean="0">
                <a:cs typeface="Arial" charset="0"/>
              </a:rPr>
              <a:t>The </a:t>
            </a:r>
            <a:r>
              <a:rPr lang="da-DK" dirty="0" err="1" smtClean="0">
                <a:cs typeface="Arial" charset="0"/>
              </a:rPr>
              <a:t>Insomnia</a:t>
            </a:r>
            <a:r>
              <a:rPr lang="da-DK" dirty="0" smtClean="0">
                <a:cs typeface="Arial" charset="0"/>
              </a:rPr>
              <a:t> </a:t>
            </a:r>
            <a:r>
              <a:rPr lang="da-DK" dirty="0" err="1" smtClean="0">
                <a:cs typeface="Arial" charset="0"/>
              </a:rPr>
              <a:t>Severity</a:t>
            </a:r>
            <a:r>
              <a:rPr lang="da-DK" dirty="0" smtClean="0">
                <a:cs typeface="Arial" charset="0"/>
              </a:rPr>
              <a:t> Index (ISI) </a:t>
            </a:r>
            <a:r>
              <a:rPr lang="da-DK" smtClean="0">
                <a:cs typeface="Arial" charset="0"/>
              </a:rPr>
              <a:t>(Bastien et al 2001)</a:t>
            </a:r>
            <a:endParaRPr lang="da-DK" dirty="0">
              <a:cs typeface="Arial"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15406218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a:latin typeface="+mn-lt"/>
              </a:rPr>
              <a:t>Kræftrelateret</a:t>
            </a:r>
            <a:r>
              <a:rPr lang="en-US" sz="4800" dirty="0">
                <a:latin typeface="+mn-lt"/>
              </a:rPr>
              <a:t> </a:t>
            </a:r>
            <a:r>
              <a:rPr lang="en-US" sz="4800" dirty="0" err="1" smtClean="0">
                <a:latin typeface="+mn-lt"/>
              </a:rPr>
              <a:t>træthed</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7927109"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a-DK" sz="2000" dirty="0">
                <a:cs typeface="Arial" charset="0"/>
              </a:rPr>
              <a:t>Vi undersøger:</a:t>
            </a:r>
          </a:p>
          <a:p>
            <a:pPr lvl="1">
              <a:lnSpc>
                <a:spcPct val="100000"/>
              </a:lnSpc>
            </a:pPr>
            <a:endParaRPr lang="da-DK" sz="2000" dirty="0">
              <a:cs typeface="Arial" charset="0"/>
            </a:endParaRPr>
          </a:p>
          <a:p>
            <a:pPr lvl="1">
              <a:lnSpc>
                <a:spcPct val="100000"/>
              </a:lnSpc>
            </a:pPr>
            <a:r>
              <a:rPr lang="da-DK" sz="2000" dirty="0">
                <a:cs typeface="Arial" charset="0"/>
              </a:rPr>
              <a:t>Om behandling med lys kan hjælpe de kvinder, der har problemer med træthed, efter de er blevet strålebehandlet for brystkræft.</a:t>
            </a:r>
          </a:p>
          <a:p>
            <a:pPr lvl="1">
              <a:lnSpc>
                <a:spcPct val="100000"/>
              </a:lnSpc>
            </a:pPr>
            <a:endParaRPr lang="da-DK" sz="2000" dirty="0">
              <a:cs typeface="Arial" charset="0"/>
            </a:endParaRPr>
          </a:p>
          <a:p>
            <a:pPr lvl="1">
              <a:lnSpc>
                <a:spcPct val="100000"/>
              </a:lnSpc>
            </a:pPr>
            <a:r>
              <a:rPr lang="da-DK" sz="2000" dirty="0">
                <a:cs typeface="Arial" charset="0"/>
              </a:rPr>
              <a:t> Studiet vil være det første til at undersøge, om lysterapi kan hjælpe med igen at få en normal døgnrytme, og udforske hvordan mekanismer i kroppens ”indre ur” har en effekt på trætheden. </a:t>
            </a:r>
          </a:p>
          <a:p>
            <a:pPr lvl="1">
              <a:lnSpc>
                <a:spcPct val="100000"/>
              </a:lnSpc>
            </a:pPr>
            <a:endParaRPr lang="da-DK" sz="2000" dirty="0">
              <a:cs typeface="Arial" charset="0"/>
            </a:endParaRPr>
          </a:p>
          <a:p>
            <a:pPr lvl="1">
              <a:lnSpc>
                <a:spcPct val="100000"/>
              </a:lnSpc>
            </a:pPr>
            <a:r>
              <a:rPr lang="da-DK" sz="2000" dirty="0">
                <a:cs typeface="Arial" charset="0"/>
              </a:rPr>
              <a:t>Studiet vil også være det første, der undersøger langtidsvirkningerne af behandling med lys i forhold til kræftrelateret træthed. </a:t>
            </a:r>
          </a:p>
          <a:p>
            <a:pPr>
              <a:lnSpc>
                <a:spcPct val="100000"/>
              </a:lnSpc>
            </a:pPr>
            <a:endParaRPr lang="en-US" sz="2000" dirty="0" smtClean="0">
              <a:ea typeface="MS PGothic" charset="0"/>
            </a:endParaRPr>
          </a:p>
          <a:p>
            <a:endParaRPr lang="en-US" sz="2000" dirty="0"/>
          </a:p>
        </p:txBody>
      </p:sp>
      <p:pic>
        <p:nvPicPr>
          <p:cNvPr id="5" name="Billede 4">
            <a:hlinkClick r:id="rId3"/>
          </p:cNvPr>
          <p:cNvPicPr>
            <a:picLocks noChangeAspect="1"/>
          </p:cNvPicPr>
          <p:nvPr/>
        </p:nvPicPr>
        <p:blipFill>
          <a:blip r:embed="rId4"/>
          <a:stretch>
            <a:fillRect/>
          </a:stretch>
        </p:blipFill>
        <p:spPr>
          <a:xfrm>
            <a:off x="8939504" y="771516"/>
            <a:ext cx="2705100" cy="5800725"/>
          </a:xfrm>
          <a:prstGeom prst="rect">
            <a:avLst/>
          </a:prstGeom>
        </p:spPr>
      </p:pic>
    </p:spTree>
    <p:extLst>
      <p:ext uri="{BB962C8B-B14F-4D97-AF65-F5344CB8AC3E}">
        <p14:creationId xmlns:p14="http://schemas.microsoft.com/office/powerpoint/2010/main" val="22183087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2"/>
            <a:ext cx="10515600" cy="1325563"/>
          </a:xfrm>
        </p:spPr>
        <p:txBody>
          <a:bodyPr>
            <a:normAutofit/>
          </a:bodyPr>
          <a:lstStyle/>
          <a:p>
            <a:r>
              <a:rPr lang="da-DK" sz="4800" dirty="0"/>
              <a:t>Senfølgerforeningens arbejde</a:t>
            </a: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39" y="2306096"/>
            <a:ext cx="9367264" cy="4551904"/>
          </a:xfrm>
          <a:prstGeom prst="rect">
            <a:avLst/>
          </a:prstGeom>
          <a:solidFill>
            <a:srgbClr val="DADADA"/>
          </a:solidFill>
        </p:spPr>
      </p:pic>
    </p:spTree>
    <p:extLst>
      <p:ext uri="{BB962C8B-B14F-4D97-AF65-F5344CB8AC3E}">
        <p14:creationId xmlns:p14="http://schemas.microsoft.com/office/powerpoint/2010/main" val="2261117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302"/>
            <a:ext cx="10515600" cy="617948"/>
          </a:xfrm>
        </p:spPr>
        <p:txBody>
          <a:bodyPr>
            <a:noAutofit/>
          </a:bodyPr>
          <a:lstStyle/>
          <a:p>
            <a:r>
              <a:rPr lang="en-US" sz="4800" dirty="0" err="1" smtClean="0">
                <a:latin typeface="+mn-lt"/>
              </a:rPr>
              <a:t>Muskel</a:t>
            </a:r>
            <a:r>
              <a:rPr lang="en-US" sz="4800" dirty="0" smtClean="0">
                <a:latin typeface="+mn-lt"/>
              </a:rPr>
              <a:t>, led </a:t>
            </a:r>
            <a:r>
              <a:rPr lang="en-US" sz="4800" dirty="0" err="1" smtClean="0">
                <a:latin typeface="+mn-lt"/>
              </a:rPr>
              <a:t>og</a:t>
            </a:r>
            <a:r>
              <a:rPr lang="en-US" sz="4800" dirty="0" smtClean="0">
                <a:latin typeface="+mn-lt"/>
              </a:rPr>
              <a:t> </a:t>
            </a:r>
            <a:r>
              <a:rPr lang="en-US" sz="4800" dirty="0" err="1" smtClean="0">
                <a:latin typeface="+mn-lt"/>
              </a:rPr>
              <a:t>skeletproblemer</a:t>
            </a:r>
            <a:endParaRPr lang="en-US" sz="4800" dirty="0">
              <a:latin typeface="+mn-lt"/>
            </a:endParaRPr>
          </a:p>
        </p:txBody>
      </p:sp>
      <p:sp>
        <p:nvSpPr>
          <p:cNvPr id="3" name="Content Placeholder 2"/>
          <p:cNvSpPr>
            <a:spLocks noGrp="1"/>
          </p:cNvSpPr>
          <p:nvPr>
            <p:ph idx="1"/>
          </p:nvPr>
        </p:nvSpPr>
        <p:spPr>
          <a:xfrm>
            <a:off x="838200" y="1809749"/>
            <a:ext cx="10515600" cy="4955141"/>
          </a:xfrm>
        </p:spPr>
        <p:txBody>
          <a:bodyPr>
            <a:normAutofit fontScale="62500" lnSpcReduction="20000"/>
          </a:bodyPr>
          <a:lstStyle/>
          <a:p>
            <a:pPr marL="0" indent="0">
              <a:buNone/>
            </a:pPr>
            <a:r>
              <a:rPr lang="en-US" sz="3800" dirty="0" err="1" smtClean="0">
                <a:ea typeface="MS PGothic" charset="0"/>
              </a:rPr>
              <a:t>Muskel</a:t>
            </a:r>
            <a:r>
              <a:rPr lang="en-US" sz="3800" dirty="0" smtClean="0">
                <a:ea typeface="MS PGothic" charset="0"/>
              </a:rPr>
              <a:t>- </a:t>
            </a:r>
            <a:r>
              <a:rPr lang="en-US" sz="3800" dirty="0" err="1" smtClean="0">
                <a:ea typeface="MS PGothic" charset="0"/>
              </a:rPr>
              <a:t>og</a:t>
            </a:r>
            <a:r>
              <a:rPr lang="en-US" sz="3800" dirty="0" smtClean="0">
                <a:ea typeface="MS PGothic" charset="0"/>
              </a:rPr>
              <a:t> </a:t>
            </a:r>
            <a:r>
              <a:rPr lang="en-US" sz="3800" dirty="0" err="1" smtClean="0">
                <a:ea typeface="MS PGothic" charset="0"/>
              </a:rPr>
              <a:t>ledsmerter</a:t>
            </a:r>
            <a:r>
              <a:rPr lang="en-US" sz="3800" dirty="0" smtClean="0">
                <a:ea typeface="MS PGothic" charset="0"/>
              </a:rPr>
              <a:t> </a:t>
            </a:r>
            <a:r>
              <a:rPr lang="en-US" sz="3800" dirty="0" err="1" smtClean="0">
                <a:ea typeface="MS PGothic" charset="0"/>
              </a:rPr>
              <a:t>er</a:t>
            </a:r>
            <a:r>
              <a:rPr lang="en-US" sz="3800" dirty="0" smtClean="0">
                <a:ea typeface="MS PGothic" charset="0"/>
              </a:rPr>
              <a:t> </a:t>
            </a:r>
            <a:r>
              <a:rPr lang="en-US" sz="3800" dirty="0" err="1" smtClean="0">
                <a:ea typeface="MS PGothic" charset="0"/>
              </a:rPr>
              <a:t>almindelige</a:t>
            </a:r>
            <a:r>
              <a:rPr lang="en-US" sz="3800" dirty="0" smtClean="0">
                <a:ea typeface="MS PGothic" charset="0"/>
              </a:rPr>
              <a:t> hos mange </a:t>
            </a:r>
            <a:r>
              <a:rPr lang="en-US" sz="3800" dirty="0" err="1" smtClean="0">
                <a:ea typeface="MS PGothic" charset="0"/>
              </a:rPr>
              <a:t>patienter</a:t>
            </a:r>
            <a:r>
              <a:rPr lang="en-US" sz="3800" dirty="0" smtClean="0">
                <a:ea typeface="MS PGothic" charset="0"/>
              </a:rPr>
              <a:t> under </a:t>
            </a:r>
            <a:r>
              <a:rPr lang="en-US" sz="3800" dirty="0" err="1" smtClean="0">
                <a:ea typeface="MS PGothic" charset="0"/>
              </a:rPr>
              <a:t>og</a:t>
            </a:r>
            <a:r>
              <a:rPr lang="en-US" sz="3800" dirty="0" smtClean="0">
                <a:ea typeface="MS PGothic" charset="0"/>
              </a:rPr>
              <a:t> </a:t>
            </a:r>
            <a:r>
              <a:rPr lang="en-US" sz="3800" dirty="0" err="1" smtClean="0">
                <a:ea typeface="MS PGothic" charset="0"/>
              </a:rPr>
              <a:t>efter</a:t>
            </a:r>
            <a:r>
              <a:rPr lang="en-US" sz="3800" dirty="0" smtClean="0">
                <a:ea typeface="MS PGothic" charset="0"/>
              </a:rPr>
              <a:t> </a:t>
            </a:r>
            <a:r>
              <a:rPr lang="en-US" sz="3800" dirty="0" err="1" smtClean="0">
                <a:ea typeface="MS PGothic" charset="0"/>
              </a:rPr>
              <a:t>kemoterapi</a:t>
            </a:r>
            <a:r>
              <a:rPr lang="en-US" sz="3800" dirty="0" smtClean="0">
                <a:ea typeface="MS PGothic" charset="0"/>
              </a:rPr>
              <a:t> </a:t>
            </a:r>
            <a:r>
              <a:rPr lang="en-US" sz="3800" dirty="0" err="1" smtClean="0">
                <a:ea typeface="MS PGothic" charset="0"/>
              </a:rPr>
              <a:t>og</a:t>
            </a:r>
            <a:r>
              <a:rPr lang="en-US" sz="3800" dirty="0" smtClean="0">
                <a:ea typeface="MS PGothic" charset="0"/>
              </a:rPr>
              <a:t> </a:t>
            </a:r>
            <a:r>
              <a:rPr lang="en-US" sz="3800" dirty="0" err="1" smtClean="0">
                <a:ea typeface="MS PGothic" charset="0"/>
              </a:rPr>
              <a:t>strålebehandling</a:t>
            </a:r>
            <a:r>
              <a:rPr lang="en-US" sz="3800" dirty="0" smtClean="0">
                <a:ea typeface="MS PGothic" charset="0"/>
              </a:rPr>
              <a:t> </a:t>
            </a:r>
            <a:r>
              <a:rPr lang="en-US" sz="3800" dirty="0" err="1" smtClean="0">
                <a:ea typeface="MS PGothic" charset="0"/>
              </a:rPr>
              <a:t>og</a:t>
            </a:r>
            <a:r>
              <a:rPr lang="en-US" sz="3800" dirty="0" smtClean="0">
                <a:ea typeface="MS PGothic" charset="0"/>
              </a:rPr>
              <a:t> for </a:t>
            </a:r>
            <a:r>
              <a:rPr lang="en-US" sz="3800" dirty="0" err="1" smtClean="0">
                <a:ea typeface="MS PGothic" charset="0"/>
              </a:rPr>
              <a:t>nogle</a:t>
            </a:r>
            <a:r>
              <a:rPr lang="en-US" sz="3800" dirty="0" smtClean="0">
                <a:ea typeface="MS PGothic" charset="0"/>
              </a:rPr>
              <a:t> </a:t>
            </a:r>
            <a:r>
              <a:rPr lang="en-US" sz="3800" dirty="0" err="1" smtClean="0">
                <a:ea typeface="MS PGothic" charset="0"/>
              </a:rPr>
              <a:t>er</a:t>
            </a:r>
            <a:r>
              <a:rPr lang="en-US" sz="3800" dirty="0" smtClean="0">
                <a:ea typeface="MS PGothic" charset="0"/>
              </a:rPr>
              <a:t> </a:t>
            </a:r>
            <a:r>
              <a:rPr lang="en-US" sz="3800" dirty="0" err="1" smtClean="0">
                <a:ea typeface="MS PGothic" charset="0"/>
              </a:rPr>
              <a:t>symptomerne</a:t>
            </a:r>
            <a:r>
              <a:rPr lang="en-US" sz="3800" dirty="0" smtClean="0">
                <a:ea typeface="MS PGothic" charset="0"/>
              </a:rPr>
              <a:t> </a:t>
            </a:r>
            <a:r>
              <a:rPr lang="en-US" sz="3800" dirty="0" err="1" smtClean="0">
                <a:ea typeface="MS PGothic" charset="0"/>
              </a:rPr>
              <a:t>betydelige</a:t>
            </a:r>
            <a:r>
              <a:rPr lang="en-US" sz="3800" dirty="0" smtClean="0">
                <a:ea typeface="MS PGothic" charset="0"/>
              </a:rPr>
              <a:t> </a:t>
            </a:r>
            <a:r>
              <a:rPr lang="en-US" sz="3800" dirty="0" err="1" smtClean="0">
                <a:ea typeface="MS PGothic" charset="0"/>
              </a:rPr>
              <a:t>og</a:t>
            </a:r>
            <a:r>
              <a:rPr lang="en-US" sz="3800" dirty="0" smtClean="0">
                <a:ea typeface="MS PGothic" charset="0"/>
              </a:rPr>
              <a:t> </a:t>
            </a:r>
            <a:r>
              <a:rPr lang="en-US" sz="3800" dirty="0" err="1" smtClean="0">
                <a:ea typeface="MS PGothic" charset="0"/>
              </a:rPr>
              <a:t>vedvarende</a:t>
            </a:r>
            <a:r>
              <a:rPr lang="en-US" sz="3800" dirty="0">
                <a:ea typeface="MS PGothic" charset="0"/>
              </a:rPr>
              <a:t> </a:t>
            </a:r>
            <a:r>
              <a:rPr lang="en-US" sz="3800" dirty="0" smtClean="0">
                <a:ea typeface="MS PGothic" charset="0"/>
              </a:rPr>
              <a:t>(</a:t>
            </a:r>
            <a:r>
              <a:rPr lang="en-US" sz="3800" dirty="0" err="1" smtClean="0">
                <a:ea typeface="MS PGothic" charset="0"/>
              </a:rPr>
              <a:t>senfølger</a:t>
            </a:r>
            <a:r>
              <a:rPr lang="en-US" sz="3800" dirty="0" smtClean="0">
                <a:ea typeface="MS PGothic" charset="0"/>
              </a:rPr>
              <a:t>)</a:t>
            </a:r>
          </a:p>
          <a:p>
            <a:pPr marL="0" indent="0">
              <a:buNone/>
            </a:pPr>
            <a:endParaRPr lang="da-DK" sz="3800" i="1" dirty="0">
              <a:ea typeface="MS PGothic" charset="0"/>
            </a:endParaRPr>
          </a:p>
          <a:p>
            <a:pPr marL="0" indent="0">
              <a:buNone/>
            </a:pPr>
            <a:r>
              <a:rPr lang="da-DK" sz="3800" dirty="0" smtClean="0">
                <a:ea typeface="MS PGothic" charset="0"/>
              </a:rPr>
              <a:t>Der er tale om et </a:t>
            </a:r>
            <a:r>
              <a:rPr lang="da-DK" sz="3800" dirty="0" err="1" smtClean="0">
                <a:ea typeface="MS PGothic" charset="0"/>
              </a:rPr>
              <a:t>clustre</a:t>
            </a:r>
            <a:r>
              <a:rPr lang="da-DK" sz="3800" dirty="0" smtClean="0">
                <a:ea typeface="MS PGothic" charset="0"/>
              </a:rPr>
              <a:t> af symptomer, der kan begynde uger og måneder efter behandlingen med smerter i led, muskelsmerter, morgenstivhed og hævelse af led i hænder og knæ uden tegn på gigt</a:t>
            </a:r>
          </a:p>
          <a:p>
            <a:pPr marL="0" indent="0">
              <a:buNone/>
            </a:pPr>
            <a:endParaRPr lang="da-DK" sz="3800" dirty="0" smtClean="0">
              <a:ea typeface="MS PGothic" charset="0"/>
            </a:endParaRPr>
          </a:p>
          <a:p>
            <a:pPr marL="0" indent="0">
              <a:buNone/>
            </a:pPr>
            <a:r>
              <a:rPr lang="da-DK" sz="3800" dirty="0" smtClean="0">
                <a:ea typeface="MS PGothic" charset="0"/>
              </a:rPr>
              <a:t>Hyppigst rapporteret hos kvinder med brystkræft, trods brystbevarende kirurgi og bedre stråleteknikker</a:t>
            </a:r>
          </a:p>
          <a:p>
            <a:pPr marL="0" indent="0">
              <a:buNone/>
            </a:pPr>
            <a:endParaRPr lang="da-DK" sz="3400" dirty="0">
              <a:ea typeface="MS PGothic" charset="0"/>
            </a:endParaRPr>
          </a:p>
          <a:p>
            <a:pPr marL="0" indent="0">
              <a:buNone/>
            </a:pPr>
            <a:r>
              <a:rPr lang="da-DK" sz="3400" dirty="0" smtClean="0">
                <a:ea typeface="MS PGothic" charset="0"/>
              </a:rPr>
              <a:t> </a:t>
            </a:r>
          </a:p>
          <a:p>
            <a:pPr marL="0" indent="0">
              <a:buNone/>
            </a:pPr>
            <a:r>
              <a:rPr lang="da-DK" sz="2200" i="1" dirty="0">
                <a:ea typeface="MS PGothic" charset="0"/>
              </a:rPr>
              <a:t>Miller KD, </a:t>
            </a:r>
            <a:r>
              <a:rPr lang="da-DK" sz="2200" i="1" dirty="0" err="1">
                <a:ea typeface="MS PGothic" charset="0"/>
              </a:rPr>
              <a:t>Triano</a:t>
            </a:r>
            <a:r>
              <a:rPr lang="da-DK" sz="2200" i="1" dirty="0">
                <a:ea typeface="MS PGothic" charset="0"/>
              </a:rPr>
              <a:t> LR. Medical </a:t>
            </a:r>
            <a:r>
              <a:rPr lang="da-DK" sz="2200" i="1" dirty="0" err="1">
                <a:ea typeface="MS PGothic" charset="0"/>
              </a:rPr>
              <a:t>issues</a:t>
            </a:r>
            <a:r>
              <a:rPr lang="da-DK" sz="2200" i="1" dirty="0">
                <a:ea typeface="MS PGothic" charset="0"/>
              </a:rPr>
              <a:t> in cancer </a:t>
            </a:r>
            <a:r>
              <a:rPr lang="da-DK" sz="2200" i="1" dirty="0" err="1">
                <a:ea typeface="MS PGothic" charset="0"/>
              </a:rPr>
              <a:t>survivors</a:t>
            </a:r>
            <a:r>
              <a:rPr lang="da-DK" sz="2200" i="1" dirty="0">
                <a:ea typeface="MS PGothic" charset="0"/>
              </a:rPr>
              <a:t>. A </a:t>
            </a:r>
            <a:r>
              <a:rPr lang="da-DK" sz="2200" i="1" dirty="0" err="1">
                <a:ea typeface="MS PGothic" charset="0"/>
              </a:rPr>
              <a:t>review</a:t>
            </a:r>
            <a:r>
              <a:rPr lang="da-DK" sz="2200" i="1" dirty="0">
                <a:ea typeface="MS PGothic" charset="0"/>
              </a:rPr>
              <a:t>. Cancer J. 2008;14(6):375-387.</a:t>
            </a:r>
          </a:p>
          <a:p>
            <a:pPr marL="0" indent="0">
              <a:buNone/>
            </a:pPr>
            <a:r>
              <a:rPr lang="da-DK" sz="2200" i="1" dirty="0">
                <a:ea typeface="MS PGothic" charset="0"/>
              </a:rPr>
              <a:t>Stan D. </a:t>
            </a:r>
            <a:r>
              <a:rPr lang="en-US" sz="2200" i="1" dirty="0">
                <a:ea typeface="MS PGothic" charset="0"/>
              </a:rPr>
              <a:t>E</a:t>
            </a:r>
            <a:r>
              <a:rPr lang="da-DK" sz="2200" i="1" dirty="0">
                <a:ea typeface="MS PGothic" charset="0"/>
              </a:rPr>
              <a:t>t al. </a:t>
            </a:r>
            <a:r>
              <a:rPr lang="da-DK" sz="2200" i="1" dirty="0" err="1">
                <a:ea typeface="MS PGothic" charset="0"/>
              </a:rPr>
              <a:t>Breast</a:t>
            </a:r>
            <a:r>
              <a:rPr lang="da-DK" sz="2200" i="1" dirty="0">
                <a:ea typeface="MS PGothic" charset="0"/>
              </a:rPr>
              <a:t> cancer </a:t>
            </a:r>
            <a:r>
              <a:rPr lang="da-DK" sz="2200" i="1" dirty="0" err="1">
                <a:ea typeface="MS PGothic" charset="0"/>
              </a:rPr>
              <a:t>survivorship</a:t>
            </a:r>
            <a:r>
              <a:rPr lang="da-DK" sz="2200" i="1" dirty="0">
                <a:ea typeface="MS PGothic" charset="0"/>
              </a:rPr>
              <a:t> </a:t>
            </a:r>
            <a:r>
              <a:rPr lang="da-DK" sz="2200" i="1" dirty="0" err="1">
                <a:ea typeface="MS PGothic" charset="0"/>
              </a:rPr>
              <a:t>issues</a:t>
            </a:r>
            <a:r>
              <a:rPr lang="da-DK" sz="2200" i="1" dirty="0">
                <a:ea typeface="MS PGothic" charset="0"/>
              </a:rPr>
              <a:t>. </a:t>
            </a:r>
            <a:r>
              <a:rPr lang="da-DK" sz="2200" i="1" dirty="0" err="1">
                <a:ea typeface="MS PGothic" charset="0"/>
              </a:rPr>
              <a:t>Hematology</a:t>
            </a:r>
            <a:r>
              <a:rPr lang="da-DK" sz="2200" i="1" dirty="0">
                <a:ea typeface="MS PGothic" charset="0"/>
              </a:rPr>
              <a:t>/</a:t>
            </a:r>
            <a:r>
              <a:rPr lang="da-DK" sz="2200" i="1" dirty="0" err="1">
                <a:ea typeface="MS PGothic" charset="0"/>
              </a:rPr>
              <a:t>oncology</a:t>
            </a:r>
            <a:r>
              <a:rPr lang="da-DK" sz="2200" i="1" dirty="0">
                <a:ea typeface="MS PGothic" charset="0"/>
              </a:rPr>
              <a:t> </a:t>
            </a:r>
            <a:r>
              <a:rPr lang="da-DK" sz="2200" i="1" dirty="0" err="1">
                <a:ea typeface="MS PGothic" charset="0"/>
              </a:rPr>
              <a:t>clinics</a:t>
            </a:r>
            <a:r>
              <a:rPr lang="da-DK" sz="2200" i="1" dirty="0">
                <a:ea typeface="MS PGothic" charset="0"/>
              </a:rPr>
              <a:t> og North America. 2013;27(4):805-827.</a:t>
            </a:r>
          </a:p>
          <a:p>
            <a:pPr marL="0" indent="0">
              <a:buNone/>
            </a:pPr>
            <a:r>
              <a:rPr lang="da-DK" sz="2200" i="1" dirty="0" err="1">
                <a:ea typeface="MS PGothic" charset="0"/>
              </a:rPr>
              <a:t>Hershman</a:t>
            </a:r>
            <a:r>
              <a:rPr lang="da-DK" sz="2200" i="1" dirty="0">
                <a:ea typeface="MS PGothic" charset="0"/>
              </a:rPr>
              <a:t> DL et al. Management of </a:t>
            </a:r>
            <a:r>
              <a:rPr lang="da-DK" sz="2200" i="1" dirty="0" err="1">
                <a:ea typeface="MS PGothic" charset="0"/>
              </a:rPr>
              <a:t>complications</a:t>
            </a:r>
            <a:r>
              <a:rPr lang="da-DK" sz="2200" i="1" dirty="0">
                <a:ea typeface="MS PGothic" charset="0"/>
              </a:rPr>
              <a:t> from </a:t>
            </a:r>
            <a:r>
              <a:rPr lang="da-DK" sz="2200" i="1" dirty="0" err="1">
                <a:ea typeface="MS PGothic" charset="0"/>
              </a:rPr>
              <a:t>estrogen</a:t>
            </a:r>
            <a:r>
              <a:rPr lang="da-DK" sz="2200" i="1" dirty="0">
                <a:ea typeface="MS PGothic" charset="0"/>
              </a:rPr>
              <a:t> deprivation in </a:t>
            </a:r>
            <a:r>
              <a:rPr lang="da-DK" sz="2200" i="1" dirty="0" err="1">
                <a:ea typeface="MS PGothic" charset="0"/>
              </a:rPr>
              <a:t>breast</a:t>
            </a:r>
            <a:r>
              <a:rPr lang="da-DK" sz="2200" i="1" dirty="0">
                <a:ea typeface="MS PGothic" charset="0"/>
              </a:rPr>
              <a:t> cancer patients. </a:t>
            </a:r>
            <a:r>
              <a:rPr lang="da-DK" sz="2200" i="1" dirty="0" err="1">
                <a:ea typeface="MS PGothic" charset="0"/>
              </a:rPr>
              <a:t>Curr</a:t>
            </a:r>
            <a:r>
              <a:rPr lang="da-DK" sz="2200" i="1" dirty="0">
                <a:ea typeface="MS PGothic" charset="0"/>
              </a:rPr>
              <a:t> </a:t>
            </a:r>
            <a:r>
              <a:rPr lang="da-DK" sz="2200" i="1" dirty="0" err="1">
                <a:ea typeface="MS PGothic" charset="0"/>
              </a:rPr>
              <a:t>Oncol</a:t>
            </a:r>
            <a:r>
              <a:rPr lang="da-DK" sz="2200" i="1" dirty="0">
                <a:ea typeface="MS PGothic" charset="0"/>
              </a:rPr>
              <a:t> </a:t>
            </a:r>
            <a:r>
              <a:rPr lang="da-DK" sz="2200" i="1" dirty="0" err="1">
                <a:ea typeface="MS PGothic" charset="0"/>
              </a:rPr>
              <a:t>Rep</a:t>
            </a:r>
            <a:r>
              <a:rPr lang="da-DK" sz="2200" i="1" dirty="0">
                <a:ea typeface="MS PGothic" charset="0"/>
              </a:rPr>
              <a:t>. 2009; 11(1):29-36.</a:t>
            </a:r>
          </a:p>
          <a:p>
            <a:pPr marL="0" indent="0">
              <a:buNone/>
            </a:pPr>
            <a:endParaRPr lang="da-DK" sz="1600" i="1" dirty="0">
              <a:latin typeface="Helvetica" charset="0"/>
              <a:ea typeface="MS PGothic" charset="0"/>
            </a:endParaRPr>
          </a:p>
          <a:p>
            <a:pPr marL="0" indent="0">
              <a:buNone/>
            </a:pPr>
            <a:endParaRPr lang="da-DK" sz="1600" i="1" dirty="0">
              <a:latin typeface="Helvetica" charset="0"/>
              <a:ea typeface="MS PGothic" charset="0"/>
            </a:endParaRPr>
          </a:p>
          <a:p>
            <a:pPr marL="0" indent="0">
              <a:buNone/>
            </a:pPr>
            <a:endParaRPr lang="da-DK" sz="1600" dirty="0">
              <a:latin typeface="Helvetica" charset="0"/>
              <a:ea typeface="MS PGothic" charset="0"/>
            </a:endParaRPr>
          </a:p>
          <a:p>
            <a:pPr marL="0" indent="0">
              <a:buNone/>
            </a:pPr>
            <a:endParaRPr lang="da-DK" sz="1700" i="1" dirty="0">
              <a:latin typeface="Helvetica" charset="0"/>
              <a:ea typeface="MS PGothic" charset="0"/>
            </a:endParaRPr>
          </a:p>
          <a:p>
            <a:pPr marL="0" indent="0">
              <a:buNone/>
            </a:pPr>
            <a:endParaRPr lang="en-US" sz="1800" i="1" dirty="0"/>
          </a:p>
        </p:txBody>
      </p:sp>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002185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301"/>
            <a:ext cx="10515600" cy="729073"/>
          </a:xfrm>
        </p:spPr>
        <p:txBody>
          <a:bodyPr>
            <a:noAutofit/>
          </a:bodyPr>
          <a:lstStyle/>
          <a:p>
            <a:r>
              <a:rPr lang="en-US" sz="4800" dirty="0" err="1" smtClean="0">
                <a:latin typeface="+mn-lt"/>
              </a:rPr>
              <a:t>Muskel</a:t>
            </a:r>
            <a:r>
              <a:rPr lang="en-US" sz="4800" dirty="0" smtClean="0">
                <a:latin typeface="+mn-lt"/>
              </a:rPr>
              <a:t>, led </a:t>
            </a:r>
            <a:r>
              <a:rPr lang="en-US" sz="4800" dirty="0" err="1" smtClean="0">
                <a:latin typeface="+mn-lt"/>
              </a:rPr>
              <a:t>og</a:t>
            </a:r>
            <a:r>
              <a:rPr lang="en-US" sz="4800" dirty="0" smtClean="0">
                <a:latin typeface="+mn-lt"/>
              </a:rPr>
              <a:t> </a:t>
            </a:r>
            <a:r>
              <a:rPr lang="en-US" sz="4800" dirty="0" err="1" smtClean="0">
                <a:latin typeface="+mn-lt"/>
              </a:rPr>
              <a:t>skeletproblemer</a:t>
            </a:r>
            <a:endParaRPr lang="en-US" sz="4800" dirty="0">
              <a:latin typeface="+mn-lt"/>
            </a:endParaRPr>
          </a:p>
        </p:txBody>
      </p:sp>
      <p:sp>
        <p:nvSpPr>
          <p:cNvPr id="3" name="Content Placeholder 2"/>
          <p:cNvSpPr>
            <a:spLocks noGrp="1"/>
          </p:cNvSpPr>
          <p:nvPr>
            <p:ph idx="1"/>
          </p:nvPr>
        </p:nvSpPr>
        <p:spPr>
          <a:xfrm>
            <a:off x="838200" y="1905000"/>
            <a:ext cx="10515600" cy="4859890"/>
          </a:xfrm>
        </p:spPr>
        <p:txBody>
          <a:bodyPr>
            <a:normAutofit/>
          </a:bodyPr>
          <a:lstStyle/>
          <a:p>
            <a:pPr marL="0" indent="0">
              <a:buNone/>
            </a:pPr>
            <a:endParaRPr lang="da-DK" sz="3600" dirty="0">
              <a:latin typeface="Helvetica" charset="0"/>
              <a:ea typeface="MS PGothic" charset="0"/>
            </a:endParaRPr>
          </a:p>
          <a:p>
            <a:pPr marL="0" indent="0">
              <a:buNone/>
            </a:pPr>
            <a:r>
              <a:rPr lang="en-US" sz="2600" dirty="0" err="1"/>
              <a:t>Især</a:t>
            </a:r>
            <a:r>
              <a:rPr lang="en-US" sz="2600" dirty="0"/>
              <a:t> </a:t>
            </a:r>
            <a:r>
              <a:rPr lang="en-US" sz="2600" dirty="0" err="1"/>
              <a:t>endokrin</a:t>
            </a:r>
            <a:r>
              <a:rPr lang="en-US" sz="2600" dirty="0"/>
              <a:t> </a:t>
            </a:r>
            <a:r>
              <a:rPr lang="en-US" sz="2600" dirty="0" err="1"/>
              <a:t>terapi</a:t>
            </a:r>
            <a:r>
              <a:rPr lang="en-US" sz="2600" dirty="0"/>
              <a:t> med </a:t>
            </a:r>
            <a:r>
              <a:rPr lang="en-US" sz="2600" dirty="0" err="1"/>
              <a:t>Tamoxifen</a:t>
            </a:r>
            <a:r>
              <a:rPr lang="en-US" sz="2600" dirty="0"/>
              <a:t> </a:t>
            </a:r>
            <a:r>
              <a:rPr lang="en-US" sz="2600" dirty="0" err="1"/>
              <a:t>og</a:t>
            </a:r>
            <a:r>
              <a:rPr lang="en-US" sz="2600" dirty="0"/>
              <a:t> </a:t>
            </a:r>
            <a:r>
              <a:rPr lang="en-US" sz="2600" dirty="0" err="1" smtClean="0"/>
              <a:t>i</a:t>
            </a:r>
            <a:r>
              <a:rPr lang="en-US" sz="2600" dirty="0" smtClean="0"/>
              <a:t> </a:t>
            </a:r>
            <a:r>
              <a:rPr lang="en-US" sz="2600" dirty="0" err="1"/>
              <a:t>særlig</a:t>
            </a:r>
            <a:r>
              <a:rPr lang="en-US" sz="2600" dirty="0"/>
              <a:t> grad </a:t>
            </a:r>
            <a:r>
              <a:rPr lang="en-US" sz="2600" dirty="0" err="1"/>
              <a:t>aromatasehæmmere</a:t>
            </a:r>
            <a:r>
              <a:rPr lang="en-US" sz="2600" dirty="0"/>
              <a:t> </a:t>
            </a:r>
            <a:r>
              <a:rPr lang="en-US" sz="2600" dirty="0" err="1"/>
              <a:t>rapporteres</a:t>
            </a:r>
            <a:r>
              <a:rPr lang="en-US" sz="2600" dirty="0"/>
              <a:t> at </a:t>
            </a:r>
            <a:r>
              <a:rPr lang="en-US" sz="2600" dirty="0" err="1"/>
              <a:t>være</a:t>
            </a:r>
            <a:r>
              <a:rPr lang="en-US" sz="2600" dirty="0"/>
              <a:t> </a:t>
            </a:r>
            <a:r>
              <a:rPr lang="en-US" sz="2600" dirty="0" err="1"/>
              <a:t>associeret</a:t>
            </a:r>
            <a:r>
              <a:rPr lang="en-US" sz="2600" dirty="0"/>
              <a:t> med </a:t>
            </a:r>
            <a:r>
              <a:rPr lang="en-US" sz="2600" dirty="0" err="1"/>
              <a:t>fibromyalgi-lignende</a:t>
            </a:r>
            <a:r>
              <a:rPr lang="en-US" sz="2600" dirty="0"/>
              <a:t> </a:t>
            </a:r>
            <a:r>
              <a:rPr lang="en-US" sz="2600" dirty="0" err="1"/>
              <a:t>symptomer</a:t>
            </a:r>
            <a:r>
              <a:rPr lang="en-US" sz="2600" dirty="0"/>
              <a:t> </a:t>
            </a:r>
            <a:r>
              <a:rPr lang="en-US" sz="2600" dirty="0" err="1"/>
              <a:t>og</a:t>
            </a:r>
            <a:r>
              <a:rPr lang="en-US" sz="2600" dirty="0"/>
              <a:t> </a:t>
            </a:r>
            <a:r>
              <a:rPr lang="en-US" sz="2600" dirty="0" err="1"/>
              <a:t>forværring</a:t>
            </a:r>
            <a:r>
              <a:rPr lang="en-US" sz="2600" dirty="0"/>
              <a:t> </a:t>
            </a:r>
            <a:r>
              <a:rPr lang="en-US" sz="2600" dirty="0" err="1"/>
              <a:t>af</a:t>
            </a:r>
            <a:r>
              <a:rPr lang="en-US" sz="2600" dirty="0"/>
              <a:t> </a:t>
            </a:r>
            <a:r>
              <a:rPr lang="en-US" sz="2600" dirty="0" err="1"/>
              <a:t>allerede</a:t>
            </a:r>
            <a:r>
              <a:rPr lang="en-US" sz="2600" dirty="0"/>
              <a:t> </a:t>
            </a:r>
            <a:r>
              <a:rPr lang="en-US" sz="2600" dirty="0" err="1"/>
              <a:t>eksisterende</a:t>
            </a:r>
            <a:r>
              <a:rPr lang="en-US" sz="2600" dirty="0"/>
              <a:t> </a:t>
            </a:r>
            <a:r>
              <a:rPr lang="en-US" sz="2600" dirty="0" err="1"/>
              <a:t>gigt</a:t>
            </a:r>
            <a:r>
              <a:rPr lang="en-US" sz="2600" dirty="0"/>
              <a:t> </a:t>
            </a:r>
            <a:r>
              <a:rPr lang="en-US" sz="2600" dirty="0" err="1"/>
              <a:t>eller</a:t>
            </a:r>
            <a:r>
              <a:rPr lang="en-US" sz="2600" dirty="0"/>
              <a:t> </a:t>
            </a:r>
            <a:r>
              <a:rPr lang="en-US" sz="2600" dirty="0" err="1"/>
              <a:t>fremkaldelse</a:t>
            </a:r>
            <a:r>
              <a:rPr lang="en-US" sz="2600" dirty="0"/>
              <a:t> </a:t>
            </a:r>
            <a:r>
              <a:rPr lang="en-US" sz="2600" dirty="0" err="1"/>
              <a:t>af</a:t>
            </a:r>
            <a:r>
              <a:rPr lang="en-US" sz="2600" dirty="0"/>
              <a:t> </a:t>
            </a:r>
            <a:r>
              <a:rPr lang="en-US" sz="2600" dirty="0" err="1"/>
              <a:t>gigt</a:t>
            </a:r>
            <a:r>
              <a:rPr lang="en-US" sz="2600" dirty="0"/>
              <a:t> </a:t>
            </a:r>
            <a:r>
              <a:rPr lang="en-US" sz="2600" dirty="0" err="1"/>
              <a:t>gennem</a:t>
            </a:r>
            <a:r>
              <a:rPr lang="en-US" sz="2600" dirty="0"/>
              <a:t> </a:t>
            </a:r>
            <a:r>
              <a:rPr lang="en-US" sz="2600" dirty="0" smtClean="0"/>
              <a:t>den </a:t>
            </a:r>
            <a:r>
              <a:rPr lang="en-US" sz="2600" dirty="0"/>
              <a:t>anti-</a:t>
            </a:r>
            <a:r>
              <a:rPr lang="en-US" sz="2600" dirty="0" err="1"/>
              <a:t>østrogene</a:t>
            </a:r>
            <a:r>
              <a:rPr lang="en-US" sz="2600" dirty="0"/>
              <a:t> </a:t>
            </a:r>
            <a:r>
              <a:rPr lang="en-US" sz="2600" dirty="0" err="1" smtClean="0"/>
              <a:t>virkning</a:t>
            </a:r>
            <a:endParaRPr lang="en-US" sz="2600" dirty="0" smtClean="0"/>
          </a:p>
          <a:p>
            <a:pPr marL="0" indent="0">
              <a:buNone/>
            </a:pPr>
            <a:endParaRPr lang="en-US" sz="2600" dirty="0"/>
          </a:p>
          <a:p>
            <a:pPr marL="0" indent="0">
              <a:buNone/>
            </a:pPr>
            <a:r>
              <a:rPr lang="en-US" sz="2600" dirty="0" err="1" smtClean="0"/>
              <a:t>Knogleskørhed</a:t>
            </a:r>
            <a:r>
              <a:rPr lang="en-US" sz="2600" dirty="0" smtClean="0"/>
              <a:t> (</a:t>
            </a:r>
            <a:r>
              <a:rPr lang="en-US" sz="2600" dirty="0" err="1" smtClean="0"/>
              <a:t>osteoporose</a:t>
            </a:r>
            <a:r>
              <a:rPr lang="en-US" sz="2600" dirty="0" smtClean="0"/>
              <a:t>) </a:t>
            </a:r>
            <a:r>
              <a:rPr lang="en-US" sz="2600" dirty="0" err="1" smtClean="0"/>
              <a:t>er</a:t>
            </a:r>
            <a:r>
              <a:rPr lang="en-US" sz="2600" dirty="0" smtClean="0"/>
              <a:t> et problem for mange </a:t>
            </a:r>
            <a:r>
              <a:rPr lang="en-US" sz="2600" dirty="0" err="1" smtClean="0"/>
              <a:t>overlevere</a:t>
            </a:r>
            <a:r>
              <a:rPr lang="en-US" sz="2600" dirty="0" smtClean="0"/>
              <a:t>, </a:t>
            </a:r>
            <a:r>
              <a:rPr lang="en-US" sz="2600" dirty="0" err="1" smtClean="0"/>
              <a:t>som</a:t>
            </a:r>
            <a:r>
              <a:rPr lang="en-US" sz="2600" dirty="0" smtClean="0"/>
              <a:t> </a:t>
            </a:r>
            <a:r>
              <a:rPr lang="en-US" sz="2600" dirty="0" err="1" smtClean="0"/>
              <a:t>er</a:t>
            </a:r>
            <a:r>
              <a:rPr lang="en-US" sz="2600" dirty="0" smtClean="0"/>
              <a:t> </a:t>
            </a:r>
            <a:r>
              <a:rPr lang="en-US" sz="2600" dirty="0" err="1"/>
              <a:t>i</a:t>
            </a:r>
            <a:r>
              <a:rPr lang="en-US" sz="2600" dirty="0" smtClean="0"/>
              <a:t> </a:t>
            </a:r>
            <a:r>
              <a:rPr lang="en-US" sz="2600" dirty="0" err="1" smtClean="0"/>
              <a:t>antihormonbehandling</a:t>
            </a:r>
            <a:r>
              <a:rPr lang="en-US" sz="2600" dirty="0" smtClean="0"/>
              <a:t> (</a:t>
            </a:r>
            <a:r>
              <a:rPr lang="en-US" sz="2600" dirty="0" err="1" smtClean="0"/>
              <a:t>brystkræft</a:t>
            </a:r>
            <a:r>
              <a:rPr lang="en-US" sz="2600" dirty="0" smtClean="0"/>
              <a:t> </a:t>
            </a:r>
            <a:r>
              <a:rPr lang="en-US" sz="2600" dirty="0" err="1" smtClean="0"/>
              <a:t>og</a:t>
            </a:r>
            <a:r>
              <a:rPr lang="en-US" sz="2600" dirty="0" smtClean="0"/>
              <a:t> </a:t>
            </a:r>
            <a:r>
              <a:rPr lang="en-US" sz="2600" dirty="0" err="1" smtClean="0"/>
              <a:t>prostatakræft</a:t>
            </a:r>
            <a:r>
              <a:rPr lang="en-US" sz="2600" dirty="0" smtClean="0"/>
              <a:t>) </a:t>
            </a:r>
            <a:r>
              <a:rPr lang="en-US" sz="2600" dirty="0" err="1" smtClean="0"/>
              <a:t>som</a:t>
            </a:r>
            <a:r>
              <a:rPr lang="en-US" sz="2600" dirty="0" smtClean="0"/>
              <a:t> </a:t>
            </a:r>
            <a:r>
              <a:rPr lang="en-US" sz="2600" dirty="0" err="1" smtClean="0"/>
              <a:t>kan</a:t>
            </a:r>
            <a:r>
              <a:rPr lang="en-US" sz="2600" dirty="0" smtClean="0"/>
              <a:t> </a:t>
            </a:r>
            <a:r>
              <a:rPr lang="en-US" sz="2600" dirty="0" err="1" smtClean="0"/>
              <a:t>føre</a:t>
            </a:r>
            <a:r>
              <a:rPr lang="en-US" sz="2600" dirty="0" smtClean="0"/>
              <a:t> </a:t>
            </a:r>
            <a:r>
              <a:rPr lang="en-US" sz="2600" dirty="0" err="1" smtClean="0"/>
              <a:t>til</a:t>
            </a:r>
            <a:r>
              <a:rPr lang="en-US" sz="2600" dirty="0" smtClean="0"/>
              <a:t> </a:t>
            </a:r>
            <a:r>
              <a:rPr lang="en-US" sz="2600" dirty="0" err="1" smtClean="0"/>
              <a:t>accellereret</a:t>
            </a:r>
            <a:r>
              <a:rPr lang="en-US" sz="2600" dirty="0" smtClean="0"/>
              <a:t> </a:t>
            </a:r>
            <a:r>
              <a:rPr lang="en-US" sz="2600" dirty="0" err="1" smtClean="0"/>
              <a:t>knogletab</a:t>
            </a:r>
            <a:r>
              <a:rPr lang="en-US" sz="2600" dirty="0" smtClean="0"/>
              <a:t> </a:t>
            </a:r>
            <a:endParaRPr lang="en-US" sz="2600" dirty="0"/>
          </a:p>
          <a:p>
            <a:pPr marL="0" indent="0">
              <a:buNone/>
            </a:pPr>
            <a:r>
              <a:rPr lang="da-DK" sz="2600" dirty="0" smtClean="0">
                <a:ea typeface="MS PGothic" charset="0"/>
              </a:rPr>
              <a:t> </a:t>
            </a:r>
          </a:p>
          <a:p>
            <a:pPr marL="0" indent="0">
              <a:buNone/>
            </a:pPr>
            <a:endParaRPr lang="da-DK" sz="2600" i="1" dirty="0">
              <a:ea typeface="MS PGothic" charset="0"/>
            </a:endParaRPr>
          </a:p>
          <a:p>
            <a:pPr marL="0" indent="0">
              <a:buNone/>
            </a:pPr>
            <a:endParaRPr lang="da-DK" sz="1600" i="1" dirty="0">
              <a:latin typeface="Helvetica" charset="0"/>
              <a:ea typeface="MS PGothic" charset="0"/>
            </a:endParaRPr>
          </a:p>
          <a:p>
            <a:pPr marL="0" indent="0">
              <a:buNone/>
            </a:pPr>
            <a:endParaRPr lang="da-DK" sz="1600" dirty="0">
              <a:latin typeface="Helvetica" charset="0"/>
              <a:ea typeface="MS PGothic" charset="0"/>
            </a:endParaRPr>
          </a:p>
          <a:p>
            <a:pPr marL="0" indent="0">
              <a:buNone/>
            </a:pPr>
            <a:endParaRPr lang="da-DK" sz="1700" i="1" dirty="0">
              <a:latin typeface="Helvetica" charset="0"/>
              <a:ea typeface="MS PGothic" charset="0"/>
            </a:endParaRPr>
          </a:p>
          <a:p>
            <a:pPr marL="0" indent="0">
              <a:buNone/>
            </a:pPr>
            <a:endParaRPr lang="en-US" sz="1800" i="1" dirty="0"/>
          </a:p>
        </p:txBody>
      </p:sp>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039368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012"/>
            <a:ext cx="10515600" cy="603591"/>
          </a:xfrm>
        </p:spPr>
        <p:txBody>
          <a:bodyPr>
            <a:noAutofit/>
          </a:bodyPr>
          <a:lstStyle/>
          <a:p>
            <a:r>
              <a:rPr lang="en-US" sz="4800" dirty="0" err="1" smtClean="0">
                <a:latin typeface="+mn-lt"/>
              </a:rPr>
              <a:t>Muskel</a:t>
            </a:r>
            <a:r>
              <a:rPr lang="en-US" sz="4800" dirty="0" smtClean="0">
                <a:latin typeface="+mn-lt"/>
              </a:rPr>
              <a:t>-led </a:t>
            </a:r>
            <a:r>
              <a:rPr lang="en-US" sz="4800" dirty="0" err="1" smtClean="0">
                <a:latin typeface="+mn-lt"/>
              </a:rPr>
              <a:t>og</a:t>
            </a:r>
            <a:r>
              <a:rPr lang="en-US" sz="4800" dirty="0" smtClean="0">
                <a:latin typeface="+mn-lt"/>
              </a:rPr>
              <a:t> </a:t>
            </a:r>
            <a:r>
              <a:rPr lang="en-US" sz="4800" dirty="0" err="1" smtClean="0">
                <a:latin typeface="+mn-lt"/>
              </a:rPr>
              <a:t>skeletproblemer</a:t>
            </a:r>
            <a:r>
              <a:rPr lang="en-US" sz="4800" dirty="0" smtClean="0">
                <a:latin typeface="+mn-lt"/>
              </a:rPr>
              <a:t> </a:t>
            </a:r>
            <a:r>
              <a:rPr lang="en-US" sz="2800" dirty="0" smtClean="0">
                <a:latin typeface="+mn-lt"/>
              </a:rPr>
              <a:t>-</a:t>
            </a:r>
            <a:r>
              <a:rPr lang="en-US" sz="2800" dirty="0" err="1" smtClean="0">
                <a:latin typeface="+mn-lt"/>
              </a:rPr>
              <a:t>stråleskader</a:t>
            </a:r>
            <a:endParaRPr lang="en-US" sz="4800" dirty="0">
              <a:latin typeface="+mn-lt"/>
            </a:endParaRPr>
          </a:p>
        </p:txBody>
      </p:sp>
      <p:sp>
        <p:nvSpPr>
          <p:cNvPr id="3" name="Content Placeholder 2"/>
          <p:cNvSpPr>
            <a:spLocks noGrp="1"/>
          </p:cNvSpPr>
          <p:nvPr>
            <p:ph idx="1"/>
          </p:nvPr>
        </p:nvSpPr>
        <p:spPr>
          <a:xfrm>
            <a:off x="838200" y="1747902"/>
            <a:ext cx="10515600" cy="5110099"/>
          </a:xfrm>
        </p:spPr>
        <p:txBody>
          <a:bodyPr>
            <a:normAutofit fontScale="92500" lnSpcReduction="10000"/>
          </a:bodyPr>
          <a:lstStyle/>
          <a:p>
            <a:pPr marL="0" indent="0">
              <a:buNone/>
            </a:pPr>
            <a:r>
              <a:rPr lang="en-US" sz="2400" dirty="0" err="1" smtClean="0"/>
              <a:t>Effekten</a:t>
            </a:r>
            <a:r>
              <a:rPr lang="en-US" sz="2400" dirty="0" smtClean="0"/>
              <a:t> </a:t>
            </a:r>
            <a:r>
              <a:rPr lang="en-US" sz="2400" dirty="0" err="1" smtClean="0"/>
              <a:t>af</a:t>
            </a:r>
            <a:r>
              <a:rPr lang="en-US" sz="2400" dirty="0" smtClean="0"/>
              <a:t> </a:t>
            </a:r>
            <a:r>
              <a:rPr lang="en-US" sz="2400" dirty="0" err="1" smtClean="0"/>
              <a:t>stråleterapien</a:t>
            </a:r>
            <a:r>
              <a:rPr lang="en-US" sz="2400" dirty="0" smtClean="0"/>
              <a:t> </a:t>
            </a:r>
            <a:r>
              <a:rPr lang="en-US" sz="2400" dirty="0" err="1" smtClean="0"/>
              <a:t>på</a:t>
            </a:r>
            <a:r>
              <a:rPr lang="en-US" sz="2400" dirty="0" smtClean="0"/>
              <a:t> </a:t>
            </a:r>
            <a:r>
              <a:rPr lang="en-US" sz="2400" dirty="0" err="1" smtClean="0"/>
              <a:t>bevægeapparatet</a:t>
            </a:r>
            <a:r>
              <a:rPr lang="en-US" sz="2400" dirty="0" smtClean="0"/>
              <a:t> </a:t>
            </a:r>
            <a:r>
              <a:rPr lang="en-US" sz="2400" dirty="0" err="1" smtClean="0"/>
              <a:t>omfatter</a:t>
            </a:r>
            <a:r>
              <a:rPr lang="en-US" sz="2400" dirty="0" smtClean="0"/>
              <a:t> </a:t>
            </a:r>
            <a:r>
              <a:rPr lang="en-US" sz="2400" dirty="0" err="1" smtClean="0"/>
              <a:t>fribrose</a:t>
            </a:r>
            <a:r>
              <a:rPr lang="en-US" sz="2400" dirty="0" smtClean="0"/>
              <a:t> (</a:t>
            </a:r>
            <a:r>
              <a:rPr lang="en-US" sz="2400" dirty="0" err="1" smtClean="0"/>
              <a:t>stift</a:t>
            </a:r>
            <a:r>
              <a:rPr lang="en-US" sz="2400" dirty="0" smtClean="0"/>
              <a:t> </a:t>
            </a:r>
            <a:r>
              <a:rPr lang="en-US" sz="2400" dirty="0" err="1" smtClean="0"/>
              <a:t>væv</a:t>
            </a:r>
            <a:r>
              <a:rPr lang="en-US" sz="2400" dirty="0" smtClean="0"/>
              <a:t>) </a:t>
            </a:r>
            <a:r>
              <a:rPr lang="en-US" sz="2400" dirty="0" err="1" smtClean="0"/>
              <a:t>af</a:t>
            </a:r>
            <a:r>
              <a:rPr lang="en-US" sz="2400" dirty="0" smtClean="0"/>
              <a:t> </a:t>
            </a:r>
            <a:r>
              <a:rPr lang="en-US" sz="2400" dirty="0" err="1" smtClean="0"/>
              <a:t>muskel</a:t>
            </a:r>
            <a:r>
              <a:rPr lang="en-US" sz="2400" dirty="0" smtClean="0"/>
              <a:t> </a:t>
            </a:r>
            <a:r>
              <a:rPr lang="en-US" sz="2400" dirty="0" err="1" smtClean="0"/>
              <a:t>og</a:t>
            </a:r>
            <a:r>
              <a:rPr lang="en-US" sz="2400" dirty="0" smtClean="0"/>
              <a:t> </a:t>
            </a:r>
            <a:r>
              <a:rPr lang="en-US" sz="2400" dirty="0" err="1" smtClean="0"/>
              <a:t>bindevæv</a:t>
            </a:r>
            <a:r>
              <a:rPr lang="en-US" sz="2400" dirty="0" smtClean="0"/>
              <a:t> </a:t>
            </a:r>
            <a:r>
              <a:rPr lang="en-US" sz="2400" dirty="0" err="1" smtClean="0"/>
              <a:t>og</a:t>
            </a:r>
            <a:r>
              <a:rPr lang="en-US" sz="2400" dirty="0" smtClean="0"/>
              <a:t> </a:t>
            </a:r>
            <a:r>
              <a:rPr lang="en-US" sz="2400" dirty="0" err="1" smtClean="0"/>
              <a:t>kan</a:t>
            </a:r>
            <a:r>
              <a:rPr lang="en-US" sz="2400" dirty="0" smtClean="0"/>
              <a:t> </a:t>
            </a:r>
            <a:r>
              <a:rPr lang="en-US" sz="2400" dirty="0" err="1" smtClean="0"/>
              <a:t>medføre</a:t>
            </a:r>
            <a:r>
              <a:rPr lang="en-US" sz="2400" dirty="0" smtClean="0"/>
              <a:t> </a:t>
            </a:r>
            <a:r>
              <a:rPr lang="en-US" sz="2400" dirty="0" err="1" smtClean="0"/>
              <a:t>vævssvind</a:t>
            </a:r>
            <a:r>
              <a:rPr lang="en-US" sz="2400" dirty="0" smtClean="0"/>
              <a:t> </a:t>
            </a:r>
            <a:r>
              <a:rPr lang="en-US" sz="2400" dirty="0" err="1" smtClean="0"/>
              <a:t>og</a:t>
            </a:r>
            <a:r>
              <a:rPr lang="en-US" sz="2400" dirty="0" smtClean="0"/>
              <a:t> </a:t>
            </a:r>
            <a:r>
              <a:rPr lang="en-US" sz="2400" dirty="0" err="1" smtClean="0"/>
              <a:t>arvævdannelse</a:t>
            </a:r>
            <a:endParaRPr lang="en-US" sz="2400" dirty="0" smtClean="0"/>
          </a:p>
          <a:p>
            <a:pPr marL="0" indent="0">
              <a:buNone/>
            </a:pPr>
            <a:endParaRPr lang="en-US" sz="2400" dirty="0"/>
          </a:p>
          <a:p>
            <a:pPr marL="0" indent="0">
              <a:buNone/>
            </a:pPr>
            <a:r>
              <a:rPr lang="en-US" sz="2400" dirty="0" err="1" smtClean="0"/>
              <a:t>Stråleterapi</a:t>
            </a:r>
            <a:r>
              <a:rPr lang="en-US" sz="2400" dirty="0" smtClean="0"/>
              <a:t> </a:t>
            </a:r>
            <a:r>
              <a:rPr lang="en-US" sz="2400" dirty="0" err="1" smtClean="0"/>
              <a:t>i</a:t>
            </a:r>
            <a:r>
              <a:rPr lang="en-US" sz="2400" dirty="0" smtClean="0"/>
              <a:t> </a:t>
            </a:r>
            <a:r>
              <a:rPr lang="en-US" sz="2400" dirty="0" err="1" smtClean="0"/>
              <a:t>bækkenområdet</a:t>
            </a:r>
            <a:r>
              <a:rPr lang="en-US" sz="2400" dirty="0" smtClean="0"/>
              <a:t> for </a:t>
            </a:r>
            <a:r>
              <a:rPr lang="en-US" sz="2400" dirty="0" err="1" smtClean="0"/>
              <a:t>gynækologisk</a:t>
            </a:r>
            <a:r>
              <a:rPr lang="en-US" sz="2400" dirty="0" smtClean="0"/>
              <a:t>, anal, </a:t>
            </a:r>
            <a:r>
              <a:rPr lang="en-US" sz="2400" dirty="0" err="1" smtClean="0"/>
              <a:t>endetarm</a:t>
            </a:r>
            <a:r>
              <a:rPr lang="en-US" sz="2400" dirty="0" smtClean="0"/>
              <a:t> </a:t>
            </a:r>
            <a:r>
              <a:rPr lang="en-US" sz="2400" dirty="0" err="1" smtClean="0"/>
              <a:t>og</a:t>
            </a:r>
            <a:r>
              <a:rPr lang="en-US" sz="2400" dirty="0" smtClean="0"/>
              <a:t> </a:t>
            </a:r>
            <a:r>
              <a:rPr lang="en-US" sz="2400" dirty="0" err="1" smtClean="0"/>
              <a:t>prostatakræft</a:t>
            </a:r>
            <a:r>
              <a:rPr lang="en-US" sz="2400" dirty="0" smtClean="0"/>
              <a:t>, </a:t>
            </a:r>
            <a:r>
              <a:rPr lang="en-US" sz="2400" dirty="0" err="1" smtClean="0"/>
              <a:t>har</a:t>
            </a:r>
            <a:r>
              <a:rPr lang="en-US" sz="2400" dirty="0" smtClean="0"/>
              <a:t> </a:t>
            </a:r>
            <a:r>
              <a:rPr lang="en-US" sz="2400" dirty="0" err="1" smtClean="0"/>
              <a:t>øget</a:t>
            </a:r>
            <a:r>
              <a:rPr lang="en-US" sz="2400" dirty="0" smtClean="0"/>
              <a:t> </a:t>
            </a:r>
            <a:r>
              <a:rPr lang="en-US" sz="2400" dirty="0" err="1" smtClean="0"/>
              <a:t>risiko</a:t>
            </a:r>
            <a:r>
              <a:rPr lang="en-US" sz="2400" dirty="0" smtClean="0"/>
              <a:t> for at </a:t>
            </a:r>
            <a:r>
              <a:rPr lang="en-US" sz="2400" dirty="0" err="1" smtClean="0"/>
              <a:t>udvikle</a:t>
            </a:r>
            <a:r>
              <a:rPr lang="en-US" sz="2400" dirty="0" smtClean="0"/>
              <a:t> pelvis insufficiency fractures, </a:t>
            </a:r>
            <a:r>
              <a:rPr lang="en-US" sz="2400" dirty="0" err="1" smtClean="0"/>
              <a:t>som</a:t>
            </a:r>
            <a:r>
              <a:rPr lang="en-US" sz="2400" dirty="0" smtClean="0"/>
              <a:t> </a:t>
            </a:r>
            <a:r>
              <a:rPr lang="en-US" sz="2400" dirty="0" err="1" smtClean="0"/>
              <a:t>viser</a:t>
            </a:r>
            <a:r>
              <a:rPr lang="en-US" sz="2400" dirty="0" smtClean="0"/>
              <a:t> sig </a:t>
            </a:r>
            <a:r>
              <a:rPr lang="en-US" sz="2400" dirty="0" err="1" smtClean="0"/>
              <a:t>ved</a:t>
            </a:r>
            <a:r>
              <a:rPr lang="en-US" sz="2400" dirty="0" smtClean="0"/>
              <a:t> </a:t>
            </a:r>
            <a:r>
              <a:rPr lang="en-US" sz="2400" dirty="0" err="1" smtClean="0"/>
              <a:t>smerter</a:t>
            </a:r>
            <a:r>
              <a:rPr lang="en-US" sz="2400" dirty="0" smtClean="0"/>
              <a:t> </a:t>
            </a:r>
            <a:r>
              <a:rPr lang="en-US" sz="2400" dirty="0"/>
              <a:t>i</a:t>
            </a:r>
            <a:r>
              <a:rPr lang="en-US" sz="2400" dirty="0" smtClean="0"/>
              <a:t> </a:t>
            </a:r>
            <a:r>
              <a:rPr lang="en-US" sz="2400" dirty="0" err="1" smtClean="0"/>
              <a:t>bækken</a:t>
            </a:r>
            <a:r>
              <a:rPr lang="en-US" sz="2400" dirty="0" smtClean="0"/>
              <a:t> </a:t>
            </a:r>
            <a:r>
              <a:rPr lang="en-US" sz="2400" dirty="0" err="1" smtClean="0"/>
              <a:t>og</a:t>
            </a:r>
            <a:r>
              <a:rPr lang="en-US" sz="2400" dirty="0" smtClean="0"/>
              <a:t> </a:t>
            </a:r>
            <a:r>
              <a:rPr lang="en-US" sz="2400" dirty="0" err="1" smtClean="0"/>
              <a:t>ryg</a:t>
            </a:r>
            <a:r>
              <a:rPr lang="en-US" sz="2400" dirty="0" smtClean="0"/>
              <a:t>, der </a:t>
            </a:r>
            <a:r>
              <a:rPr lang="en-US" sz="2400" dirty="0" err="1" smtClean="0"/>
              <a:t>kan</a:t>
            </a:r>
            <a:r>
              <a:rPr lang="en-US" sz="2400" dirty="0" smtClean="0"/>
              <a:t> </a:t>
            </a:r>
            <a:r>
              <a:rPr lang="en-US" sz="2400" dirty="0" err="1" smtClean="0"/>
              <a:t>opstå</a:t>
            </a:r>
            <a:r>
              <a:rPr lang="en-US" sz="2400" dirty="0" smtClean="0"/>
              <a:t> </a:t>
            </a:r>
            <a:r>
              <a:rPr lang="en-US" sz="2400" dirty="0" err="1" smtClean="0"/>
              <a:t>flere</a:t>
            </a:r>
            <a:r>
              <a:rPr lang="en-US" sz="2400" dirty="0" smtClean="0"/>
              <a:t> </a:t>
            </a:r>
            <a:r>
              <a:rPr lang="en-US" sz="2400" dirty="0" err="1" smtClean="0"/>
              <a:t>år</a:t>
            </a:r>
            <a:r>
              <a:rPr lang="en-US" sz="2400" dirty="0" smtClean="0"/>
              <a:t> </a:t>
            </a:r>
            <a:r>
              <a:rPr lang="en-US" sz="2400" dirty="0" err="1" smtClean="0"/>
              <a:t>efter</a:t>
            </a:r>
            <a:r>
              <a:rPr lang="en-US" sz="2400" dirty="0" smtClean="0"/>
              <a:t> </a:t>
            </a:r>
            <a:r>
              <a:rPr lang="en-US" sz="2400" dirty="0" err="1" smtClean="0"/>
              <a:t>behandlingerne</a:t>
            </a:r>
            <a:endParaRPr lang="en-US" sz="2400" dirty="0" smtClean="0"/>
          </a:p>
          <a:p>
            <a:pPr marL="0" indent="0">
              <a:buNone/>
            </a:pPr>
            <a:endParaRPr lang="en-US" sz="2400" dirty="0" smtClean="0"/>
          </a:p>
          <a:p>
            <a:pPr marL="0" indent="0">
              <a:buNone/>
            </a:pPr>
            <a:r>
              <a:rPr lang="en-US" sz="2400" dirty="0" err="1" smtClean="0"/>
              <a:t>Særligt</a:t>
            </a:r>
            <a:r>
              <a:rPr lang="en-US" sz="2400" dirty="0" smtClean="0"/>
              <a:t> hos </a:t>
            </a:r>
            <a:r>
              <a:rPr lang="en-US" sz="2400" dirty="0" err="1" smtClean="0"/>
              <a:t>overlevere</a:t>
            </a:r>
            <a:r>
              <a:rPr lang="en-US" sz="2400" dirty="0" smtClean="0"/>
              <a:t> </a:t>
            </a:r>
            <a:r>
              <a:rPr lang="en-US" sz="2400" dirty="0" err="1" smtClean="0"/>
              <a:t>efter</a:t>
            </a:r>
            <a:r>
              <a:rPr lang="en-US" sz="2400" dirty="0" smtClean="0"/>
              <a:t> </a:t>
            </a:r>
            <a:r>
              <a:rPr lang="en-US" sz="2400" dirty="0" err="1" smtClean="0"/>
              <a:t>Hodkin</a:t>
            </a:r>
            <a:r>
              <a:rPr lang="en-US" sz="2400" dirty="0" smtClean="0"/>
              <a:t> </a:t>
            </a:r>
            <a:r>
              <a:rPr lang="en-US" sz="2400" dirty="0" err="1" smtClean="0"/>
              <a:t>Lymfom</a:t>
            </a:r>
            <a:r>
              <a:rPr lang="en-US" sz="2400" dirty="0" smtClean="0"/>
              <a:t> m </a:t>
            </a:r>
            <a:r>
              <a:rPr lang="en-US" sz="2400" dirty="0" err="1" smtClean="0"/>
              <a:t>stråleterapi</a:t>
            </a:r>
            <a:r>
              <a:rPr lang="en-US" sz="2400" dirty="0" smtClean="0"/>
              <a:t> </a:t>
            </a:r>
            <a:r>
              <a:rPr lang="en-US" sz="2400" dirty="0" err="1" smtClean="0"/>
              <a:t>på</a:t>
            </a:r>
            <a:r>
              <a:rPr lang="en-US" sz="2400" dirty="0" smtClean="0"/>
              <a:t> </a:t>
            </a:r>
            <a:r>
              <a:rPr lang="en-US" sz="2400" dirty="0" err="1" smtClean="0"/>
              <a:t>overkroppen</a:t>
            </a:r>
            <a:r>
              <a:rPr lang="en-US" sz="2400" dirty="0" smtClean="0"/>
              <a:t> </a:t>
            </a:r>
            <a:r>
              <a:rPr lang="en-US" sz="2400" dirty="0" err="1" smtClean="0"/>
              <a:t>rapporteres</a:t>
            </a:r>
            <a:r>
              <a:rPr lang="en-US" sz="2400" dirty="0" smtClean="0"/>
              <a:t> </a:t>
            </a:r>
            <a:r>
              <a:rPr lang="en-US" sz="2400" dirty="0" err="1" smtClean="0"/>
              <a:t>neuromuskulære</a:t>
            </a:r>
            <a:r>
              <a:rPr lang="en-US" sz="2400" dirty="0" smtClean="0"/>
              <a:t> </a:t>
            </a:r>
            <a:r>
              <a:rPr lang="en-US" sz="2400" dirty="0" err="1" smtClean="0"/>
              <a:t>og</a:t>
            </a:r>
            <a:r>
              <a:rPr lang="en-US" sz="2400" dirty="0" smtClean="0"/>
              <a:t> </a:t>
            </a:r>
            <a:r>
              <a:rPr lang="en-US" sz="2400" dirty="0" err="1" smtClean="0"/>
              <a:t>andre</a:t>
            </a:r>
            <a:r>
              <a:rPr lang="en-US" sz="2400" dirty="0" smtClean="0"/>
              <a:t> </a:t>
            </a:r>
            <a:r>
              <a:rPr lang="en-US" sz="2400" dirty="0" err="1" smtClean="0"/>
              <a:t>gener</a:t>
            </a:r>
            <a:r>
              <a:rPr lang="en-US" sz="2400" dirty="0" smtClean="0"/>
              <a:t> </a:t>
            </a:r>
            <a:r>
              <a:rPr lang="en-US" sz="2400" dirty="0" err="1" smtClean="0"/>
              <a:t>fra</a:t>
            </a:r>
            <a:r>
              <a:rPr lang="en-US" sz="2400" dirty="0" smtClean="0"/>
              <a:t> </a:t>
            </a:r>
            <a:r>
              <a:rPr lang="en-US" sz="2400" dirty="0" err="1" smtClean="0"/>
              <a:t>bevægeapparatet</a:t>
            </a:r>
            <a:r>
              <a:rPr lang="en-US" sz="2400" dirty="0" smtClean="0"/>
              <a:t>, </a:t>
            </a:r>
            <a:r>
              <a:rPr lang="en-US" sz="2400" dirty="0" err="1" smtClean="0"/>
              <a:t>skuldersmerter</a:t>
            </a:r>
            <a:r>
              <a:rPr lang="en-US" sz="2400" dirty="0" smtClean="0"/>
              <a:t> </a:t>
            </a:r>
            <a:r>
              <a:rPr lang="en-US" sz="2400" dirty="0" err="1" smtClean="0"/>
              <a:t>og</a:t>
            </a:r>
            <a:r>
              <a:rPr lang="en-US" sz="2400" dirty="0" smtClean="0"/>
              <a:t> </a:t>
            </a:r>
            <a:r>
              <a:rPr lang="en-US" sz="2400" dirty="0" err="1" smtClean="0"/>
              <a:t>halsproblemer</a:t>
            </a:r>
            <a:r>
              <a:rPr lang="en-US" sz="2400" dirty="0" smtClean="0"/>
              <a:t>.</a:t>
            </a:r>
          </a:p>
          <a:p>
            <a:pPr marL="0" indent="0">
              <a:buNone/>
            </a:pPr>
            <a:endParaRPr lang="en-US" sz="2400" dirty="0"/>
          </a:p>
          <a:p>
            <a:pPr marL="0" indent="0">
              <a:buNone/>
            </a:pPr>
            <a:r>
              <a:rPr lang="en-US" sz="2400" dirty="0" err="1" smtClean="0"/>
              <a:t>Hoved-hals</a:t>
            </a:r>
            <a:r>
              <a:rPr lang="en-US" sz="2400" dirty="0" smtClean="0"/>
              <a:t> </a:t>
            </a:r>
            <a:r>
              <a:rPr lang="en-US" sz="2400" dirty="0" err="1" smtClean="0"/>
              <a:t>kræft</a:t>
            </a:r>
            <a:r>
              <a:rPr lang="en-US" sz="2400" dirty="0" smtClean="0"/>
              <a:t> </a:t>
            </a:r>
            <a:r>
              <a:rPr lang="en-US" sz="2400" dirty="0" err="1" smtClean="0"/>
              <a:t>patienter</a:t>
            </a:r>
            <a:r>
              <a:rPr lang="en-US" sz="2400" dirty="0" smtClean="0"/>
              <a:t> </a:t>
            </a:r>
            <a:r>
              <a:rPr lang="en-US" sz="2400" dirty="0" err="1" smtClean="0"/>
              <a:t>er</a:t>
            </a:r>
            <a:r>
              <a:rPr lang="en-US" sz="2400" dirty="0" smtClean="0"/>
              <a:t> </a:t>
            </a:r>
            <a:r>
              <a:rPr lang="en-US" sz="2400" dirty="0"/>
              <a:t>i</a:t>
            </a:r>
            <a:r>
              <a:rPr lang="en-US" sz="2400" dirty="0" smtClean="0"/>
              <a:t> </a:t>
            </a:r>
            <a:r>
              <a:rPr lang="en-US" sz="2400" dirty="0" err="1" smtClean="0"/>
              <a:t>høj</a:t>
            </a:r>
            <a:r>
              <a:rPr lang="en-US" sz="2400" dirty="0" smtClean="0"/>
              <a:t> </a:t>
            </a:r>
            <a:r>
              <a:rPr lang="en-US" sz="2400" dirty="0" err="1" smtClean="0"/>
              <a:t>risiko</a:t>
            </a:r>
            <a:r>
              <a:rPr lang="en-US" sz="2400" dirty="0" smtClean="0"/>
              <a:t> for </a:t>
            </a:r>
            <a:r>
              <a:rPr lang="en-US" sz="2400" dirty="0" err="1" smtClean="0"/>
              <a:t>nedsat</a:t>
            </a:r>
            <a:r>
              <a:rPr lang="en-US" sz="2400" dirty="0" smtClean="0"/>
              <a:t> </a:t>
            </a:r>
            <a:r>
              <a:rPr lang="en-US" sz="2400" dirty="0" err="1" smtClean="0"/>
              <a:t>mobilitet</a:t>
            </a:r>
            <a:r>
              <a:rPr lang="en-US" sz="2400" dirty="0" smtClean="0"/>
              <a:t> </a:t>
            </a:r>
            <a:r>
              <a:rPr lang="en-US" sz="2400" dirty="0" err="1" smtClean="0"/>
              <a:t>af</a:t>
            </a:r>
            <a:r>
              <a:rPr lang="en-US" sz="2400" dirty="0" smtClean="0"/>
              <a:t> </a:t>
            </a:r>
            <a:r>
              <a:rPr lang="en-US" sz="2400" dirty="0" err="1" smtClean="0"/>
              <a:t>muskler</a:t>
            </a:r>
            <a:r>
              <a:rPr lang="en-US" sz="2400" dirty="0" smtClean="0"/>
              <a:t> </a:t>
            </a:r>
            <a:r>
              <a:rPr lang="en-US" sz="2400" dirty="0" err="1" smtClean="0"/>
              <a:t>og</a:t>
            </a:r>
            <a:r>
              <a:rPr lang="en-US" sz="2400" dirty="0" smtClean="0"/>
              <a:t> led, der </a:t>
            </a:r>
            <a:r>
              <a:rPr lang="en-US" sz="2400" dirty="0" err="1" smtClean="0"/>
              <a:t>inkluderer</a:t>
            </a:r>
            <a:r>
              <a:rPr lang="en-US" sz="2400" dirty="0" smtClean="0"/>
              <a:t> </a:t>
            </a:r>
            <a:r>
              <a:rPr lang="en-US" sz="2400" dirty="0" err="1" smtClean="0"/>
              <a:t>kæben</a:t>
            </a:r>
            <a:r>
              <a:rPr lang="en-US" sz="2400" dirty="0" smtClean="0"/>
              <a:t>, </a:t>
            </a:r>
            <a:r>
              <a:rPr lang="en-US" sz="2400" dirty="0" err="1" smtClean="0"/>
              <a:t>halsen</a:t>
            </a:r>
            <a:r>
              <a:rPr lang="en-US" sz="2400" dirty="0" smtClean="0"/>
              <a:t> </a:t>
            </a:r>
            <a:r>
              <a:rPr lang="en-US" sz="2400" dirty="0" err="1" smtClean="0"/>
              <a:t>skuldre</a:t>
            </a:r>
            <a:r>
              <a:rPr lang="en-US" sz="2400" dirty="0" smtClean="0"/>
              <a:t> </a:t>
            </a:r>
            <a:r>
              <a:rPr lang="en-US" sz="2400" dirty="0" err="1" smtClean="0"/>
              <a:t>og</a:t>
            </a:r>
            <a:r>
              <a:rPr lang="en-US" sz="2400" dirty="0" smtClean="0"/>
              <a:t> </a:t>
            </a:r>
            <a:r>
              <a:rPr lang="en-US" sz="2400" dirty="0" err="1" smtClean="0"/>
              <a:t>bryst</a:t>
            </a:r>
            <a:r>
              <a:rPr lang="en-US" sz="2400" dirty="0" smtClean="0"/>
              <a:t>. </a:t>
            </a:r>
            <a:r>
              <a:rPr lang="en-US" sz="2400" dirty="0" err="1" smtClean="0"/>
              <a:t>Muskelsvaghed</a:t>
            </a:r>
            <a:r>
              <a:rPr lang="en-US" sz="2400" dirty="0" smtClean="0"/>
              <a:t>, </a:t>
            </a:r>
            <a:r>
              <a:rPr lang="en-US" sz="2400" dirty="0" err="1" smtClean="0"/>
              <a:t>kramper</a:t>
            </a:r>
            <a:r>
              <a:rPr lang="en-US" sz="2400" dirty="0" smtClean="0"/>
              <a:t>, </a:t>
            </a:r>
            <a:r>
              <a:rPr lang="en-US" sz="2400" dirty="0" err="1" smtClean="0"/>
              <a:t>smerter</a:t>
            </a:r>
            <a:r>
              <a:rPr lang="en-US" sz="2400" dirty="0" smtClean="0"/>
              <a:t> </a:t>
            </a:r>
            <a:r>
              <a:rPr lang="en-US" sz="2400" dirty="0" err="1" smtClean="0"/>
              <a:t>og</a:t>
            </a:r>
            <a:r>
              <a:rPr lang="en-US" sz="2400" dirty="0" smtClean="0"/>
              <a:t> </a:t>
            </a:r>
            <a:r>
              <a:rPr lang="en-US" sz="2400" dirty="0" err="1" smtClean="0"/>
              <a:t>ændret</a:t>
            </a:r>
            <a:r>
              <a:rPr lang="en-US" sz="2400" dirty="0" smtClean="0"/>
              <a:t> </a:t>
            </a:r>
            <a:r>
              <a:rPr lang="en-US" sz="2400" dirty="0" err="1" smtClean="0"/>
              <a:t>positur</a:t>
            </a:r>
            <a:r>
              <a:rPr lang="en-US" sz="2400" dirty="0" smtClean="0"/>
              <a:t> </a:t>
            </a:r>
            <a:r>
              <a:rPr lang="en-US" sz="2400" dirty="0" err="1" smtClean="0"/>
              <a:t>af</a:t>
            </a:r>
            <a:r>
              <a:rPr lang="en-US" sz="2400" dirty="0" smtClean="0"/>
              <a:t> </a:t>
            </a:r>
            <a:r>
              <a:rPr lang="en-US" sz="2400" dirty="0" err="1" smtClean="0"/>
              <a:t>hovedet</a:t>
            </a:r>
            <a:r>
              <a:rPr lang="en-US" sz="2400" dirty="0" smtClean="0"/>
              <a:t> </a:t>
            </a:r>
            <a:r>
              <a:rPr lang="en-US" sz="2400" dirty="0" err="1" smtClean="0"/>
              <a:t>og</a:t>
            </a:r>
            <a:r>
              <a:rPr lang="en-US" sz="2400" dirty="0" smtClean="0"/>
              <a:t> </a:t>
            </a:r>
            <a:r>
              <a:rPr lang="en-US" sz="2400" dirty="0" err="1" smtClean="0"/>
              <a:t>ryg</a:t>
            </a:r>
            <a:r>
              <a:rPr lang="en-US" sz="2400" dirty="0" smtClean="0"/>
              <a:t> </a:t>
            </a:r>
            <a:r>
              <a:rPr lang="en-US" sz="2400" dirty="0" err="1" smtClean="0"/>
              <a:t>kan</a:t>
            </a:r>
            <a:r>
              <a:rPr lang="en-US" sz="2400" dirty="0" smtClean="0"/>
              <a:t> </a:t>
            </a:r>
            <a:r>
              <a:rPr lang="en-US" sz="2400" dirty="0" err="1" smtClean="0"/>
              <a:t>være</a:t>
            </a:r>
            <a:r>
              <a:rPr lang="en-US" sz="2400" dirty="0" smtClean="0"/>
              <a:t> </a:t>
            </a:r>
            <a:r>
              <a:rPr lang="en-US" sz="2400" dirty="0" err="1" smtClean="0"/>
              <a:t>funktionshæmmende</a:t>
            </a:r>
            <a:r>
              <a:rPr lang="en-US" sz="2400" dirty="0" smtClean="0"/>
              <a:t> </a:t>
            </a:r>
            <a:r>
              <a:rPr lang="en-US" sz="2400" dirty="0" err="1" smtClean="0"/>
              <a:t>og</a:t>
            </a:r>
            <a:r>
              <a:rPr lang="en-US" sz="2400" dirty="0" smtClean="0"/>
              <a:t> </a:t>
            </a:r>
            <a:r>
              <a:rPr lang="en-US" sz="2400" dirty="0" err="1" smtClean="0"/>
              <a:t>stærk</a:t>
            </a:r>
            <a:r>
              <a:rPr lang="en-US" sz="2400" dirty="0" smtClean="0"/>
              <a:t> </a:t>
            </a:r>
            <a:r>
              <a:rPr lang="en-US" sz="2400" dirty="0" err="1" smtClean="0"/>
              <a:t>indflydelse</a:t>
            </a:r>
            <a:r>
              <a:rPr lang="en-US" sz="2400" dirty="0" smtClean="0"/>
              <a:t> </a:t>
            </a:r>
            <a:r>
              <a:rPr lang="en-US" sz="2400" dirty="0" err="1" smtClean="0"/>
              <a:t>på</a:t>
            </a:r>
            <a:r>
              <a:rPr lang="en-US" sz="2400" dirty="0" smtClean="0"/>
              <a:t> </a:t>
            </a:r>
            <a:r>
              <a:rPr lang="en-US" sz="2400" dirty="0" err="1" smtClean="0"/>
              <a:t>livskvaliteten</a:t>
            </a:r>
            <a:endParaRPr lang="en-US" sz="2400" dirty="0" smtClean="0"/>
          </a:p>
          <a:p>
            <a:pPr marL="0" indent="0">
              <a:buNone/>
            </a:pPr>
            <a:r>
              <a:rPr lang="en-US" sz="1300" i="1" dirty="0" err="1" smtClean="0"/>
              <a:t>Kilder</a:t>
            </a:r>
            <a:r>
              <a:rPr lang="en-US" sz="1300" i="1" dirty="0" smtClean="0"/>
              <a:t> </a:t>
            </a:r>
            <a:r>
              <a:rPr lang="en-US" sz="1300" i="1" dirty="0" err="1" smtClean="0"/>
              <a:t>herom</a:t>
            </a:r>
            <a:r>
              <a:rPr lang="en-US" sz="1300" i="1" dirty="0" smtClean="0"/>
              <a:t> </a:t>
            </a:r>
            <a:r>
              <a:rPr lang="en-US" sz="1300" i="1" dirty="0" err="1" smtClean="0"/>
              <a:t>ses</a:t>
            </a:r>
            <a:r>
              <a:rPr lang="en-US" sz="1300" i="1" dirty="0" smtClean="0"/>
              <a:t> </a:t>
            </a:r>
            <a:r>
              <a:rPr lang="en-US" sz="1300" i="1" dirty="0" err="1" smtClean="0"/>
              <a:t>i</a:t>
            </a:r>
            <a:r>
              <a:rPr lang="en-US" sz="1300" i="1" dirty="0" smtClean="0"/>
              <a:t>: </a:t>
            </a:r>
            <a:r>
              <a:rPr lang="en-US" sz="1300" i="1" dirty="0" err="1" smtClean="0"/>
              <a:t>Sundhedsstyrelsen</a:t>
            </a:r>
            <a:r>
              <a:rPr lang="en-US" sz="1300" i="1" dirty="0" smtClean="0"/>
              <a:t>. </a:t>
            </a:r>
            <a:r>
              <a:rPr lang="en-US" sz="1300" i="1" dirty="0" err="1" smtClean="0"/>
              <a:t>Vidensopsamling</a:t>
            </a:r>
            <a:r>
              <a:rPr lang="en-US" sz="1300" i="1" dirty="0" smtClean="0"/>
              <a:t> </a:t>
            </a:r>
            <a:r>
              <a:rPr lang="en-US" sz="1300" i="1" dirty="0" err="1" smtClean="0"/>
              <a:t>på</a:t>
            </a:r>
            <a:r>
              <a:rPr lang="en-US" sz="1300" i="1" dirty="0" smtClean="0"/>
              <a:t> </a:t>
            </a:r>
            <a:r>
              <a:rPr lang="en-US" sz="1300" i="1" dirty="0" err="1" smtClean="0"/>
              <a:t>senfølger</a:t>
            </a:r>
            <a:r>
              <a:rPr lang="en-US" sz="1300" i="1" dirty="0" smtClean="0"/>
              <a:t> hos </a:t>
            </a:r>
            <a:r>
              <a:rPr lang="en-US" sz="1300" i="1" dirty="0" err="1" smtClean="0"/>
              <a:t>voksne</a:t>
            </a:r>
            <a:r>
              <a:rPr lang="en-US" sz="1300" i="1" dirty="0" smtClean="0"/>
              <a:t> med </a:t>
            </a:r>
            <a:r>
              <a:rPr lang="en-US" sz="1300" i="1" dirty="0" err="1" smtClean="0"/>
              <a:t>kræft</a:t>
            </a:r>
            <a:r>
              <a:rPr lang="en-US" sz="1300" i="1" dirty="0" smtClean="0"/>
              <a:t>. 2017</a:t>
            </a:r>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58708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a:latin typeface="+mn-lt"/>
              </a:rPr>
              <a:t>Smerter</a:t>
            </a:r>
            <a:r>
              <a:rPr lang="en-US" sz="4800" dirty="0">
                <a:latin typeface="+mn-lt"/>
              </a:rPr>
              <a:t> og </a:t>
            </a:r>
            <a:r>
              <a:rPr lang="en-US" sz="4800" dirty="0" err="1" smtClean="0">
                <a:latin typeface="+mn-lt"/>
              </a:rPr>
              <a:t>brystkræft</a:t>
            </a:r>
            <a:r>
              <a:rPr lang="en-US" sz="4800" dirty="0" smtClean="0">
                <a:latin typeface="+mn-lt"/>
              </a:rPr>
              <a:t> </a:t>
            </a:r>
            <a:r>
              <a:rPr lang="en-US" sz="2800" b="1" dirty="0" smtClean="0">
                <a:latin typeface="+mn-lt"/>
              </a:rPr>
              <a:t>- </a:t>
            </a:r>
            <a:r>
              <a:rPr lang="en-US" sz="2800" b="1" dirty="0">
                <a:latin typeface="+mn-lt"/>
              </a:rPr>
              <a:t>operation-</a:t>
            </a:r>
            <a:r>
              <a:rPr lang="en-US" sz="2800" b="1" dirty="0" err="1">
                <a:latin typeface="+mn-lt"/>
              </a:rPr>
              <a:t>strålebehandling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485582"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47% </a:t>
            </a:r>
            <a:r>
              <a:rPr lang="en-US" sz="2400" dirty="0" err="1"/>
              <a:t>af</a:t>
            </a:r>
            <a:r>
              <a:rPr lang="en-US" sz="2400" dirty="0"/>
              <a:t> </a:t>
            </a:r>
            <a:r>
              <a:rPr lang="en-US" sz="2400" dirty="0" err="1"/>
              <a:t>kvinder</a:t>
            </a:r>
            <a:r>
              <a:rPr lang="en-US" sz="2400" dirty="0"/>
              <a:t> </a:t>
            </a:r>
            <a:r>
              <a:rPr lang="en-US" sz="2400" dirty="0" err="1"/>
              <a:t>opereret</a:t>
            </a:r>
            <a:r>
              <a:rPr lang="en-US" sz="2400" dirty="0"/>
              <a:t> for </a:t>
            </a:r>
            <a:r>
              <a:rPr lang="en-US" sz="2400" dirty="0" err="1"/>
              <a:t>brystkræft</a:t>
            </a:r>
            <a:r>
              <a:rPr lang="en-US" sz="2400" dirty="0"/>
              <a:t> </a:t>
            </a:r>
            <a:r>
              <a:rPr lang="en-US" sz="2400" dirty="0" err="1"/>
              <a:t>oplever</a:t>
            </a:r>
            <a:r>
              <a:rPr lang="en-US" sz="2400" dirty="0"/>
              <a:t> </a:t>
            </a:r>
            <a:r>
              <a:rPr lang="en-US" sz="2400" dirty="0" err="1"/>
              <a:t>smerter</a:t>
            </a:r>
            <a:r>
              <a:rPr lang="en-US" sz="2400" dirty="0"/>
              <a:t> 2-3 </a:t>
            </a:r>
            <a:r>
              <a:rPr lang="en-US" sz="2400" dirty="0" err="1"/>
              <a:t>år</a:t>
            </a:r>
            <a:r>
              <a:rPr lang="en-US" sz="2400" dirty="0"/>
              <a:t> </a:t>
            </a:r>
            <a:r>
              <a:rPr lang="en-US" sz="2400" dirty="0" err="1"/>
              <a:t>efter</a:t>
            </a:r>
            <a:r>
              <a:rPr lang="en-US" sz="2400" dirty="0"/>
              <a:t> </a:t>
            </a:r>
            <a:r>
              <a:rPr lang="en-US" sz="2400" dirty="0" err="1"/>
              <a:t>behandlingerne</a:t>
            </a:r>
            <a:r>
              <a:rPr lang="en-US" sz="2400" dirty="0"/>
              <a:t> </a:t>
            </a:r>
            <a:r>
              <a:rPr lang="en-US" sz="2400" dirty="0" err="1"/>
              <a:t>som</a:t>
            </a:r>
            <a:r>
              <a:rPr lang="en-US" sz="2400" dirty="0"/>
              <a:t> </a:t>
            </a:r>
            <a:r>
              <a:rPr lang="en-US" sz="2400" dirty="0" err="1"/>
              <a:t>nedsat</a:t>
            </a:r>
            <a:r>
              <a:rPr lang="en-US" sz="2400" dirty="0"/>
              <a:t> </a:t>
            </a:r>
            <a:r>
              <a:rPr lang="en-US" sz="2400" dirty="0" err="1"/>
              <a:t>bevægelighed</a:t>
            </a:r>
            <a:r>
              <a:rPr lang="en-US" sz="2400" dirty="0"/>
              <a:t> og </a:t>
            </a:r>
            <a:r>
              <a:rPr lang="en-US" sz="2400" dirty="0" err="1"/>
              <a:t>vævspåvirkning</a:t>
            </a:r>
            <a:endParaRPr lang="en-US" sz="2400" dirty="0"/>
          </a:p>
          <a:p>
            <a:pPr marL="0" indent="0">
              <a:buNone/>
            </a:pPr>
            <a:endParaRPr lang="en-US" sz="2400" dirty="0"/>
          </a:p>
          <a:p>
            <a:pPr marL="0" indent="0">
              <a:buNone/>
            </a:pPr>
            <a:r>
              <a:rPr lang="en-US" sz="2400" dirty="0"/>
              <a:t>60% </a:t>
            </a:r>
            <a:r>
              <a:rPr lang="en-US" sz="2400" dirty="0" err="1"/>
              <a:t>oplyser</a:t>
            </a:r>
            <a:r>
              <a:rPr lang="en-US" sz="2400" dirty="0"/>
              <a:t>, at de </a:t>
            </a:r>
            <a:r>
              <a:rPr lang="en-US" sz="2400" dirty="0" err="1"/>
              <a:t>har</a:t>
            </a:r>
            <a:r>
              <a:rPr lang="en-US" sz="2400" dirty="0"/>
              <a:t> </a:t>
            </a:r>
            <a:r>
              <a:rPr lang="en-US" sz="2400" dirty="0" err="1"/>
              <a:t>føleforstyrrelser</a:t>
            </a:r>
            <a:r>
              <a:rPr lang="en-US" sz="2400" dirty="0"/>
              <a:t> </a:t>
            </a:r>
            <a:r>
              <a:rPr lang="en-US" sz="2400" dirty="0" err="1"/>
              <a:t>i</a:t>
            </a:r>
            <a:r>
              <a:rPr lang="en-US" sz="2400" dirty="0"/>
              <a:t> </a:t>
            </a:r>
            <a:r>
              <a:rPr lang="en-US" sz="2400" dirty="0" err="1"/>
              <a:t>det</a:t>
            </a:r>
            <a:r>
              <a:rPr lang="en-US" sz="2400" dirty="0"/>
              <a:t> </a:t>
            </a:r>
            <a:r>
              <a:rPr lang="en-US" sz="2400" dirty="0" err="1"/>
              <a:t>opererede</a:t>
            </a:r>
            <a:r>
              <a:rPr lang="en-US" sz="2400" dirty="0"/>
              <a:t> </a:t>
            </a:r>
            <a:r>
              <a:rPr lang="en-US" sz="2400" dirty="0" err="1"/>
              <a:t>område</a:t>
            </a:r>
            <a:r>
              <a:rPr lang="en-US" sz="2400" dirty="0"/>
              <a:t> og </a:t>
            </a:r>
            <a:r>
              <a:rPr lang="en-US" sz="2400" dirty="0" err="1"/>
              <a:t>ud</a:t>
            </a:r>
            <a:r>
              <a:rPr lang="en-US" sz="2400" dirty="0"/>
              <a:t> I </a:t>
            </a:r>
            <a:r>
              <a:rPr lang="en-US" sz="2400" dirty="0" err="1"/>
              <a:t>overarmen</a:t>
            </a:r>
            <a:endParaRPr lang="en-US" sz="2400" dirty="0"/>
          </a:p>
          <a:p>
            <a:pPr marL="0" indent="0">
              <a:buNone/>
            </a:pPr>
            <a:r>
              <a:rPr lang="en-US" sz="1200" i="1" dirty="0" err="1" smtClean="0"/>
              <a:t>Kilder</a:t>
            </a:r>
            <a:r>
              <a:rPr lang="en-US" sz="1200" i="1" dirty="0" smtClean="0"/>
              <a:t>: </a:t>
            </a:r>
            <a:r>
              <a:rPr lang="en-US" sz="1200" i="1" dirty="0" err="1" smtClean="0"/>
              <a:t>Gärtner</a:t>
            </a:r>
            <a:r>
              <a:rPr lang="en-US" sz="1200" i="1" dirty="0" smtClean="0"/>
              <a:t> </a:t>
            </a:r>
            <a:r>
              <a:rPr lang="en-US" sz="1200" i="1" dirty="0"/>
              <a:t>R et al. Prevalence of and factors associated with persistent pain following cancer surgery. JAMA 2009; </a:t>
            </a:r>
            <a:r>
              <a:rPr lang="en-US" sz="1200" i="1" dirty="0" smtClean="0"/>
              <a:t>302:1985-92. Hayes </a:t>
            </a:r>
            <a:r>
              <a:rPr lang="en-US" sz="1200" i="1" dirty="0"/>
              <a:t>SC et al. Upper-body morbidity following breast cancer treatment, may persist longer-term and adversely influences quality of life. Health Life Outcomes 2010;8:92.</a:t>
            </a:r>
          </a:p>
          <a:p>
            <a:pPr marL="0" indent="0">
              <a:buNone/>
            </a:pPr>
            <a:endParaRPr lang="en-US" sz="2400" i="1" dirty="0"/>
          </a:p>
          <a:p>
            <a:pPr marL="0" indent="0">
              <a:buNone/>
            </a:pPr>
            <a:r>
              <a:rPr lang="en-US" sz="2400" dirty="0"/>
              <a:t>Et </a:t>
            </a:r>
            <a:r>
              <a:rPr lang="en-US" sz="2400" dirty="0" err="1"/>
              <a:t>andet</a:t>
            </a:r>
            <a:r>
              <a:rPr lang="en-US" sz="2400" dirty="0"/>
              <a:t> </a:t>
            </a:r>
            <a:r>
              <a:rPr lang="en-US" sz="2400" dirty="0" err="1"/>
              <a:t>større</a:t>
            </a:r>
            <a:r>
              <a:rPr lang="en-US" sz="2400" dirty="0"/>
              <a:t> </a:t>
            </a:r>
            <a:r>
              <a:rPr lang="en-US" sz="2400" dirty="0" err="1"/>
              <a:t>dansk</a:t>
            </a:r>
            <a:r>
              <a:rPr lang="en-US" sz="2400" dirty="0"/>
              <a:t> </a:t>
            </a:r>
            <a:r>
              <a:rPr lang="en-US" sz="2400" dirty="0" err="1"/>
              <a:t>studie</a:t>
            </a:r>
            <a:r>
              <a:rPr lang="en-US" sz="2400" dirty="0"/>
              <a:t> </a:t>
            </a:r>
            <a:r>
              <a:rPr lang="en-US" sz="2400" dirty="0" err="1"/>
              <a:t>viser</a:t>
            </a:r>
            <a:r>
              <a:rPr lang="en-US" sz="2400" dirty="0"/>
              <a:t>, at 29% </a:t>
            </a:r>
            <a:r>
              <a:rPr lang="en-US" sz="2400" dirty="0" err="1"/>
              <a:t>af</a:t>
            </a:r>
            <a:r>
              <a:rPr lang="en-US" sz="2400" dirty="0"/>
              <a:t> </a:t>
            </a:r>
            <a:r>
              <a:rPr lang="en-US" sz="2400" dirty="0" err="1"/>
              <a:t>brystkræftpatienter</a:t>
            </a:r>
            <a:r>
              <a:rPr lang="en-US" sz="2400" dirty="0"/>
              <a:t> </a:t>
            </a:r>
            <a:r>
              <a:rPr lang="en-US" sz="2400" dirty="0" err="1"/>
              <a:t>uden</a:t>
            </a:r>
            <a:r>
              <a:rPr lang="en-US" sz="2400" dirty="0"/>
              <a:t> </a:t>
            </a:r>
            <a:r>
              <a:rPr lang="en-US" sz="2400" dirty="0" err="1"/>
              <a:t>tilbagefald</a:t>
            </a:r>
            <a:r>
              <a:rPr lang="en-US" sz="2400" dirty="0"/>
              <a:t> </a:t>
            </a:r>
            <a:r>
              <a:rPr lang="en-US" sz="2400" dirty="0" err="1"/>
              <a:t>har</a:t>
            </a:r>
            <a:r>
              <a:rPr lang="en-US" sz="2400" dirty="0"/>
              <a:t> </a:t>
            </a:r>
            <a:r>
              <a:rPr lang="en-US" sz="2400" dirty="0" err="1"/>
              <a:t>smerter</a:t>
            </a:r>
            <a:r>
              <a:rPr lang="en-US" sz="2400" dirty="0"/>
              <a:t> </a:t>
            </a:r>
            <a:r>
              <a:rPr lang="en-US" sz="2400" dirty="0" err="1"/>
              <a:t>i</a:t>
            </a:r>
            <a:r>
              <a:rPr lang="en-US" sz="2400" dirty="0"/>
              <a:t> mere end </a:t>
            </a:r>
            <a:r>
              <a:rPr lang="en-US" sz="2400" dirty="0" err="1"/>
              <a:t>frem</a:t>
            </a:r>
            <a:r>
              <a:rPr lang="en-US" sz="2400" dirty="0"/>
              <a:t> </a:t>
            </a:r>
            <a:r>
              <a:rPr lang="en-US" sz="2400" dirty="0" err="1"/>
              <a:t>år</a:t>
            </a:r>
            <a:r>
              <a:rPr lang="en-US" sz="2400" dirty="0"/>
              <a:t> </a:t>
            </a:r>
            <a:r>
              <a:rPr lang="en-US" sz="2400" dirty="0" err="1"/>
              <a:t>efter</a:t>
            </a:r>
            <a:r>
              <a:rPr lang="en-US" sz="2400" dirty="0"/>
              <a:t> </a:t>
            </a:r>
            <a:r>
              <a:rPr lang="en-US" sz="2400" dirty="0" err="1"/>
              <a:t>behandlingerne</a:t>
            </a:r>
            <a:endParaRPr lang="en-US" sz="2400" dirty="0"/>
          </a:p>
          <a:p>
            <a:pPr marL="0" indent="0">
              <a:buNone/>
            </a:pPr>
            <a:r>
              <a:rPr lang="en-US" sz="1200" i="1" dirty="0" err="1"/>
              <a:t>Kilde</a:t>
            </a:r>
            <a:r>
              <a:rPr lang="en-US" sz="1200" i="1" dirty="0"/>
              <a:t>: </a:t>
            </a:r>
            <a:r>
              <a:rPr lang="en-US" sz="1200" i="1" dirty="0" err="1"/>
              <a:t>Peuckmann</a:t>
            </a:r>
            <a:r>
              <a:rPr lang="en-US" sz="1200" i="1" dirty="0"/>
              <a:t> V et al. Chronic pain and </a:t>
            </a:r>
            <a:r>
              <a:rPr lang="en-US" sz="1200" i="1" dirty="0" err="1"/>
              <a:t>sequeale</a:t>
            </a:r>
            <a:r>
              <a:rPr lang="en-US" sz="1200" i="1" dirty="0"/>
              <a:t> in long-term breast cancer survivors: Nationwide study in Denmark. </a:t>
            </a:r>
            <a:r>
              <a:rPr lang="en-US" sz="1200" i="1" dirty="0" err="1"/>
              <a:t>Eur</a:t>
            </a:r>
            <a:r>
              <a:rPr lang="en-US" sz="1200" i="1" dirty="0"/>
              <a:t> J Pain 2009;13(5):478-85.</a:t>
            </a: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14876362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Muskel</a:t>
            </a:r>
            <a:r>
              <a:rPr lang="en-US" sz="4800" dirty="0" smtClean="0">
                <a:latin typeface="+mn-lt"/>
              </a:rPr>
              <a:t>- og </a:t>
            </a:r>
            <a:r>
              <a:rPr lang="en-US" sz="4800" dirty="0" err="1" smtClean="0">
                <a:latin typeface="+mn-lt"/>
              </a:rPr>
              <a:t>ledsmerter</a:t>
            </a:r>
            <a:r>
              <a:rPr lang="en-US" sz="4800" dirty="0" smtClean="0">
                <a:latin typeface="+mn-lt"/>
              </a:rPr>
              <a:t> </a:t>
            </a:r>
            <a:r>
              <a:rPr lang="en-US" sz="2800" b="1" dirty="0" smtClean="0">
                <a:latin typeface="+mn-lt"/>
              </a:rPr>
              <a:t>- </a:t>
            </a:r>
            <a:r>
              <a:rPr lang="en-US" sz="2800" b="1" dirty="0" err="1" smtClean="0">
                <a:latin typeface="+mn-lt"/>
              </a:rPr>
              <a:t>antihormonbehandling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50% </a:t>
            </a:r>
            <a:r>
              <a:rPr lang="en-US" sz="2400" dirty="0" err="1"/>
              <a:t>af</a:t>
            </a:r>
            <a:r>
              <a:rPr lang="en-US" sz="2400" dirty="0"/>
              <a:t> </a:t>
            </a:r>
            <a:r>
              <a:rPr lang="en-US" sz="2400" dirty="0" err="1"/>
              <a:t>brystkræftpatienter</a:t>
            </a:r>
            <a:r>
              <a:rPr lang="en-US" sz="2400" dirty="0"/>
              <a:t>, </a:t>
            </a:r>
            <a:r>
              <a:rPr lang="en-US" sz="2400" dirty="0" err="1"/>
              <a:t>som</a:t>
            </a:r>
            <a:r>
              <a:rPr lang="en-US" sz="2400" dirty="0"/>
              <a:t> </a:t>
            </a:r>
            <a:r>
              <a:rPr lang="en-US" sz="2400" dirty="0" err="1"/>
              <a:t>får</a:t>
            </a:r>
            <a:r>
              <a:rPr lang="en-US" sz="2400" dirty="0"/>
              <a:t> </a:t>
            </a:r>
            <a:r>
              <a:rPr lang="en-US" sz="2400" dirty="0" err="1" smtClean="0"/>
              <a:t>aromatasehæmmere</a:t>
            </a:r>
            <a:r>
              <a:rPr lang="en-US" sz="2400" dirty="0" smtClean="0"/>
              <a:t> </a:t>
            </a:r>
            <a:r>
              <a:rPr lang="en-US" sz="2400" dirty="0" err="1" smtClean="0"/>
              <a:t>eller</a:t>
            </a:r>
            <a:r>
              <a:rPr lang="en-US" sz="2400" dirty="0" smtClean="0"/>
              <a:t> </a:t>
            </a:r>
            <a:r>
              <a:rPr lang="en-US" sz="2400" dirty="0" err="1" smtClean="0"/>
              <a:t>Tamoxifenbehandling</a:t>
            </a:r>
            <a:r>
              <a:rPr lang="en-US" sz="2400" dirty="0" smtClean="0"/>
              <a:t> </a:t>
            </a:r>
            <a:r>
              <a:rPr lang="en-US" sz="2400" dirty="0" err="1"/>
              <a:t>har</a:t>
            </a:r>
            <a:r>
              <a:rPr lang="en-US" sz="2400" dirty="0"/>
              <a:t> </a:t>
            </a:r>
            <a:r>
              <a:rPr lang="en-US" sz="2400" dirty="0" err="1"/>
              <a:t>muskel</a:t>
            </a:r>
            <a:r>
              <a:rPr lang="en-US" sz="2400" dirty="0"/>
              <a:t>- og </a:t>
            </a:r>
            <a:r>
              <a:rPr lang="en-US" sz="2400" dirty="0" err="1" smtClean="0"/>
              <a:t>ledsmerter</a:t>
            </a:r>
            <a:endParaRPr lang="en-US" sz="2400" dirty="0" smtClean="0"/>
          </a:p>
          <a:p>
            <a:pPr marL="0" indent="0">
              <a:buNone/>
            </a:pPr>
            <a:r>
              <a:rPr lang="da-DK" sz="1200" i="1" dirty="0" smtClean="0">
                <a:ea typeface="MS PGothic" charset="0"/>
              </a:rPr>
              <a:t>Kilder:</a:t>
            </a:r>
            <a:r>
              <a:rPr lang="da-DK" sz="1200" dirty="0" smtClean="0">
                <a:ea typeface="MS PGothic" charset="0"/>
              </a:rPr>
              <a:t> </a:t>
            </a:r>
            <a:r>
              <a:rPr lang="da-DK" sz="1200" i="1" dirty="0" smtClean="0">
                <a:ea typeface="MS PGothic" charset="0"/>
              </a:rPr>
              <a:t>American </a:t>
            </a:r>
            <a:r>
              <a:rPr lang="da-DK" sz="1200" i="1" dirty="0">
                <a:ea typeface="MS PGothic" charset="0"/>
              </a:rPr>
              <a:t>Cancer Society/American </a:t>
            </a:r>
            <a:r>
              <a:rPr lang="da-DK" sz="1200" i="1" dirty="0" err="1">
                <a:ea typeface="MS PGothic" charset="0"/>
              </a:rPr>
              <a:t>Soiety</a:t>
            </a:r>
            <a:r>
              <a:rPr lang="da-DK" sz="1200" i="1" dirty="0">
                <a:ea typeface="MS PGothic" charset="0"/>
              </a:rPr>
              <a:t> of </a:t>
            </a:r>
            <a:r>
              <a:rPr lang="da-DK" sz="1200" i="1" dirty="0" err="1">
                <a:ea typeface="MS PGothic" charset="0"/>
              </a:rPr>
              <a:t>Clinical</a:t>
            </a:r>
            <a:r>
              <a:rPr lang="da-DK" sz="1200" i="1" dirty="0">
                <a:ea typeface="MS PGothic" charset="0"/>
              </a:rPr>
              <a:t> </a:t>
            </a:r>
            <a:r>
              <a:rPr lang="da-DK" sz="1200" i="1" dirty="0" err="1">
                <a:ea typeface="MS PGothic" charset="0"/>
              </a:rPr>
              <a:t>Omcology</a:t>
            </a:r>
            <a:r>
              <a:rPr lang="da-DK" sz="1200" i="1" dirty="0">
                <a:ea typeface="MS PGothic" charset="0"/>
              </a:rPr>
              <a:t>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Care Guideline. Carolyn D. </a:t>
            </a:r>
            <a:r>
              <a:rPr lang="da-DK" sz="1200" i="1" dirty="0" err="1">
                <a:ea typeface="MS PGothic" charset="0"/>
              </a:rPr>
              <a:t>Runowics</a:t>
            </a:r>
            <a:r>
              <a:rPr lang="da-DK" sz="1200" i="1" dirty="0">
                <a:ea typeface="MS PGothic" charset="0"/>
              </a:rPr>
              <a:t> et al. ACS/ASCO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Guideline</a:t>
            </a:r>
            <a:r>
              <a:rPr lang="da-DK" sz="1200" dirty="0">
                <a:ea typeface="MS PGothic" charset="0"/>
              </a:rPr>
              <a:t>. </a:t>
            </a:r>
            <a:r>
              <a:rPr lang="en-US" sz="1200" dirty="0">
                <a:ea typeface="MS PGothic" charset="0"/>
              </a:rPr>
              <a:t>S</a:t>
            </a:r>
            <a:r>
              <a:rPr lang="da-DK" sz="1200" dirty="0">
                <a:ea typeface="MS PGothic" charset="0"/>
              </a:rPr>
              <a:t>ide </a:t>
            </a:r>
            <a:r>
              <a:rPr lang="da-DK" sz="1200" dirty="0" smtClean="0">
                <a:ea typeface="MS PGothic" charset="0"/>
              </a:rPr>
              <a:t>61.      </a:t>
            </a:r>
            <a:r>
              <a:rPr lang="da-DK" sz="1200" i="1" dirty="0" smtClean="0">
                <a:ea typeface="MS PGothic" charset="0"/>
              </a:rPr>
              <a:t>American </a:t>
            </a:r>
            <a:r>
              <a:rPr lang="da-DK" sz="1200" i="1" dirty="0">
                <a:ea typeface="MS PGothic" charset="0"/>
              </a:rPr>
              <a:t>Cancer Society/American </a:t>
            </a:r>
            <a:r>
              <a:rPr lang="da-DK" sz="1200" i="1" dirty="0" err="1">
                <a:ea typeface="MS PGothic" charset="0"/>
              </a:rPr>
              <a:t>Soiety</a:t>
            </a:r>
            <a:r>
              <a:rPr lang="da-DK" sz="1200" i="1" dirty="0">
                <a:ea typeface="MS PGothic" charset="0"/>
              </a:rPr>
              <a:t> of </a:t>
            </a:r>
            <a:r>
              <a:rPr lang="da-DK" sz="1200" i="1" dirty="0" err="1">
                <a:ea typeface="MS PGothic" charset="0"/>
              </a:rPr>
              <a:t>Clinical</a:t>
            </a:r>
            <a:r>
              <a:rPr lang="da-DK" sz="1200" i="1" dirty="0">
                <a:ea typeface="MS PGothic" charset="0"/>
              </a:rPr>
              <a:t> </a:t>
            </a:r>
            <a:r>
              <a:rPr lang="da-DK" sz="1200" i="1" dirty="0" err="1">
                <a:ea typeface="MS PGothic" charset="0"/>
              </a:rPr>
              <a:t>Omcology</a:t>
            </a:r>
            <a:r>
              <a:rPr lang="da-DK" sz="1200" i="1" dirty="0">
                <a:ea typeface="MS PGothic" charset="0"/>
              </a:rPr>
              <a:t>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Care Guideline. Carolyn D. </a:t>
            </a:r>
            <a:r>
              <a:rPr lang="da-DK" sz="1200" i="1" dirty="0" err="1">
                <a:ea typeface="MS PGothic" charset="0"/>
              </a:rPr>
              <a:t>Runowics</a:t>
            </a:r>
            <a:r>
              <a:rPr lang="da-DK" sz="1200" i="1" dirty="0">
                <a:ea typeface="MS PGothic" charset="0"/>
              </a:rPr>
              <a:t> et al. ACS/ASCO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Guideline</a:t>
            </a:r>
            <a:r>
              <a:rPr lang="da-DK" sz="1200" i="1" dirty="0" smtClean="0">
                <a:ea typeface="MS PGothic" charset="0"/>
              </a:rPr>
              <a:t>.</a:t>
            </a:r>
          </a:p>
          <a:p>
            <a:pPr marL="0" indent="0">
              <a:buNone/>
            </a:pPr>
            <a:endParaRPr lang="da-DK" sz="2400" i="1" dirty="0">
              <a:ea typeface="MS PGothic" charset="0"/>
            </a:endParaRPr>
          </a:p>
          <a:p>
            <a:pPr marL="0" indent="0">
              <a:buNone/>
            </a:pPr>
            <a:r>
              <a:rPr lang="en-US" sz="2400" dirty="0" smtClean="0"/>
              <a:t>Tamoxifen </a:t>
            </a:r>
            <a:r>
              <a:rPr lang="en-US" sz="2400" dirty="0"/>
              <a:t>og </a:t>
            </a:r>
            <a:r>
              <a:rPr lang="en-US" sz="2400" dirty="0" err="1"/>
              <a:t>i</a:t>
            </a:r>
            <a:r>
              <a:rPr lang="en-US" sz="2400" dirty="0"/>
              <a:t> </a:t>
            </a:r>
            <a:r>
              <a:rPr lang="en-US" sz="2400" dirty="0" err="1"/>
              <a:t>særlig</a:t>
            </a:r>
            <a:r>
              <a:rPr lang="en-US" sz="2400" dirty="0"/>
              <a:t> grad </a:t>
            </a:r>
            <a:r>
              <a:rPr lang="en-US" sz="2400" dirty="0" err="1"/>
              <a:t>aromatasehæmmere</a:t>
            </a:r>
            <a:r>
              <a:rPr lang="en-US" sz="2400" dirty="0"/>
              <a:t> </a:t>
            </a:r>
            <a:r>
              <a:rPr lang="en-US" sz="2400" dirty="0" err="1"/>
              <a:t>rapporteres</a:t>
            </a:r>
            <a:r>
              <a:rPr lang="en-US" sz="2400" dirty="0"/>
              <a:t> at </a:t>
            </a:r>
            <a:r>
              <a:rPr lang="en-US" sz="2400" dirty="0" err="1"/>
              <a:t>være</a:t>
            </a:r>
            <a:r>
              <a:rPr lang="en-US" sz="2400" dirty="0"/>
              <a:t> </a:t>
            </a:r>
            <a:r>
              <a:rPr lang="en-US" sz="2400" dirty="0" err="1"/>
              <a:t>associeret</a:t>
            </a:r>
            <a:r>
              <a:rPr lang="en-US" sz="2400" dirty="0"/>
              <a:t> </a:t>
            </a:r>
            <a:r>
              <a:rPr lang="en-US" sz="2400" dirty="0" smtClean="0"/>
              <a:t>med:</a:t>
            </a:r>
            <a:endParaRPr lang="en-US" sz="2400" dirty="0"/>
          </a:p>
          <a:p>
            <a:r>
              <a:rPr lang="en-US" sz="2400" dirty="0" err="1" smtClean="0"/>
              <a:t>Forværring</a:t>
            </a:r>
            <a:r>
              <a:rPr lang="en-US" sz="2400" dirty="0" smtClean="0"/>
              <a:t> </a:t>
            </a:r>
            <a:r>
              <a:rPr lang="en-US" sz="2400" dirty="0" err="1"/>
              <a:t>af</a:t>
            </a:r>
            <a:r>
              <a:rPr lang="en-US" sz="2400" dirty="0"/>
              <a:t> </a:t>
            </a:r>
            <a:r>
              <a:rPr lang="en-US" sz="2400" dirty="0" err="1"/>
              <a:t>allerede</a:t>
            </a:r>
            <a:r>
              <a:rPr lang="en-US" sz="2400" dirty="0"/>
              <a:t> </a:t>
            </a:r>
            <a:r>
              <a:rPr lang="en-US" sz="2400" dirty="0" err="1"/>
              <a:t>eksisterende</a:t>
            </a:r>
            <a:r>
              <a:rPr lang="en-US" sz="2400" dirty="0"/>
              <a:t> </a:t>
            </a:r>
            <a:r>
              <a:rPr lang="en-US" sz="2400" dirty="0" err="1" smtClean="0"/>
              <a:t>gigt</a:t>
            </a:r>
            <a:endParaRPr lang="en-US" sz="2400" dirty="0"/>
          </a:p>
          <a:p>
            <a:r>
              <a:rPr lang="en-US" sz="2400" dirty="0" err="1" smtClean="0"/>
              <a:t>Fremkaldelse</a:t>
            </a:r>
            <a:r>
              <a:rPr lang="en-US" sz="2400" dirty="0" smtClean="0"/>
              <a:t> </a:t>
            </a:r>
            <a:r>
              <a:rPr lang="en-US" sz="2400" dirty="0" err="1"/>
              <a:t>af</a:t>
            </a:r>
            <a:r>
              <a:rPr lang="en-US" sz="2400" dirty="0"/>
              <a:t> </a:t>
            </a:r>
            <a:r>
              <a:rPr lang="en-US" sz="2400" dirty="0" err="1"/>
              <a:t>gigt</a:t>
            </a:r>
            <a:r>
              <a:rPr lang="en-US" sz="2400" dirty="0"/>
              <a:t> </a:t>
            </a:r>
            <a:r>
              <a:rPr lang="en-US" sz="2400" dirty="0" err="1"/>
              <a:t>gennem</a:t>
            </a:r>
            <a:r>
              <a:rPr lang="en-US" sz="2400" dirty="0"/>
              <a:t> anti-</a:t>
            </a:r>
            <a:r>
              <a:rPr lang="en-US" sz="2400" dirty="0" err="1"/>
              <a:t>østrogene</a:t>
            </a:r>
            <a:r>
              <a:rPr lang="en-US" sz="2400" dirty="0"/>
              <a:t> </a:t>
            </a:r>
            <a:r>
              <a:rPr lang="en-US" sz="2400" dirty="0" err="1" smtClean="0"/>
              <a:t>virkning</a:t>
            </a:r>
            <a:endParaRPr lang="en-US" sz="2400" dirty="0" smtClean="0"/>
          </a:p>
          <a:p>
            <a:pPr marL="0" indent="0">
              <a:buNone/>
            </a:pPr>
            <a:r>
              <a:rPr lang="da-DK" sz="1200" i="1" dirty="0">
                <a:ea typeface="MS PGothic" charset="0"/>
              </a:rPr>
              <a:t>Kilder: </a:t>
            </a:r>
            <a:r>
              <a:rPr lang="da-DK" sz="1200" i="1" dirty="0" smtClean="0">
                <a:ea typeface="MS PGothic" charset="0"/>
              </a:rPr>
              <a:t>Miller </a:t>
            </a:r>
            <a:r>
              <a:rPr lang="da-DK" sz="1200" i="1" dirty="0">
                <a:ea typeface="MS PGothic" charset="0"/>
              </a:rPr>
              <a:t>KD, </a:t>
            </a:r>
            <a:r>
              <a:rPr lang="da-DK" sz="1200" i="1" dirty="0" err="1">
                <a:ea typeface="MS PGothic" charset="0"/>
              </a:rPr>
              <a:t>Triano</a:t>
            </a:r>
            <a:r>
              <a:rPr lang="da-DK" sz="1200" i="1" dirty="0">
                <a:ea typeface="MS PGothic" charset="0"/>
              </a:rPr>
              <a:t> LR. Medical </a:t>
            </a:r>
            <a:r>
              <a:rPr lang="da-DK" sz="1200" i="1" dirty="0" err="1">
                <a:ea typeface="MS PGothic" charset="0"/>
              </a:rPr>
              <a:t>issues</a:t>
            </a:r>
            <a:r>
              <a:rPr lang="da-DK" sz="1200" i="1" dirty="0">
                <a:ea typeface="MS PGothic" charset="0"/>
              </a:rPr>
              <a:t> in cancer </a:t>
            </a:r>
            <a:r>
              <a:rPr lang="da-DK" sz="1200" i="1" dirty="0" err="1">
                <a:ea typeface="MS PGothic" charset="0"/>
              </a:rPr>
              <a:t>survivors</a:t>
            </a:r>
            <a:r>
              <a:rPr lang="da-DK" sz="1200" i="1" dirty="0">
                <a:ea typeface="MS PGothic" charset="0"/>
              </a:rPr>
              <a:t>. A </a:t>
            </a:r>
            <a:r>
              <a:rPr lang="da-DK" sz="1200" i="1" dirty="0" err="1">
                <a:ea typeface="MS PGothic" charset="0"/>
              </a:rPr>
              <a:t>review</a:t>
            </a:r>
            <a:r>
              <a:rPr lang="da-DK" sz="1200" i="1" dirty="0">
                <a:ea typeface="MS PGothic" charset="0"/>
              </a:rPr>
              <a:t>. Cancer J. 2008;14(6):</a:t>
            </a:r>
            <a:r>
              <a:rPr lang="da-DK" sz="1200" i="1" dirty="0" smtClean="0">
                <a:ea typeface="MS PGothic" charset="0"/>
              </a:rPr>
              <a:t>375-387.      Stan </a:t>
            </a:r>
            <a:r>
              <a:rPr lang="da-DK" sz="1200" i="1" dirty="0">
                <a:ea typeface="MS PGothic" charset="0"/>
              </a:rPr>
              <a:t>D. </a:t>
            </a:r>
            <a:r>
              <a:rPr lang="en-US" sz="1200" i="1" dirty="0">
                <a:ea typeface="MS PGothic" charset="0"/>
              </a:rPr>
              <a:t>E</a:t>
            </a:r>
            <a:r>
              <a:rPr lang="da-DK" sz="1200" i="1" dirty="0">
                <a:ea typeface="MS PGothic" charset="0"/>
              </a:rPr>
              <a:t>t al.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a:t>
            </a:r>
            <a:r>
              <a:rPr lang="da-DK" sz="1200" i="1" dirty="0" err="1">
                <a:ea typeface="MS PGothic" charset="0"/>
              </a:rPr>
              <a:t>issues</a:t>
            </a:r>
            <a:r>
              <a:rPr lang="da-DK" sz="1200" i="1" dirty="0">
                <a:ea typeface="MS PGothic" charset="0"/>
              </a:rPr>
              <a:t>. </a:t>
            </a:r>
            <a:r>
              <a:rPr lang="da-DK" sz="1200" i="1" dirty="0" err="1">
                <a:ea typeface="MS PGothic" charset="0"/>
              </a:rPr>
              <a:t>Hematology</a:t>
            </a:r>
            <a:r>
              <a:rPr lang="da-DK" sz="1200" i="1" dirty="0">
                <a:ea typeface="MS PGothic" charset="0"/>
              </a:rPr>
              <a:t>/</a:t>
            </a:r>
            <a:r>
              <a:rPr lang="da-DK" sz="1200" i="1" dirty="0" err="1">
                <a:ea typeface="MS PGothic" charset="0"/>
              </a:rPr>
              <a:t>oncology</a:t>
            </a:r>
            <a:r>
              <a:rPr lang="da-DK" sz="1200" i="1" dirty="0">
                <a:ea typeface="MS PGothic" charset="0"/>
              </a:rPr>
              <a:t> </a:t>
            </a:r>
            <a:r>
              <a:rPr lang="da-DK" sz="1200" i="1" dirty="0" err="1">
                <a:ea typeface="MS PGothic" charset="0"/>
              </a:rPr>
              <a:t>clinics</a:t>
            </a:r>
            <a:r>
              <a:rPr lang="da-DK" sz="1200" i="1" dirty="0">
                <a:ea typeface="MS PGothic" charset="0"/>
              </a:rPr>
              <a:t> og North America. 2013;27(4):</a:t>
            </a:r>
            <a:r>
              <a:rPr lang="da-DK" sz="1200" i="1" dirty="0" smtClean="0">
                <a:ea typeface="MS PGothic" charset="0"/>
              </a:rPr>
              <a:t>805-827.      </a:t>
            </a:r>
            <a:r>
              <a:rPr lang="da-DK" sz="1200" i="1" dirty="0" err="1" smtClean="0">
                <a:ea typeface="MS PGothic" charset="0"/>
              </a:rPr>
              <a:t>Hershman</a:t>
            </a:r>
            <a:r>
              <a:rPr lang="da-DK" sz="1200" i="1" dirty="0" smtClean="0">
                <a:ea typeface="MS PGothic" charset="0"/>
              </a:rPr>
              <a:t> </a:t>
            </a:r>
            <a:r>
              <a:rPr lang="da-DK" sz="1200" i="1" dirty="0">
                <a:ea typeface="MS PGothic" charset="0"/>
              </a:rPr>
              <a:t>DL et al. Management of </a:t>
            </a:r>
            <a:r>
              <a:rPr lang="da-DK" sz="1200" i="1" dirty="0" err="1">
                <a:ea typeface="MS PGothic" charset="0"/>
              </a:rPr>
              <a:t>complications</a:t>
            </a:r>
            <a:r>
              <a:rPr lang="da-DK" sz="1200" i="1" dirty="0">
                <a:ea typeface="MS PGothic" charset="0"/>
              </a:rPr>
              <a:t> from </a:t>
            </a:r>
            <a:r>
              <a:rPr lang="da-DK" sz="1200" i="1" dirty="0" err="1">
                <a:ea typeface="MS PGothic" charset="0"/>
              </a:rPr>
              <a:t>estrogen</a:t>
            </a:r>
            <a:r>
              <a:rPr lang="da-DK" sz="1200" i="1" dirty="0">
                <a:ea typeface="MS PGothic" charset="0"/>
              </a:rPr>
              <a:t> deprivation in </a:t>
            </a:r>
            <a:r>
              <a:rPr lang="da-DK" sz="1200" i="1" dirty="0" err="1">
                <a:ea typeface="MS PGothic" charset="0"/>
              </a:rPr>
              <a:t>breast</a:t>
            </a:r>
            <a:r>
              <a:rPr lang="da-DK" sz="1200" i="1" dirty="0">
                <a:ea typeface="MS PGothic" charset="0"/>
              </a:rPr>
              <a:t> cancer patients. </a:t>
            </a:r>
            <a:r>
              <a:rPr lang="da-DK" sz="1200" i="1" dirty="0" err="1">
                <a:ea typeface="MS PGothic" charset="0"/>
              </a:rPr>
              <a:t>Curr</a:t>
            </a:r>
            <a:r>
              <a:rPr lang="da-DK" sz="1200" i="1" dirty="0">
                <a:ea typeface="MS PGothic" charset="0"/>
              </a:rPr>
              <a:t> </a:t>
            </a:r>
            <a:r>
              <a:rPr lang="da-DK" sz="1200" i="1" dirty="0" err="1">
                <a:ea typeface="MS PGothic" charset="0"/>
              </a:rPr>
              <a:t>Oncol</a:t>
            </a:r>
            <a:r>
              <a:rPr lang="da-DK" sz="1200" i="1" dirty="0">
                <a:ea typeface="MS PGothic" charset="0"/>
              </a:rPr>
              <a:t> </a:t>
            </a:r>
            <a:r>
              <a:rPr lang="da-DK" sz="1200" i="1" dirty="0" err="1">
                <a:ea typeface="MS PGothic" charset="0"/>
              </a:rPr>
              <a:t>Rep</a:t>
            </a:r>
            <a:r>
              <a:rPr lang="da-DK" sz="1200" i="1" dirty="0">
                <a:ea typeface="MS PGothic" charset="0"/>
              </a:rPr>
              <a:t>. 2009; 11(1):29-36.</a:t>
            </a:r>
          </a:p>
          <a:p>
            <a:pPr marL="0" indent="0">
              <a:buNone/>
            </a:pPr>
            <a:endParaRPr lang="da-DK" sz="2400" i="1" dirty="0">
              <a:ea typeface="MS PGothic" charset="0"/>
            </a:endParaRPr>
          </a:p>
          <a:p>
            <a:pPr marL="0" indent="0">
              <a:buNone/>
            </a:pPr>
            <a:endParaRPr lang="da-DK" sz="2400" i="1" dirty="0">
              <a:ea typeface="MS PGothic"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26946942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Muskel</a:t>
            </a:r>
            <a:r>
              <a:rPr lang="en-US" sz="4800" dirty="0" smtClean="0">
                <a:latin typeface="+mn-lt"/>
              </a:rPr>
              <a:t>- og </a:t>
            </a:r>
            <a:r>
              <a:rPr lang="en-US" sz="4800" dirty="0" err="1" smtClean="0">
                <a:latin typeface="+mn-lt"/>
              </a:rPr>
              <a:t>ledsmerter</a:t>
            </a:r>
            <a:r>
              <a:rPr lang="en-US" sz="4800" dirty="0" smtClean="0">
                <a:latin typeface="+mn-lt"/>
              </a:rPr>
              <a:t> </a:t>
            </a:r>
            <a:r>
              <a:rPr lang="en-US" sz="2800" b="1" dirty="0" smtClean="0">
                <a:latin typeface="+mn-lt"/>
              </a:rPr>
              <a:t>- </a:t>
            </a:r>
            <a:r>
              <a:rPr lang="en-US" sz="2800" b="1" dirty="0" err="1" smtClean="0">
                <a:latin typeface="+mn-lt"/>
              </a:rPr>
              <a:t>antihormonbehandling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ea typeface="MS PGothic" charset="0"/>
              </a:rPr>
              <a:t>Der er tale om et klynge af symptomer, der kan begynde uger og måneder efter </a:t>
            </a:r>
            <a:r>
              <a:rPr lang="da-DK" sz="2400" dirty="0" smtClean="0">
                <a:ea typeface="MS PGothic" charset="0"/>
              </a:rPr>
              <a:t>behandlingen:</a:t>
            </a:r>
          </a:p>
          <a:p>
            <a:r>
              <a:rPr lang="da-DK" sz="2400" dirty="0">
                <a:ea typeface="MS PGothic" charset="0"/>
              </a:rPr>
              <a:t>S</a:t>
            </a:r>
            <a:r>
              <a:rPr lang="da-DK" sz="2400" dirty="0" smtClean="0">
                <a:ea typeface="MS PGothic" charset="0"/>
              </a:rPr>
              <a:t>merter </a:t>
            </a:r>
            <a:r>
              <a:rPr lang="da-DK" sz="2400" dirty="0">
                <a:ea typeface="MS PGothic" charset="0"/>
              </a:rPr>
              <a:t>i </a:t>
            </a:r>
            <a:r>
              <a:rPr lang="da-DK" sz="2400" dirty="0" smtClean="0">
                <a:ea typeface="MS PGothic" charset="0"/>
              </a:rPr>
              <a:t>led</a:t>
            </a:r>
          </a:p>
          <a:p>
            <a:r>
              <a:rPr lang="da-DK" sz="2400" dirty="0" smtClean="0">
                <a:ea typeface="MS PGothic" charset="0"/>
              </a:rPr>
              <a:t>Muskelsmerter</a:t>
            </a:r>
          </a:p>
          <a:p>
            <a:r>
              <a:rPr lang="da-DK" sz="2400" dirty="0" smtClean="0">
                <a:ea typeface="MS PGothic" charset="0"/>
              </a:rPr>
              <a:t>Morgenstivhed</a:t>
            </a:r>
          </a:p>
          <a:p>
            <a:r>
              <a:rPr lang="da-DK" sz="2400" dirty="0">
                <a:ea typeface="MS PGothic" charset="0"/>
              </a:rPr>
              <a:t>H</a:t>
            </a:r>
            <a:r>
              <a:rPr lang="da-DK" sz="2400" dirty="0" smtClean="0">
                <a:ea typeface="MS PGothic" charset="0"/>
              </a:rPr>
              <a:t>ævelse </a:t>
            </a:r>
            <a:r>
              <a:rPr lang="da-DK" sz="2400" dirty="0">
                <a:ea typeface="MS PGothic" charset="0"/>
              </a:rPr>
              <a:t>af led i hænder og knæ uden tegn på </a:t>
            </a:r>
            <a:r>
              <a:rPr lang="da-DK" sz="2400" dirty="0" smtClean="0">
                <a:ea typeface="MS PGothic" charset="0"/>
              </a:rPr>
              <a:t>gigt</a:t>
            </a:r>
            <a:endParaRPr lang="da-DK" sz="2400" dirty="0">
              <a:ea typeface="MS PGothic" charset="0"/>
            </a:endParaRPr>
          </a:p>
          <a:p>
            <a:r>
              <a:rPr lang="en-US" sz="2400" dirty="0" err="1" smtClean="0"/>
              <a:t>Fibromyalgi-lignende</a:t>
            </a:r>
            <a:r>
              <a:rPr lang="en-US" sz="2400" dirty="0" smtClean="0"/>
              <a:t> </a:t>
            </a:r>
            <a:r>
              <a:rPr lang="en-US" sz="2400" dirty="0" err="1"/>
              <a:t>symptomer</a:t>
            </a:r>
            <a:r>
              <a:rPr lang="en-US" sz="2400" dirty="0"/>
              <a:t> </a:t>
            </a:r>
            <a:endParaRPr lang="da-DK" sz="2400" i="1" dirty="0">
              <a:ea typeface="MS PGothic" charset="0"/>
            </a:endParaRPr>
          </a:p>
          <a:p>
            <a:pPr marL="0" indent="0">
              <a:buNone/>
            </a:pPr>
            <a:endParaRPr lang="da-DK" sz="2400" i="1" dirty="0">
              <a:ea typeface="MS PGothic"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40284234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Muskel</a:t>
            </a:r>
            <a:r>
              <a:rPr lang="en-US" sz="4800" dirty="0" smtClean="0">
                <a:latin typeface="+mn-lt"/>
              </a:rPr>
              <a:t>- og </a:t>
            </a:r>
            <a:r>
              <a:rPr lang="en-US" sz="4800" dirty="0" err="1" smtClean="0">
                <a:latin typeface="+mn-lt"/>
              </a:rPr>
              <a:t>ledsmerter</a:t>
            </a:r>
            <a:r>
              <a:rPr lang="en-US" sz="4800" dirty="0" smtClean="0">
                <a:latin typeface="+mn-lt"/>
              </a:rPr>
              <a:t> </a:t>
            </a:r>
            <a:r>
              <a:rPr lang="en-US" sz="2800" b="1" dirty="0" smtClean="0">
                <a:latin typeface="+mn-lt"/>
              </a:rPr>
              <a:t>- </a:t>
            </a:r>
            <a:r>
              <a:rPr lang="en-US" sz="2800" b="1" dirty="0" err="1" smtClean="0">
                <a:latin typeface="+mn-lt"/>
              </a:rPr>
              <a:t>fysisk</a:t>
            </a:r>
            <a:r>
              <a:rPr lang="en-US" sz="2800" b="1" dirty="0" smtClean="0">
                <a:latin typeface="+mn-lt"/>
              </a:rPr>
              <a:t> </a:t>
            </a:r>
            <a:r>
              <a:rPr lang="en-US" sz="2800" b="1" dirty="0" err="1" smtClean="0">
                <a:latin typeface="+mn-lt"/>
              </a:rPr>
              <a:t>træning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ea typeface="MS PGothic" charset="0"/>
              </a:rPr>
              <a:t>Der er </a:t>
            </a:r>
            <a:r>
              <a:rPr lang="da-DK" sz="2400" dirty="0" smtClean="0">
                <a:ea typeface="MS PGothic" charset="0"/>
              </a:rPr>
              <a:t>evidens for, at fysisk træning før og efter diagnosen:</a:t>
            </a:r>
          </a:p>
          <a:p>
            <a:r>
              <a:rPr lang="nb-NO" sz="2400" dirty="0" smtClean="0"/>
              <a:t>Ø</a:t>
            </a:r>
            <a:r>
              <a:rPr lang="en-US" sz="2400" dirty="0" err="1" smtClean="0"/>
              <a:t>ger</a:t>
            </a:r>
            <a:r>
              <a:rPr lang="en-US" sz="2400" dirty="0" smtClean="0"/>
              <a:t> </a:t>
            </a:r>
            <a:r>
              <a:rPr lang="en-US" sz="2400" dirty="0" err="1"/>
              <a:t>muskelstyrke</a:t>
            </a:r>
            <a:endParaRPr lang="en-US" sz="2400" dirty="0"/>
          </a:p>
          <a:p>
            <a:r>
              <a:rPr lang="en-US" sz="2400" dirty="0" err="1" smtClean="0"/>
              <a:t>Reducerer</a:t>
            </a:r>
            <a:r>
              <a:rPr lang="en-US" sz="2400" dirty="0" smtClean="0"/>
              <a:t> </a:t>
            </a:r>
            <a:r>
              <a:rPr lang="en-US" sz="2400" dirty="0" err="1"/>
              <a:t>træthed</a:t>
            </a:r>
            <a:endParaRPr lang="en-US" sz="2400" dirty="0"/>
          </a:p>
          <a:p>
            <a:r>
              <a:rPr lang="en-US" sz="2400" dirty="0" err="1" smtClean="0"/>
              <a:t>Forbedrer</a:t>
            </a:r>
            <a:r>
              <a:rPr lang="en-US" sz="2400" dirty="0" smtClean="0"/>
              <a:t> </a:t>
            </a:r>
            <a:r>
              <a:rPr lang="en-US" sz="2400" dirty="0" err="1"/>
              <a:t>livskvalitet</a:t>
            </a:r>
            <a:endParaRPr lang="en-US" sz="2400" dirty="0"/>
          </a:p>
          <a:p>
            <a:r>
              <a:rPr lang="en-US" sz="2400" dirty="0" err="1"/>
              <a:t>Reducerer</a:t>
            </a:r>
            <a:r>
              <a:rPr lang="en-US" sz="2400" dirty="0"/>
              <a:t> </a:t>
            </a:r>
            <a:r>
              <a:rPr lang="en-US" sz="2400" dirty="0" err="1"/>
              <a:t>risiko</a:t>
            </a:r>
            <a:r>
              <a:rPr lang="en-US" sz="2400" dirty="0"/>
              <a:t> for progression </a:t>
            </a:r>
            <a:r>
              <a:rPr lang="en-US" sz="2400" dirty="0" err="1"/>
              <a:t>af</a:t>
            </a:r>
            <a:r>
              <a:rPr lang="en-US" sz="2400" dirty="0"/>
              <a:t> </a:t>
            </a:r>
            <a:r>
              <a:rPr lang="en-US" sz="2400" dirty="0" err="1"/>
              <a:t>brystkræft</a:t>
            </a:r>
            <a:endParaRPr lang="en-US" sz="2400" dirty="0"/>
          </a:p>
          <a:p>
            <a:r>
              <a:rPr lang="en-US" sz="2400" dirty="0" err="1"/>
              <a:t>Reducerer</a:t>
            </a:r>
            <a:r>
              <a:rPr lang="en-US" sz="2400" dirty="0"/>
              <a:t> </a:t>
            </a:r>
            <a:r>
              <a:rPr lang="en-US" sz="2400" dirty="0" err="1"/>
              <a:t>risiko</a:t>
            </a:r>
            <a:r>
              <a:rPr lang="en-US" sz="2400" dirty="0"/>
              <a:t> for </a:t>
            </a:r>
            <a:r>
              <a:rPr lang="en-US" sz="2400" dirty="0" err="1"/>
              <a:t>nye</a:t>
            </a:r>
            <a:r>
              <a:rPr lang="en-US" sz="2400" dirty="0"/>
              <a:t> </a:t>
            </a:r>
            <a:r>
              <a:rPr lang="en-US" sz="2400" dirty="0" err="1"/>
              <a:t>primære</a:t>
            </a:r>
            <a:r>
              <a:rPr lang="en-US" sz="2400" dirty="0"/>
              <a:t> </a:t>
            </a:r>
            <a:r>
              <a:rPr lang="en-US" sz="2400" dirty="0" err="1"/>
              <a:t>tumorer</a:t>
            </a:r>
            <a:endParaRPr lang="en-US" sz="2400" dirty="0"/>
          </a:p>
          <a:p>
            <a:r>
              <a:rPr lang="en-US" sz="2400" dirty="0" err="1"/>
              <a:t>Reducerer</a:t>
            </a:r>
            <a:r>
              <a:rPr lang="en-US" sz="2400" dirty="0"/>
              <a:t> </a:t>
            </a:r>
            <a:r>
              <a:rPr lang="en-US" sz="2400" dirty="0" err="1"/>
              <a:t>riskiko</a:t>
            </a:r>
            <a:r>
              <a:rPr lang="en-US" sz="2400" dirty="0"/>
              <a:t> for </a:t>
            </a:r>
            <a:r>
              <a:rPr lang="en-US" sz="2400" dirty="0" err="1"/>
              <a:t>tilbagefald</a:t>
            </a:r>
            <a:r>
              <a:rPr lang="en-US" sz="2400" dirty="0"/>
              <a:t> </a:t>
            </a:r>
            <a:r>
              <a:rPr lang="en-US" sz="2400" dirty="0" err="1"/>
              <a:t>af</a:t>
            </a:r>
            <a:r>
              <a:rPr lang="en-US" sz="2400" dirty="0"/>
              <a:t> </a:t>
            </a:r>
            <a:r>
              <a:rPr lang="en-US" sz="2400" dirty="0" smtClean="0"/>
              <a:t>tumor</a:t>
            </a:r>
            <a:endParaRPr lang="en-US" sz="2400" dirty="0"/>
          </a:p>
          <a:p>
            <a:pPr marL="0" indent="0">
              <a:buNone/>
            </a:pPr>
            <a:r>
              <a:rPr lang="en-US" sz="1200" i="1" dirty="0" err="1"/>
              <a:t>Kilder</a:t>
            </a:r>
            <a:r>
              <a:rPr lang="en-US" sz="1200" i="1" dirty="0"/>
              <a:t>:</a:t>
            </a:r>
          </a:p>
          <a:p>
            <a:pPr marL="0" indent="0">
              <a:buNone/>
            </a:pPr>
            <a:r>
              <a:rPr lang="en-US" sz="1200" dirty="0"/>
              <a:t>Holmes MD, Chen WY, </a:t>
            </a:r>
            <a:r>
              <a:rPr lang="en-US" sz="1200" dirty="0" err="1"/>
              <a:t>Feskanich</a:t>
            </a:r>
            <a:r>
              <a:rPr lang="en-US" sz="1200" dirty="0"/>
              <a:t> D, Kroenke CH, </a:t>
            </a:r>
            <a:r>
              <a:rPr lang="en-US" sz="1200" dirty="0" err="1"/>
              <a:t>Colditz</a:t>
            </a:r>
            <a:r>
              <a:rPr lang="en-US" sz="1200" dirty="0"/>
              <a:t> GA. Physical activity and survival after breast cancer diagnosis. JAMA 2005 May 25;293(20):2479-2486. </a:t>
            </a:r>
          </a:p>
          <a:p>
            <a:pPr marL="0" indent="0">
              <a:buNone/>
            </a:pPr>
            <a:r>
              <a:rPr lang="en-US" sz="1200" dirty="0" err="1"/>
              <a:t>Lahart</a:t>
            </a:r>
            <a:r>
              <a:rPr lang="en-US" sz="1200" dirty="0"/>
              <a:t> IM, </a:t>
            </a:r>
            <a:r>
              <a:rPr lang="en-US" sz="1200" dirty="0" err="1"/>
              <a:t>Metsios</a:t>
            </a:r>
            <a:r>
              <a:rPr lang="en-US" sz="1200" dirty="0"/>
              <a:t> GS, </a:t>
            </a:r>
            <a:r>
              <a:rPr lang="en-US" sz="1200" dirty="0" err="1"/>
              <a:t>Nevill</a:t>
            </a:r>
            <a:r>
              <a:rPr lang="en-US" sz="1200" dirty="0"/>
              <a:t> AM, Carmichael AR. Physical activity, risk of death and recurrence in breast cancer survivors: A systematic review and meta-analysis of epidemiological studies. </a:t>
            </a:r>
            <a:r>
              <a:rPr lang="en-US" sz="1200" dirty="0" err="1"/>
              <a:t>Acta</a:t>
            </a:r>
            <a:r>
              <a:rPr lang="en-US" sz="1200" dirty="0"/>
              <a:t> </a:t>
            </a:r>
            <a:r>
              <a:rPr lang="en-US" sz="1200" dirty="0" err="1"/>
              <a:t>Oncol</a:t>
            </a:r>
            <a:r>
              <a:rPr lang="en-US" sz="1200" dirty="0"/>
              <a:t> 2015 May;54(5):635-654.</a:t>
            </a:r>
            <a:r>
              <a:rPr lang="en-US" sz="2400" dirty="0"/>
              <a:t/>
            </a:r>
            <a:br>
              <a:rPr lang="en-US" sz="2400" dirty="0"/>
            </a:br>
            <a:endParaRPr lang="en-US" sz="2400" dirty="0"/>
          </a:p>
          <a:p>
            <a:pPr marL="0" indent="0">
              <a:buNone/>
            </a:pPr>
            <a:endParaRPr lang="da-DK" sz="2400" i="1" dirty="0">
              <a:ea typeface="MS PGothic"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2087032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Muskel</a:t>
            </a:r>
            <a:r>
              <a:rPr lang="en-US" sz="4800" dirty="0" smtClean="0">
                <a:latin typeface="+mn-lt"/>
              </a:rPr>
              <a:t>- og </a:t>
            </a:r>
            <a:r>
              <a:rPr lang="en-US" sz="4800" dirty="0" err="1" smtClean="0">
                <a:latin typeface="+mn-lt"/>
              </a:rPr>
              <a:t>ledsmerter</a:t>
            </a:r>
            <a:r>
              <a:rPr lang="en-US" sz="4800" dirty="0" smtClean="0">
                <a:latin typeface="+mn-lt"/>
              </a:rPr>
              <a:t> </a:t>
            </a:r>
            <a:r>
              <a:rPr lang="en-US" sz="2800" b="1" dirty="0" smtClean="0">
                <a:latin typeface="+mn-lt"/>
              </a:rPr>
              <a:t>- </a:t>
            </a:r>
            <a:r>
              <a:rPr lang="en-US" sz="2800" b="1" dirty="0" err="1" smtClean="0">
                <a:latin typeface="+mn-lt"/>
              </a:rPr>
              <a:t>anbefalinger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400" dirty="0" smtClean="0"/>
              <a:t>Det </a:t>
            </a:r>
            <a:r>
              <a:rPr lang="da-DK" sz="2400" dirty="0"/>
              <a:t>er vigtigt, at de sundhedsprofessionelle informerer kræftpatienterne </a:t>
            </a:r>
            <a:r>
              <a:rPr lang="da-DK" sz="2400" dirty="0" smtClean="0"/>
              <a:t>om, </a:t>
            </a:r>
            <a:r>
              <a:rPr lang="da-DK" sz="2400" dirty="0"/>
              <a:t>hvilke </a:t>
            </a:r>
            <a:r>
              <a:rPr lang="da-DK" sz="2400" dirty="0" smtClean="0"/>
              <a:t>smerter </a:t>
            </a:r>
            <a:r>
              <a:rPr lang="da-DK" sz="2400" dirty="0"/>
              <a:t>de </a:t>
            </a:r>
            <a:r>
              <a:rPr lang="da-DK" sz="2400" dirty="0" smtClean="0"/>
              <a:t>har risiko </a:t>
            </a:r>
            <a:r>
              <a:rPr lang="da-DK" sz="2400" dirty="0"/>
              <a:t>for at </a:t>
            </a:r>
            <a:r>
              <a:rPr lang="da-DK" sz="2400" dirty="0" smtClean="0"/>
              <a:t>udvikle</a:t>
            </a:r>
            <a:br>
              <a:rPr lang="da-DK" sz="2400" dirty="0" smtClean="0"/>
            </a:br>
            <a:endParaRPr lang="da-DK" sz="800" dirty="0"/>
          </a:p>
          <a:p>
            <a:r>
              <a:rPr lang="da-DK" sz="2400" dirty="0"/>
              <a:t>Alle kræftpatienter, som får smerter i bevægeapparatet bør kontakte egen læge eller onkologisk afdeling og få en </a:t>
            </a:r>
            <a:r>
              <a:rPr lang="da-DK" sz="2400" dirty="0" smtClean="0"/>
              <a:t>smerte-anamnese </a:t>
            </a:r>
            <a:r>
              <a:rPr lang="da-DK" sz="2400" dirty="0"/>
              <a:t>(udredning), så rette behandling rettidig kan </a:t>
            </a:r>
            <a:r>
              <a:rPr lang="da-DK" sz="2400" dirty="0" smtClean="0"/>
              <a:t>igangsættes</a:t>
            </a:r>
            <a:br>
              <a:rPr lang="da-DK" sz="2400" dirty="0" smtClean="0"/>
            </a:br>
            <a:endParaRPr lang="da-DK" sz="800" dirty="0"/>
          </a:p>
          <a:p>
            <a:r>
              <a:rPr lang="da-DK" sz="2400" dirty="0"/>
              <a:t>Henvisning til </a:t>
            </a:r>
            <a:r>
              <a:rPr lang="da-DK" sz="2400" dirty="0" smtClean="0"/>
              <a:t>specialiseret fysioterapi</a:t>
            </a:r>
            <a:br>
              <a:rPr lang="da-DK" sz="2400" dirty="0" smtClean="0"/>
            </a:br>
            <a:endParaRPr lang="da-DK" sz="800" dirty="0"/>
          </a:p>
          <a:p>
            <a:r>
              <a:rPr lang="da-DK" sz="2400" dirty="0"/>
              <a:t>Akupunktur og fysioterapi har vist signifikant forbedring ved </a:t>
            </a:r>
            <a:r>
              <a:rPr lang="da-DK" sz="2400" dirty="0" err="1"/>
              <a:t>aromatase</a:t>
            </a:r>
            <a:r>
              <a:rPr lang="da-DK" sz="2400" dirty="0"/>
              <a:t> inhibitor-associerede symptomer</a:t>
            </a:r>
          </a:p>
          <a:p>
            <a:pPr marL="0" indent="0">
              <a:buNone/>
            </a:pPr>
            <a:endParaRPr lang="en-US" sz="1200" i="1" dirty="0" smtClean="0"/>
          </a:p>
          <a:p>
            <a:pPr marL="0" indent="0">
              <a:buNone/>
            </a:pPr>
            <a:r>
              <a:rPr lang="en-US" sz="1200" i="1" dirty="0" err="1" smtClean="0"/>
              <a:t>Kilde</a:t>
            </a:r>
            <a:r>
              <a:rPr lang="en-US" sz="1200" i="1" dirty="0"/>
              <a:t>: </a:t>
            </a:r>
            <a:r>
              <a:rPr lang="en-US" sz="1200" i="1" dirty="0" err="1"/>
              <a:t>Pakkeforløb</a:t>
            </a:r>
            <a:r>
              <a:rPr lang="en-US" sz="1200" i="1" dirty="0"/>
              <a:t> for </a:t>
            </a:r>
            <a:r>
              <a:rPr lang="en-US" sz="1200" i="1" dirty="0" err="1"/>
              <a:t>brystkræft</a:t>
            </a:r>
            <a:r>
              <a:rPr lang="en-US" sz="1200" i="1" dirty="0"/>
              <a:t> For </a:t>
            </a:r>
            <a:r>
              <a:rPr lang="en-US" sz="1200" i="1" dirty="0" err="1"/>
              <a:t>fagfolk</a:t>
            </a:r>
            <a:r>
              <a:rPr lang="en-US" sz="1200" i="1" dirty="0"/>
              <a:t>, </a:t>
            </a:r>
            <a:r>
              <a:rPr lang="en-US" sz="1200" i="1" dirty="0" err="1"/>
              <a:t>Sundhedsstyrelsen</a:t>
            </a:r>
            <a:r>
              <a:rPr lang="en-US" sz="1200" i="1" dirty="0"/>
              <a:t> </a:t>
            </a:r>
            <a:r>
              <a:rPr lang="en-US" sz="1200" i="1" dirty="0" smtClean="0"/>
              <a:t>2018</a:t>
            </a:r>
            <a:endParaRPr lang="da-DK" sz="2400" i="1" dirty="0">
              <a:ea typeface="MS PGothic"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31728331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23" y="1016000"/>
            <a:ext cx="10515600" cy="587375"/>
          </a:xfrm>
        </p:spPr>
        <p:txBody>
          <a:bodyPr>
            <a:noAutofit/>
          </a:bodyPr>
          <a:lstStyle/>
          <a:p>
            <a:r>
              <a:rPr lang="en-US" sz="4800" dirty="0" err="1">
                <a:latin typeface="+mn-lt"/>
              </a:rPr>
              <a:t>L</a:t>
            </a:r>
            <a:r>
              <a:rPr lang="en-US" sz="4800" dirty="0" err="1" smtClean="0">
                <a:latin typeface="+mn-lt"/>
              </a:rPr>
              <a:t>ymfødem</a:t>
            </a:r>
            <a:endParaRPr lang="en-US" sz="4800" dirty="0">
              <a:latin typeface="+mn-lt"/>
            </a:endParaRPr>
          </a:p>
        </p:txBody>
      </p:sp>
      <p:sp>
        <p:nvSpPr>
          <p:cNvPr id="3" name="Content Placeholder 2"/>
          <p:cNvSpPr>
            <a:spLocks noGrp="1"/>
          </p:cNvSpPr>
          <p:nvPr>
            <p:ph idx="1"/>
          </p:nvPr>
        </p:nvSpPr>
        <p:spPr>
          <a:xfrm>
            <a:off x="838200" y="1721750"/>
            <a:ext cx="10515600" cy="4908819"/>
          </a:xfrm>
        </p:spPr>
        <p:txBody>
          <a:bodyPr>
            <a:normAutofit lnSpcReduction="10000"/>
          </a:bodyPr>
          <a:lstStyle/>
          <a:p>
            <a:pPr marL="0" indent="0">
              <a:buNone/>
            </a:pPr>
            <a:r>
              <a:rPr lang="en-US" sz="2400" dirty="0" smtClean="0"/>
              <a:t>10-15% </a:t>
            </a:r>
            <a:r>
              <a:rPr lang="en-US" sz="2400" dirty="0" err="1" smtClean="0"/>
              <a:t>af</a:t>
            </a:r>
            <a:r>
              <a:rPr lang="en-US" sz="2400" dirty="0" smtClean="0"/>
              <a:t> </a:t>
            </a:r>
            <a:r>
              <a:rPr lang="en-US" sz="2400" dirty="0" err="1" smtClean="0"/>
              <a:t>alle</a:t>
            </a:r>
            <a:r>
              <a:rPr lang="en-US" sz="2400" dirty="0" smtClean="0"/>
              <a:t> </a:t>
            </a:r>
            <a:r>
              <a:rPr lang="en-US" sz="2400" dirty="0" err="1" smtClean="0"/>
              <a:t>kræftpatienter</a:t>
            </a:r>
            <a:r>
              <a:rPr lang="en-US" sz="2400" dirty="0" smtClean="0"/>
              <a:t> </a:t>
            </a:r>
            <a:r>
              <a:rPr lang="en-US" sz="2400" dirty="0" err="1" smtClean="0"/>
              <a:t>har</a:t>
            </a:r>
            <a:r>
              <a:rPr lang="en-US" sz="2400" dirty="0" smtClean="0"/>
              <a:t> </a:t>
            </a:r>
            <a:r>
              <a:rPr lang="en-US" sz="2400" dirty="0" err="1" smtClean="0"/>
              <a:t>lymfødem</a:t>
            </a:r>
            <a:r>
              <a:rPr lang="en-US" sz="2400" dirty="0" smtClean="0"/>
              <a:t> </a:t>
            </a:r>
            <a:r>
              <a:rPr lang="en-US" sz="2400" dirty="0" err="1" smtClean="0"/>
              <a:t>som</a:t>
            </a:r>
            <a:r>
              <a:rPr lang="en-US" sz="2400" dirty="0" smtClean="0"/>
              <a:t> en </a:t>
            </a:r>
            <a:r>
              <a:rPr lang="en-US" sz="2400" dirty="0" err="1" smtClean="0"/>
              <a:t>senfølge</a:t>
            </a:r>
            <a:endParaRPr lang="en-US" sz="2400" dirty="0" smtClean="0"/>
          </a:p>
          <a:p>
            <a:pPr marL="0" indent="0">
              <a:buNone/>
            </a:pPr>
            <a:r>
              <a:rPr lang="en-US" sz="2400" dirty="0" err="1" smtClean="0"/>
              <a:t>Det</a:t>
            </a:r>
            <a:r>
              <a:rPr lang="en-US" sz="2400" dirty="0" smtClean="0"/>
              <a:t> </a:t>
            </a:r>
            <a:r>
              <a:rPr lang="en-US" sz="2400" dirty="0" err="1" smtClean="0"/>
              <a:t>er</a:t>
            </a:r>
            <a:r>
              <a:rPr lang="en-US" sz="2400" dirty="0" smtClean="0"/>
              <a:t> en </a:t>
            </a:r>
            <a:r>
              <a:rPr lang="en-US" sz="2400" dirty="0" err="1" smtClean="0"/>
              <a:t>kronisk</a:t>
            </a:r>
            <a:r>
              <a:rPr lang="en-US" sz="2400" dirty="0" smtClean="0"/>
              <a:t> </a:t>
            </a:r>
            <a:r>
              <a:rPr lang="en-US" sz="2400" dirty="0" err="1" smtClean="0"/>
              <a:t>hævelse</a:t>
            </a:r>
            <a:r>
              <a:rPr lang="en-US" sz="2400" dirty="0" smtClean="0"/>
              <a:t>, </a:t>
            </a:r>
            <a:r>
              <a:rPr lang="en-US" sz="2400" dirty="0" err="1" smtClean="0"/>
              <a:t>som</a:t>
            </a:r>
            <a:r>
              <a:rPr lang="en-US" sz="2400" dirty="0" smtClean="0"/>
              <a:t> </a:t>
            </a:r>
            <a:r>
              <a:rPr lang="en-US" sz="2400" dirty="0" err="1" smtClean="0"/>
              <a:t>skyldes</a:t>
            </a:r>
            <a:r>
              <a:rPr lang="en-US" sz="2400" dirty="0" smtClean="0"/>
              <a:t> </a:t>
            </a:r>
            <a:r>
              <a:rPr lang="en-US" sz="2400" dirty="0" err="1" smtClean="0"/>
              <a:t>ophobning</a:t>
            </a:r>
            <a:r>
              <a:rPr lang="en-US" sz="2400" dirty="0" smtClean="0"/>
              <a:t> </a:t>
            </a:r>
            <a:r>
              <a:rPr lang="en-US" sz="2400" dirty="0" err="1" smtClean="0"/>
              <a:t>af</a:t>
            </a:r>
            <a:r>
              <a:rPr lang="en-US" sz="2400" dirty="0" smtClean="0"/>
              <a:t> </a:t>
            </a:r>
            <a:r>
              <a:rPr lang="en-US" sz="2400" dirty="0" err="1" smtClean="0"/>
              <a:t>lymfevæske</a:t>
            </a:r>
            <a:r>
              <a:rPr lang="en-US" sz="2400" dirty="0" smtClean="0"/>
              <a:t> </a:t>
            </a:r>
            <a:r>
              <a:rPr lang="en-US" sz="2400" dirty="0" err="1" smtClean="0"/>
              <a:t>som</a:t>
            </a:r>
            <a:r>
              <a:rPr lang="en-US" sz="2400" dirty="0" smtClean="0"/>
              <a:t> </a:t>
            </a:r>
            <a:r>
              <a:rPr lang="en-US" sz="2400" dirty="0" err="1" smtClean="0"/>
              <a:t>følge</a:t>
            </a:r>
            <a:r>
              <a:rPr lang="en-US" sz="2400" dirty="0" smtClean="0"/>
              <a:t> </a:t>
            </a:r>
            <a:r>
              <a:rPr lang="en-US" sz="2400" dirty="0" err="1" smtClean="0"/>
              <a:t>af</a:t>
            </a:r>
            <a:r>
              <a:rPr lang="en-US" sz="2400" dirty="0" smtClean="0"/>
              <a:t> </a:t>
            </a:r>
            <a:r>
              <a:rPr lang="en-US" sz="2400" dirty="0" err="1" smtClean="0"/>
              <a:t>beskadigelse</a:t>
            </a:r>
            <a:r>
              <a:rPr lang="en-US" sz="2400" dirty="0" smtClean="0"/>
              <a:t> </a:t>
            </a:r>
            <a:r>
              <a:rPr lang="en-US" sz="2400" dirty="0" err="1" smtClean="0"/>
              <a:t>af</a:t>
            </a:r>
            <a:r>
              <a:rPr lang="en-US" sz="2400" dirty="0" smtClean="0"/>
              <a:t> </a:t>
            </a:r>
            <a:r>
              <a:rPr lang="en-US" sz="2400" dirty="0" err="1" smtClean="0"/>
              <a:t>lymfesystemet</a:t>
            </a:r>
            <a:r>
              <a:rPr lang="en-US" sz="2400" dirty="0" smtClean="0"/>
              <a:t> (</a:t>
            </a:r>
            <a:r>
              <a:rPr lang="en-US" sz="2400" dirty="0" err="1" smtClean="0"/>
              <a:t>skyldes</a:t>
            </a:r>
            <a:r>
              <a:rPr lang="en-US" sz="2400" dirty="0" smtClean="0"/>
              <a:t> </a:t>
            </a:r>
            <a:r>
              <a:rPr lang="en-US" sz="2400" dirty="0" err="1" smtClean="0"/>
              <a:t>kirurgi</a:t>
            </a:r>
            <a:r>
              <a:rPr lang="en-US" sz="2400" dirty="0" smtClean="0"/>
              <a:t> </a:t>
            </a:r>
            <a:r>
              <a:rPr lang="en-US" sz="2400" dirty="0" err="1" smtClean="0"/>
              <a:t>og</a:t>
            </a:r>
            <a:r>
              <a:rPr lang="en-US" sz="2400" dirty="0" smtClean="0"/>
              <a:t> </a:t>
            </a:r>
            <a:r>
              <a:rPr lang="en-US" sz="2400" dirty="0" err="1" smtClean="0"/>
              <a:t>strålebehandling</a:t>
            </a:r>
            <a:r>
              <a:rPr lang="en-US" sz="2400" dirty="0" smtClean="0"/>
              <a:t>, </a:t>
            </a:r>
            <a:r>
              <a:rPr lang="en-US" sz="2400" dirty="0" err="1" smtClean="0"/>
              <a:t>traumer</a:t>
            </a:r>
            <a:r>
              <a:rPr lang="en-US" sz="2400" dirty="0" smtClean="0"/>
              <a:t>, </a:t>
            </a:r>
            <a:r>
              <a:rPr lang="en-US" sz="2400" dirty="0" err="1" smtClean="0"/>
              <a:t>overvægt</a:t>
            </a:r>
            <a:r>
              <a:rPr lang="en-US" sz="2400" dirty="0" smtClean="0"/>
              <a:t>, </a:t>
            </a:r>
            <a:r>
              <a:rPr lang="en-US" sz="2400" dirty="0" err="1" smtClean="0"/>
              <a:t>infektion</a:t>
            </a:r>
            <a:r>
              <a:rPr lang="en-US" sz="2400" dirty="0" smtClean="0"/>
              <a:t>)</a:t>
            </a:r>
          </a:p>
          <a:p>
            <a:pPr marL="0" indent="0">
              <a:buNone/>
            </a:pPr>
            <a:endParaRPr lang="en-US" sz="2400" dirty="0"/>
          </a:p>
          <a:p>
            <a:pPr marL="0" indent="0">
              <a:buNone/>
            </a:pPr>
            <a:r>
              <a:rPr lang="en-US" sz="2400" dirty="0" err="1" smtClean="0"/>
              <a:t>Forekommer</a:t>
            </a:r>
            <a:r>
              <a:rPr lang="en-US" sz="2400" dirty="0"/>
              <a:t> </a:t>
            </a:r>
            <a:r>
              <a:rPr lang="en-US" sz="2400" dirty="0" smtClean="0"/>
              <a:t>hos</a:t>
            </a:r>
          </a:p>
          <a:p>
            <a:pPr marL="0" indent="0">
              <a:buNone/>
            </a:pPr>
            <a:r>
              <a:rPr lang="en-US" sz="2400" dirty="0" smtClean="0"/>
              <a:t>30-405% </a:t>
            </a:r>
            <a:r>
              <a:rPr lang="en-US" sz="2400" dirty="0" err="1" smtClean="0"/>
              <a:t>af</a:t>
            </a:r>
            <a:r>
              <a:rPr lang="en-US" sz="2400" dirty="0" smtClean="0"/>
              <a:t> </a:t>
            </a:r>
            <a:r>
              <a:rPr lang="en-US" sz="2400" dirty="0" err="1" smtClean="0"/>
              <a:t>kvinder</a:t>
            </a:r>
            <a:r>
              <a:rPr lang="en-US" sz="2400" dirty="0" smtClean="0"/>
              <a:t> </a:t>
            </a:r>
            <a:r>
              <a:rPr lang="en-US" sz="2400" dirty="0" err="1" smtClean="0"/>
              <a:t>behandlet</a:t>
            </a:r>
            <a:r>
              <a:rPr lang="en-US" sz="2400" dirty="0" smtClean="0"/>
              <a:t> for </a:t>
            </a:r>
            <a:r>
              <a:rPr lang="en-US" sz="2400" dirty="0" err="1" smtClean="0"/>
              <a:t>brystkræft</a:t>
            </a:r>
            <a:endParaRPr lang="en-US" sz="2400" dirty="0" smtClean="0"/>
          </a:p>
          <a:p>
            <a:pPr marL="0" indent="0">
              <a:buNone/>
            </a:pPr>
            <a:r>
              <a:rPr lang="en-US" sz="2400" dirty="0" smtClean="0"/>
              <a:t>30% </a:t>
            </a:r>
            <a:r>
              <a:rPr lang="en-US" sz="2400" dirty="0" err="1" smtClean="0"/>
              <a:t>af</a:t>
            </a:r>
            <a:r>
              <a:rPr lang="en-US" sz="2400" dirty="0" smtClean="0"/>
              <a:t> </a:t>
            </a:r>
            <a:r>
              <a:rPr lang="en-US" sz="2400" dirty="0" err="1" smtClean="0"/>
              <a:t>kræftpatienter</a:t>
            </a:r>
            <a:r>
              <a:rPr lang="en-US" sz="2400" dirty="0" smtClean="0"/>
              <a:t> </a:t>
            </a:r>
            <a:r>
              <a:rPr lang="en-US" sz="2400" dirty="0" err="1" smtClean="0"/>
              <a:t>behandlet</a:t>
            </a:r>
            <a:r>
              <a:rPr lang="en-US" sz="2400" dirty="0" smtClean="0"/>
              <a:t> for </a:t>
            </a:r>
            <a:r>
              <a:rPr lang="en-US" sz="2400" dirty="0" err="1" smtClean="0"/>
              <a:t>kræft</a:t>
            </a:r>
            <a:r>
              <a:rPr lang="en-US" sz="2400" dirty="0" smtClean="0"/>
              <a:t> </a:t>
            </a:r>
            <a:r>
              <a:rPr lang="en-US" sz="2400" dirty="0" err="1" smtClean="0"/>
              <a:t>i</a:t>
            </a:r>
            <a:r>
              <a:rPr lang="en-US" sz="2400" dirty="0" smtClean="0"/>
              <a:t> </a:t>
            </a:r>
            <a:r>
              <a:rPr lang="en-US" sz="2400" dirty="0" err="1" smtClean="0"/>
              <a:t>knogler</a:t>
            </a:r>
            <a:endParaRPr lang="en-US" sz="2400" dirty="0" smtClean="0"/>
          </a:p>
          <a:p>
            <a:pPr marL="0" indent="0">
              <a:buNone/>
            </a:pPr>
            <a:r>
              <a:rPr lang="en-US" sz="2400" dirty="0" smtClean="0"/>
              <a:t>20% </a:t>
            </a:r>
            <a:r>
              <a:rPr lang="en-US" sz="2400" dirty="0" err="1" smtClean="0"/>
              <a:t>af</a:t>
            </a:r>
            <a:r>
              <a:rPr lang="en-US" sz="2400" dirty="0" smtClean="0"/>
              <a:t> </a:t>
            </a:r>
            <a:r>
              <a:rPr lang="en-US" sz="2400" dirty="0" err="1" smtClean="0"/>
              <a:t>patienter</a:t>
            </a:r>
            <a:r>
              <a:rPr lang="en-US" sz="2400" dirty="0" smtClean="0"/>
              <a:t> </a:t>
            </a:r>
            <a:r>
              <a:rPr lang="en-US" sz="2400" dirty="0" err="1" smtClean="0"/>
              <a:t>behandlet</a:t>
            </a:r>
            <a:r>
              <a:rPr lang="en-US" sz="2400" dirty="0" smtClean="0"/>
              <a:t> for </a:t>
            </a:r>
            <a:r>
              <a:rPr lang="en-US" sz="2400" dirty="0" err="1" smtClean="0"/>
              <a:t>kræft</a:t>
            </a:r>
            <a:r>
              <a:rPr lang="en-US" sz="2400" dirty="0" smtClean="0"/>
              <a:t> I </a:t>
            </a:r>
            <a:r>
              <a:rPr lang="en-US" sz="2400" dirty="0" err="1" smtClean="0"/>
              <a:t>underlivet</a:t>
            </a:r>
            <a:endParaRPr lang="en-US" sz="2400" dirty="0" smtClean="0"/>
          </a:p>
          <a:p>
            <a:pPr marL="0" indent="0">
              <a:buNone/>
            </a:pPr>
            <a:r>
              <a:rPr lang="en-US" sz="2400" dirty="0" smtClean="0"/>
              <a:t>16% </a:t>
            </a:r>
            <a:r>
              <a:rPr lang="en-US" sz="2400" dirty="0" err="1" smtClean="0"/>
              <a:t>af</a:t>
            </a:r>
            <a:r>
              <a:rPr lang="en-US" sz="2400" dirty="0" smtClean="0"/>
              <a:t> </a:t>
            </a:r>
            <a:r>
              <a:rPr lang="en-US" sz="2400" dirty="0" err="1" smtClean="0"/>
              <a:t>patienter</a:t>
            </a:r>
            <a:r>
              <a:rPr lang="en-US" sz="2400" dirty="0" smtClean="0"/>
              <a:t> </a:t>
            </a:r>
            <a:r>
              <a:rPr lang="en-US" sz="2400" dirty="0" err="1" smtClean="0"/>
              <a:t>behandlet</a:t>
            </a:r>
            <a:r>
              <a:rPr lang="en-US" sz="2400" dirty="0" smtClean="0"/>
              <a:t> for </a:t>
            </a:r>
            <a:r>
              <a:rPr lang="en-US" sz="2400" dirty="0" err="1" smtClean="0"/>
              <a:t>hudkræft</a:t>
            </a:r>
            <a:endParaRPr lang="en-US" sz="2400" dirty="0" smtClean="0"/>
          </a:p>
          <a:p>
            <a:pPr marL="0" indent="0">
              <a:buNone/>
            </a:pPr>
            <a:r>
              <a:rPr lang="en-US" sz="2400" dirty="0" smtClean="0"/>
              <a:t>10% </a:t>
            </a:r>
            <a:r>
              <a:rPr lang="en-US" sz="2400" dirty="0" err="1" smtClean="0"/>
              <a:t>af</a:t>
            </a:r>
            <a:r>
              <a:rPr lang="en-US" sz="2400" dirty="0" smtClean="0"/>
              <a:t> </a:t>
            </a:r>
            <a:r>
              <a:rPr lang="en-US" sz="2400" dirty="0" err="1" smtClean="0"/>
              <a:t>patienter</a:t>
            </a:r>
            <a:r>
              <a:rPr lang="en-US" sz="2400" dirty="0" smtClean="0"/>
              <a:t> med </a:t>
            </a:r>
            <a:r>
              <a:rPr lang="en-US" sz="2400" dirty="0" err="1" smtClean="0"/>
              <a:t>kræft</a:t>
            </a:r>
            <a:r>
              <a:rPr lang="en-US" sz="2400" dirty="0" smtClean="0"/>
              <a:t> I </a:t>
            </a:r>
            <a:r>
              <a:rPr lang="en-US" sz="2400" dirty="0" err="1" smtClean="0"/>
              <a:t>urinveje</a:t>
            </a:r>
            <a:endParaRPr lang="en-US" sz="2400" dirty="0" smtClean="0"/>
          </a:p>
          <a:p>
            <a:pPr marL="0" indent="0">
              <a:buNone/>
            </a:pPr>
            <a:r>
              <a:rPr lang="en-US" sz="2400" dirty="0" smtClean="0"/>
              <a:t>4% </a:t>
            </a:r>
            <a:r>
              <a:rPr lang="en-US" sz="2400" dirty="0" err="1" smtClean="0"/>
              <a:t>af</a:t>
            </a:r>
            <a:r>
              <a:rPr lang="en-US" sz="2400" dirty="0" smtClean="0"/>
              <a:t> </a:t>
            </a:r>
            <a:r>
              <a:rPr lang="en-US" sz="2400" dirty="0" err="1" smtClean="0"/>
              <a:t>patienter</a:t>
            </a:r>
            <a:r>
              <a:rPr lang="en-US" sz="2400" dirty="0" smtClean="0"/>
              <a:t> med </a:t>
            </a:r>
            <a:r>
              <a:rPr lang="en-US" sz="2400" dirty="0" err="1" smtClean="0"/>
              <a:t>hoved-halskræft</a:t>
            </a:r>
            <a:endParaRPr lang="en-US" sz="2400" dirty="0" smtClean="0"/>
          </a:p>
          <a:p>
            <a:pPr marL="0" indent="0">
              <a:buNone/>
            </a:pPr>
            <a:endParaRPr lang="en-US" sz="2000" dirty="0" smtClean="0"/>
          </a:p>
          <a:p>
            <a:pPr marL="0" indent="0">
              <a:buNone/>
            </a:pPr>
            <a:endParaRPr lang="en-US" sz="2000" dirty="0"/>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11511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Lymfødem</a:t>
            </a:r>
            <a:r>
              <a:rPr lang="en-US" sz="4800" dirty="0" smtClean="0">
                <a:latin typeface="+mn-lt"/>
              </a:rPr>
              <a:t> og </a:t>
            </a:r>
            <a:r>
              <a:rPr lang="en-US" sz="4800" dirty="0" err="1" smtClean="0">
                <a:latin typeface="+mn-lt"/>
              </a:rPr>
              <a:t>brystkræft</a:t>
            </a:r>
            <a:r>
              <a:rPr lang="en-US" sz="4800" dirty="0" smtClean="0">
                <a:latin typeface="+mn-lt"/>
              </a:rPr>
              <a:t> </a:t>
            </a:r>
            <a:r>
              <a:rPr lang="en-US" sz="2800" b="1" dirty="0" smtClean="0">
                <a:latin typeface="+mn-lt"/>
              </a:rPr>
              <a:t>- </a:t>
            </a:r>
            <a:r>
              <a:rPr lang="en-US" sz="2800" b="1" dirty="0" err="1" smtClean="0">
                <a:latin typeface="+mn-lt"/>
              </a:rPr>
              <a:t>kirurgi</a:t>
            </a:r>
            <a:r>
              <a:rPr lang="en-US" sz="2800" b="1" dirty="0" smtClean="0">
                <a:latin typeface="+mn-lt"/>
              </a:rPr>
              <a:t> og </a:t>
            </a:r>
            <a:r>
              <a:rPr lang="en-US" sz="2800" b="1" dirty="0" err="1" smtClean="0">
                <a:latin typeface="+mn-lt"/>
              </a:rPr>
              <a:t>strålebehandling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t>Alle kvinder med brystkræft er i risiko for </a:t>
            </a:r>
            <a:r>
              <a:rPr lang="da-DK" sz="2400" dirty="0" err="1"/>
              <a:t>lymfødem</a:t>
            </a:r>
            <a:r>
              <a:rPr lang="da-DK" sz="2400" dirty="0"/>
              <a:t>, som kan forekomme i arm, bryst og </a:t>
            </a:r>
            <a:r>
              <a:rPr lang="da-DK" sz="2400" dirty="0" smtClean="0"/>
              <a:t>thorax</a:t>
            </a:r>
          </a:p>
          <a:p>
            <a:pPr marL="0" indent="0">
              <a:buNone/>
            </a:pPr>
            <a:endParaRPr lang="da-DK" sz="1200" dirty="0" smtClean="0"/>
          </a:p>
          <a:p>
            <a:pPr marL="0" indent="0">
              <a:buNone/>
            </a:pPr>
            <a:r>
              <a:rPr lang="da-DK" sz="2400" dirty="0" smtClean="0"/>
              <a:t>Forekommer </a:t>
            </a:r>
            <a:r>
              <a:rPr lang="da-DK" sz="2400" dirty="0"/>
              <a:t>hos op til 40% af kvinder behandlet for brystkræft</a:t>
            </a:r>
          </a:p>
          <a:p>
            <a:pPr marL="0" indent="0">
              <a:buNone/>
            </a:pPr>
            <a:endParaRPr lang="da-DK" sz="1200" dirty="0"/>
          </a:p>
          <a:p>
            <a:pPr marL="0" indent="0">
              <a:buNone/>
            </a:pPr>
            <a:r>
              <a:rPr lang="da-DK" sz="2400" dirty="0"/>
              <a:t>Kan optræde lige efter behandling eller mange år </a:t>
            </a:r>
            <a:r>
              <a:rPr lang="da-DK" sz="2400" dirty="0" smtClean="0"/>
              <a:t>efter:</a:t>
            </a:r>
            <a:endParaRPr lang="da-DK" sz="2400" dirty="0"/>
          </a:p>
          <a:p>
            <a:r>
              <a:rPr lang="da-DK" sz="2400" dirty="0"/>
              <a:t>38% oplever tyngdefornemmelse af armen</a:t>
            </a:r>
          </a:p>
          <a:p>
            <a:r>
              <a:rPr lang="da-DK" sz="2400" dirty="0"/>
              <a:t>24% angiver, at der er aktiviteter, de har måttet opgive</a:t>
            </a:r>
          </a:p>
          <a:p>
            <a:r>
              <a:rPr lang="da-DK" sz="2400" dirty="0"/>
              <a:t>22% har måttet ændre på deres arbejde eller sportsaktiviteter</a:t>
            </a:r>
          </a:p>
          <a:p>
            <a:pPr marL="0" indent="0">
              <a:buNone/>
            </a:pPr>
            <a:endParaRPr lang="en-US" sz="1200" i="1" dirty="0" smtClean="0"/>
          </a:p>
          <a:p>
            <a:pPr marL="0" indent="0">
              <a:buNone/>
            </a:pPr>
            <a:r>
              <a:rPr lang="en-US" sz="1200" i="1" dirty="0" err="1"/>
              <a:t>Kilder</a:t>
            </a:r>
            <a:r>
              <a:rPr lang="en-US" sz="1200" i="1" dirty="0" smtClean="0"/>
              <a:t>: </a:t>
            </a:r>
            <a:r>
              <a:rPr lang="en-US" sz="1200" i="1" dirty="0" err="1"/>
              <a:t>DiSipio</a:t>
            </a:r>
            <a:r>
              <a:rPr lang="en-US" sz="1200" i="1" dirty="0"/>
              <a:t> et al. Incidence of unilateral arm </a:t>
            </a:r>
            <a:r>
              <a:rPr lang="en-US" sz="1200" i="1" dirty="0" err="1"/>
              <a:t>lymphoedema</a:t>
            </a:r>
            <a:r>
              <a:rPr lang="en-US" sz="1200" i="1" dirty="0"/>
              <a:t> after breast cancer: a systematic review and meta-analysis. Lancet </a:t>
            </a:r>
            <a:r>
              <a:rPr lang="en-US" sz="1200" i="1" dirty="0" err="1"/>
              <a:t>Oncol</a:t>
            </a:r>
            <a:r>
              <a:rPr lang="en-US" sz="1200" i="1" dirty="0"/>
              <a:t>. 2013;14(6):</a:t>
            </a:r>
            <a:r>
              <a:rPr lang="en-US" sz="1200" i="1" dirty="0" smtClean="0"/>
              <a:t>500-515.            Ribeiro </a:t>
            </a:r>
            <a:r>
              <a:rPr lang="en-US" sz="1200" i="1" dirty="0"/>
              <a:t>Pereira ACP, </a:t>
            </a:r>
            <a:r>
              <a:rPr lang="en-US" sz="1200" i="1" dirty="0" err="1"/>
              <a:t>Koifman</a:t>
            </a:r>
            <a:r>
              <a:rPr lang="en-US" sz="1200" i="1" dirty="0"/>
              <a:t> RJ, Bergmann A. Incidence and risk factors of lymphedema after breast cancer treatment: 10 years og follow-up. Breast 2017 Dec;36:67-73.</a:t>
            </a:r>
          </a:p>
          <a:p>
            <a:pPr marL="0" indent="0">
              <a:lnSpc>
                <a:spcPct val="100000"/>
              </a:lnSpc>
              <a:buNone/>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2236677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2054">
            <a:off x="481177" y="2949143"/>
            <a:ext cx="1532473" cy="2165896"/>
          </a:xfrm>
          <a:prstGeom prst="rect">
            <a:avLst/>
          </a:prstGeom>
          <a:effectLst>
            <a:outerShdw blurRad="63500" sx="102000" sy="102000" algn="ctr" rotWithShape="0">
              <a:prstClr val="black">
                <a:alpha val="40000"/>
              </a:prstClr>
            </a:outerShdw>
          </a:effectLst>
        </p:spPr>
      </p:pic>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187">
            <a:off x="1351335" y="3592352"/>
            <a:ext cx="1450773" cy="2050426"/>
          </a:xfrm>
          <a:prstGeom prst="rect">
            <a:avLst/>
          </a:prstGeom>
          <a:effectLst>
            <a:outerShdw blurRad="63500" sx="102000" sy="102000" algn="ctr" rotWithShape="0">
              <a:prstClr val="black">
                <a:alpha val="40000"/>
              </a:prstClr>
            </a:outerShdw>
          </a:effectLst>
        </p:spPr>
      </p:pic>
      <p:pic>
        <p:nvPicPr>
          <p:cNvPr id="8" name="Bille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785" y="3086790"/>
            <a:ext cx="2235200" cy="1676400"/>
          </a:xfrm>
          <a:prstGeom prst="rect">
            <a:avLst/>
          </a:prstGeom>
          <a:effectLst>
            <a:outerShdw blurRad="63500" sx="102000" sy="102000" algn="ctr" rotWithShape="0">
              <a:prstClr val="black">
                <a:alpha val="40000"/>
              </a:prstClr>
            </a:outerShdw>
          </a:effectLst>
        </p:spPr>
      </p:pic>
      <p:pic>
        <p:nvPicPr>
          <p:cNvPr id="9" name="Bille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5390" y="2979727"/>
            <a:ext cx="2463812" cy="1999794"/>
          </a:xfrm>
          <a:prstGeom prst="rect">
            <a:avLst/>
          </a:prstGeom>
          <a:effectLst>
            <a:outerShdw blurRad="63500" sx="102000" sy="102000" algn="ctr" rotWithShape="0">
              <a:prstClr val="black">
                <a:alpha val="40000"/>
              </a:prstClr>
            </a:outerShdw>
          </a:effectLst>
        </p:spPr>
      </p:pic>
      <p:pic>
        <p:nvPicPr>
          <p:cNvPr id="12" name="Billede 11"/>
          <p:cNvPicPr>
            <a:picLocks noChangeAspect="1"/>
          </p:cNvPicPr>
          <p:nvPr/>
        </p:nvPicPr>
        <p:blipFill>
          <a:blip r:embed="rId7"/>
          <a:stretch>
            <a:fillRect/>
          </a:stretch>
        </p:blipFill>
        <p:spPr>
          <a:xfrm>
            <a:off x="865630" y="4651001"/>
            <a:ext cx="2296040" cy="1676172"/>
          </a:xfrm>
          <a:prstGeom prst="rect">
            <a:avLst/>
          </a:prstGeom>
          <a:effectLst>
            <a:outerShdw blurRad="63500" sx="102000" sy="102000" algn="ctr" rotWithShape="0">
              <a:prstClr val="black">
                <a:alpha val="40000"/>
              </a:prstClr>
            </a:outerShdw>
          </a:effectLst>
        </p:spPr>
      </p:pic>
      <p:pic>
        <p:nvPicPr>
          <p:cNvPr id="15" name="Billede 14"/>
          <p:cNvPicPr>
            <a:picLocks noChangeAspect="1"/>
          </p:cNvPicPr>
          <p:nvPr/>
        </p:nvPicPr>
        <p:blipFill>
          <a:blip r:embed="rId8"/>
          <a:stretch>
            <a:fillRect/>
          </a:stretch>
        </p:blipFill>
        <p:spPr>
          <a:xfrm>
            <a:off x="3772586" y="2979727"/>
            <a:ext cx="1941974" cy="3342548"/>
          </a:xfrm>
          <a:prstGeom prst="rect">
            <a:avLst/>
          </a:prstGeom>
          <a:effectLst>
            <a:outerShdw blurRad="63500" sx="102000" sy="102000" algn="ctr" rotWithShape="0">
              <a:prstClr val="black">
                <a:alpha val="40000"/>
              </a:prstClr>
            </a:outerShdw>
          </a:effectLst>
        </p:spPr>
      </p:pic>
      <p:pic>
        <p:nvPicPr>
          <p:cNvPr id="17" name="Billede 16"/>
          <p:cNvPicPr>
            <a:picLocks noChangeAspect="1"/>
          </p:cNvPicPr>
          <p:nvPr/>
        </p:nvPicPr>
        <p:blipFill>
          <a:blip r:embed="rId9"/>
          <a:stretch>
            <a:fillRect/>
          </a:stretch>
        </p:blipFill>
        <p:spPr>
          <a:xfrm rot="21337044">
            <a:off x="3590985" y="4022666"/>
            <a:ext cx="2518999" cy="761059"/>
          </a:xfrm>
          <a:prstGeom prst="rect">
            <a:avLst/>
          </a:prstGeom>
          <a:effectLst>
            <a:outerShdw blurRad="63500" sx="102000" sy="102000" algn="ctr" rotWithShape="0">
              <a:prstClr val="black">
                <a:alpha val="40000"/>
              </a:prstClr>
            </a:outerShdw>
          </a:effectLst>
        </p:spPr>
      </p:pic>
      <p:pic>
        <p:nvPicPr>
          <p:cNvPr id="18" name="Billede 17"/>
          <p:cNvPicPr>
            <a:picLocks noChangeAspect="1"/>
          </p:cNvPicPr>
          <p:nvPr/>
        </p:nvPicPr>
        <p:blipFill>
          <a:blip r:embed="rId10"/>
          <a:stretch>
            <a:fillRect/>
          </a:stretch>
        </p:blipFill>
        <p:spPr>
          <a:xfrm rot="164162">
            <a:off x="3664195" y="5072708"/>
            <a:ext cx="2542662" cy="765475"/>
          </a:xfrm>
          <a:prstGeom prst="rect">
            <a:avLst/>
          </a:prstGeom>
          <a:effectLst>
            <a:outerShdw blurRad="63500" sx="102000" sy="102000" algn="ctr" rotWithShape="0">
              <a:prstClr val="black">
                <a:alpha val="40000"/>
              </a:prstClr>
            </a:outerShdw>
          </a:effectLst>
        </p:spPr>
      </p:pic>
      <p:sp>
        <p:nvSpPr>
          <p:cNvPr id="19" name="Ellipse 18"/>
          <p:cNvSpPr/>
          <p:nvPr/>
        </p:nvSpPr>
        <p:spPr>
          <a:xfrm>
            <a:off x="931194" y="1230875"/>
            <a:ext cx="1620000" cy="16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Pladsholder til indhold 2"/>
          <p:cNvSpPr txBox="1">
            <a:spLocks/>
          </p:cNvSpPr>
          <p:nvPr/>
        </p:nvSpPr>
        <p:spPr>
          <a:xfrm>
            <a:off x="801367" y="1616892"/>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t>Vi</a:t>
            </a:r>
            <a:r>
              <a:rPr lang="da-DK" dirty="0" smtClean="0"/>
              <a:t> </a:t>
            </a:r>
          </a:p>
          <a:p>
            <a:pPr marL="0" indent="0" algn="ctr">
              <a:buFont typeface="Arial" panose="020B0604020202020204" pitchFamily="34" charset="0"/>
              <a:buNone/>
            </a:pPr>
            <a:r>
              <a:rPr lang="da-DK" b="1" dirty="0" smtClean="0"/>
              <a:t>indsamler viden </a:t>
            </a:r>
          </a:p>
          <a:p>
            <a:pPr marL="0" indent="0" algn="ctr">
              <a:buFont typeface="Arial" panose="020B0604020202020204" pitchFamily="34" charset="0"/>
              <a:buNone/>
            </a:pPr>
            <a:r>
              <a:rPr lang="da-DK" sz="2100" dirty="0" smtClean="0"/>
              <a:t>om senfølger</a:t>
            </a:r>
            <a:endParaRPr lang="da-DK" sz="2100" dirty="0"/>
          </a:p>
        </p:txBody>
      </p:sp>
      <p:sp>
        <p:nvSpPr>
          <p:cNvPr id="21" name="Ellipse 20"/>
          <p:cNvSpPr/>
          <p:nvPr/>
        </p:nvSpPr>
        <p:spPr>
          <a:xfrm>
            <a:off x="3929432" y="1226129"/>
            <a:ext cx="1620000" cy="16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p:cNvSpPr/>
          <p:nvPr/>
        </p:nvSpPr>
        <p:spPr>
          <a:xfrm>
            <a:off x="6900385" y="1226129"/>
            <a:ext cx="1620000" cy="16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a:off x="9871338" y="1198226"/>
            <a:ext cx="1620000" cy="16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Pladsholder til indhold 2"/>
          <p:cNvSpPr txBox="1">
            <a:spLocks/>
          </p:cNvSpPr>
          <p:nvPr/>
        </p:nvSpPr>
        <p:spPr>
          <a:xfrm>
            <a:off x="3793450" y="1619554"/>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t>Vi</a:t>
            </a:r>
            <a:r>
              <a:rPr lang="da-DK" dirty="0" smtClean="0"/>
              <a:t> </a:t>
            </a:r>
          </a:p>
          <a:p>
            <a:pPr marL="0" indent="0" algn="ctr">
              <a:buFont typeface="Arial" panose="020B0604020202020204" pitchFamily="34" charset="0"/>
              <a:buNone/>
            </a:pPr>
            <a:r>
              <a:rPr lang="da-DK" b="1" dirty="0" smtClean="0"/>
              <a:t>formidler viden </a:t>
            </a:r>
          </a:p>
          <a:p>
            <a:pPr marL="0" indent="0" algn="ctr">
              <a:buFont typeface="Arial" panose="020B0604020202020204" pitchFamily="34" charset="0"/>
              <a:buNone/>
            </a:pPr>
            <a:r>
              <a:rPr lang="da-DK" sz="2100" dirty="0" smtClean="0"/>
              <a:t>om senfølger</a:t>
            </a:r>
            <a:endParaRPr lang="da-DK" sz="2100" dirty="0"/>
          </a:p>
        </p:txBody>
      </p:sp>
      <p:sp>
        <p:nvSpPr>
          <p:cNvPr id="27" name="Pladsholder til indhold 2"/>
          <p:cNvSpPr txBox="1">
            <a:spLocks/>
          </p:cNvSpPr>
          <p:nvPr/>
        </p:nvSpPr>
        <p:spPr>
          <a:xfrm>
            <a:off x="6797843" y="1616892"/>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t>Vi</a:t>
            </a:r>
            <a:r>
              <a:rPr lang="da-DK" dirty="0" smtClean="0"/>
              <a:t> </a:t>
            </a:r>
          </a:p>
          <a:p>
            <a:pPr marL="0" indent="0" algn="ctr">
              <a:buFont typeface="Arial" panose="020B0604020202020204" pitchFamily="34" charset="0"/>
              <a:buNone/>
            </a:pPr>
            <a:r>
              <a:rPr lang="da-DK" b="1" dirty="0"/>
              <a:t>ø</a:t>
            </a:r>
            <a:r>
              <a:rPr lang="da-DK" b="1" dirty="0" smtClean="0"/>
              <a:t>ger forståelsen </a:t>
            </a:r>
          </a:p>
          <a:p>
            <a:pPr marL="0" indent="0" algn="ctr">
              <a:buFont typeface="Arial" panose="020B0604020202020204" pitchFamily="34" charset="0"/>
              <a:buNone/>
            </a:pPr>
            <a:r>
              <a:rPr lang="da-DK" sz="2100" dirty="0" smtClean="0"/>
              <a:t>for senfølger</a:t>
            </a:r>
            <a:endParaRPr lang="da-DK" sz="2100" dirty="0"/>
          </a:p>
        </p:txBody>
      </p:sp>
      <p:sp>
        <p:nvSpPr>
          <p:cNvPr id="28" name="Pladsholder til indhold 2"/>
          <p:cNvSpPr txBox="1">
            <a:spLocks/>
          </p:cNvSpPr>
          <p:nvPr/>
        </p:nvSpPr>
        <p:spPr>
          <a:xfrm>
            <a:off x="9747666" y="1619554"/>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t>Vi</a:t>
            </a:r>
            <a:r>
              <a:rPr lang="da-DK" dirty="0" smtClean="0"/>
              <a:t> </a:t>
            </a:r>
          </a:p>
          <a:p>
            <a:pPr marL="0" indent="0" algn="ctr">
              <a:buFont typeface="Arial" panose="020B0604020202020204" pitchFamily="34" charset="0"/>
              <a:buNone/>
            </a:pPr>
            <a:r>
              <a:rPr lang="da-DK" b="1" dirty="0"/>
              <a:t>p</a:t>
            </a:r>
            <a:r>
              <a:rPr lang="da-DK" b="1" dirty="0" smtClean="0"/>
              <a:t>åpeger problemer </a:t>
            </a:r>
          </a:p>
          <a:p>
            <a:pPr marL="0" indent="0" algn="ctr">
              <a:buFont typeface="Arial" panose="020B0604020202020204" pitchFamily="34" charset="0"/>
              <a:buNone/>
            </a:pPr>
            <a:r>
              <a:rPr lang="da-DK" sz="2100" dirty="0"/>
              <a:t>i</a:t>
            </a:r>
            <a:r>
              <a:rPr lang="da-DK" sz="2100" dirty="0" smtClean="0"/>
              <a:t> systemet</a:t>
            </a:r>
            <a:endParaRPr lang="da-DK" sz="2100" dirty="0"/>
          </a:p>
        </p:txBody>
      </p:sp>
      <p:pic>
        <p:nvPicPr>
          <p:cNvPr id="30" name="Billed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4594" y="4336402"/>
            <a:ext cx="3277250" cy="2097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0070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Lymfødem</a:t>
            </a:r>
            <a:r>
              <a:rPr lang="en-US" sz="4800" dirty="0" smtClean="0">
                <a:latin typeface="+mn-lt"/>
              </a:rPr>
              <a:t> og </a:t>
            </a:r>
            <a:r>
              <a:rPr lang="en-US" sz="4800"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Nyere</a:t>
            </a:r>
            <a:r>
              <a:rPr lang="en-US" sz="2400" dirty="0"/>
              <a:t> studier </a:t>
            </a:r>
            <a:r>
              <a:rPr lang="en-US" sz="2400" dirty="0" err="1"/>
              <a:t>viser</a:t>
            </a:r>
            <a:r>
              <a:rPr lang="en-US" sz="2400" dirty="0"/>
              <a:t>, at patienter med </a:t>
            </a:r>
            <a:r>
              <a:rPr lang="en-US" sz="2400" dirty="0" err="1"/>
              <a:t>kræftrelateret</a:t>
            </a:r>
            <a:r>
              <a:rPr lang="en-US" sz="2400" dirty="0"/>
              <a:t> </a:t>
            </a:r>
            <a:r>
              <a:rPr lang="en-US" sz="2400" dirty="0" err="1"/>
              <a:t>lymfødem</a:t>
            </a:r>
            <a:r>
              <a:rPr lang="en-US" sz="2400" dirty="0"/>
              <a:t> </a:t>
            </a:r>
            <a:r>
              <a:rPr lang="en-US" sz="2400" dirty="0" err="1"/>
              <a:t>har</a:t>
            </a:r>
            <a:r>
              <a:rPr lang="en-US" sz="2400" dirty="0"/>
              <a:t> </a:t>
            </a:r>
            <a:r>
              <a:rPr lang="en-US" sz="2400" dirty="0" err="1"/>
              <a:t>lavere</a:t>
            </a:r>
            <a:r>
              <a:rPr lang="en-US" sz="2400" dirty="0"/>
              <a:t> </a:t>
            </a:r>
            <a:r>
              <a:rPr lang="en-US" sz="2400" dirty="0" err="1"/>
              <a:t>helbredsrelateret</a:t>
            </a:r>
            <a:r>
              <a:rPr lang="en-US" sz="2400" dirty="0"/>
              <a:t> </a:t>
            </a:r>
            <a:r>
              <a:rPr lang="en-US" sz="2400" dirty="0" err="1"/>
              <a:t>livskvalitet</a:t>
            </a:r>
            <a:r>
              <a:rPr lang="en-US" sz="2400" dirty="0"/>
              <a:t> </a:t>
            </a:r>
            <a:r>
              <a:rPr lang="en-US" sz="2400" dirty="0" err="1"/>
              <a:t>sammenlignet</a:t>
            </a:r>
            <a:r>
              <a:rPr lang="en-US" sz="2400" dirty="0"/>
              <a:t> med </a:t>
            </a:r>
            <a:r>
              <a:rPr lang="en-US" sz="2400" dirty="0" err="1"/>
              <a:t>kræftpatienter</a:t>
            </a:r>
            <a:r>
              <a:rPr lang="en-US" sz="2400" dirty="0"/>
              <a:t> </a:t>
            </a:r>
            <a:r>
              <a:rPr lang="en-US" sz="2400" dirty="0" err="1"/>
              <a:t>uden</a:t>
            </a:r>
            <a:r>
              <a:rPr lang="en-US" sz="2400" dirty="0"/>
              <a:t> </a:t>
            </a:r>
            <a:r>
              <a:rPr lang="en-US" sz="2400" dirty="0" err="1"/>
              <a:t>lymfødem</a:t>
            </a:r>
            <a:r>
              <a:rPr lang="en-US" sz="2400" dirty="0"/>
              <a:t>  og med </a:t>
            </a:r>
            <a:r>
              <a:rPr lang="en-US" sz="2400" dirty="0" err="1"/>
              <a:t>forekomst</a:t>
            </a:r>
            <a:r>
              <a:rPr lang="en-US" sz="2400" dirty="0"/>
              <a:t> </a:t>
            </a:r>
            <a:r>
              <a:rPr lang="en-US" sz="2400" dirty="0" err="1" smtClean="0"/>
              <a:t>af</a:t>
            </a:r>
            <a:r>
              <a:rPr lang="en-US" sz="2400" dirty="0" smtClean="0"/>
              <a:t>:</a:t>
            </a:r>
            <a:endParaRPr lang="en-US" sz="2400" dirty="0"/>
          </a:p>
          <a:p>
            <a:r>
              <a:rPr lang="en-US" sz="2400" dirty="0" smtClean="0"/>
              <a:t>Stress </a:t>
            </a:r>
            <a:endParaRPr lang="en-US" sz="2400" dirty="0"/>
          </a:p>
          <a:p>
            <a:r>
              <a:rPr lang="en-US" sz="2400" dirty="0" smtClean="0"/>
              <a:t>Angst   </a:t>
            </a:r>
            <a:endParaRPr lang="en-US" sz="2400" dirty="0"/>
          </a:p>
          <a:p>
            <a:r>
              <a:rPr lang="en-US" sz="2400" dirty="0" smtClean="0"/>
              <a:t>Depression </a:t>
            </a:r>
            <a:endParaRPr lang="en-US" sz="2400" dirty="0"/>
          </a:p>
          <a:p>
            <a:pPr marL="0" indent="0">
              <a:buNone/>
            </a:pPr>
            <a:endParaRPr lang="en-US" sz="1200" i="1" dirty="0" smtClean="0"/>
          </a:p>
          <a:p>
            <a:pPr marL="0" indent="0">
              <a:buNone/>
            </a:pPr>
            <a:r>
              <a:rPr lang="en-US" sz="1200" i="1" dirty="0" err="1" smtClean="0"/>
              <a:t>Kilder</a:t>
            </a:r>
            <a:r>
              <a:rPr lang="en-US" sz="1200" i="1" dirty="0" smtClean="0"/>
              <a:t>: </a:t>
            </a:r>
          </a:p>
          <a:p>
            <a:pPr marL="0" indent="0">
              <a:buNone/>
            </a:pPr>
            <a:r>
              <a:rPr lang="en-US" sz="1200" i="1" dirty="0" err="1" smtClean="0"/>
              <a:t>Passik</a:t>
            </a:r>
            <a:r>
              <a:rPr lang="en-US" sz="1200" i="1" dirty="0" smtClean="0"/>
              <a:t> </a:t>
            </a:r>
            <a:r>
              <a:rPr lang="en-US" sz="1200" i="1" dirty="0"/>
              <a:t>D et al. Psychological consequences of </a:t>
            </a:r>
            <a:r>
              <a:rPr lang="en-US" sz="1200" i="1" dirty="0" err="1"/>
              <a:t>lymphoedema</a:t>
            </a:r>
            <a:r>
              <a:rPr lang="en-US" sz="1200" i="1" dirty="0"/>
              <a:t> associated with breast cancer: a prospective cohort study. </a:t>
            </a:r>
            <a:r>
              <a:rPr lang="en-US" sz="1200" i="1" dirty="0" err="1"/>
              <a:t>Eur</a:t>
            </a:r>
            <a:r>
              <a:rPr lang="en-US" sz="1200" i="1" dirty="0"/>
              <a:t> J Cancer; 2010 Dec; 46(18):3211-8. </a:t>
            </a:r>
            <a:endParaRPr lang="da-DK" sz="1200" dirty="0"/>
          </a:p>
          <a:p>
            <a:pPr marL="0" indent="0">
              <a:buNone/>
            </a:pPr>
            <a:r>
              <a:rPr lang="da-DK" sz="1200" i="1" dirty="0" smtClean="0"/>
              <a:t>En </a:t>
            </a:r>
            <a:r>
              <a:rPr lang="da-DK" sz="1200" i="1" dirty="0"/>
              <a:t>kortlægning af </a:t>
            </a:r>
            <a:r>
              <a:rPr lang="da-DK" sz="1200" i="1" dirty="0" err="1"/>
              <a:t>lymfødem</a:t>
            </a:r>
            <a:r>
              <a:rPr lang="da-DK" sz="1200" i="1" dirty="0"/>
              <a:t> i relation til kræft. August 2016, Dokumentation og Udvikling i Kræftens </a:t>
            </a:r>
            <a:r>
              <a:rPr lang="da-DK" sz="1200" i="1" dirty="0" smtClean="0"/>
              <a:t>Bekæmpelse</a:t>
            </a:r>
            <a:endParaRPr lang="en-US" sz="1200" i="1" dirty="0"/>
          </a:p>
          <a:p>
            <a:pPr marL="0" indent="0">
              <a:lnSpc>
                <a:spcPct val="100000"/>
              </a:lnSpc>
              <a:buNone/>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34736843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Lymfødem</a:t>
            </a:r>
            <a:r>
              <a:rPr lang="en-US" sz="4800" dirty="0" smtClean="0">
                <a:latin typeface="+mn-lt"/>
              </a:rPr>
              <a:t> </a:t>
            </a:r>
            <a:r>
              <a:rPr lang="en-US" sz="2800" b="1" dirty="0" smtClean="0">
                <a:latin typeface="+mn-lt"/>
              </a:rPr>
              <a:t>-</a:t>
            </a:r>
            <a:r>
              <a:rPr lang="en-US" sz="2800" b="1" dirty="0" err="1" smtClean="0">
                <a:latin typeface="+mn-lt"/>
              </a:rPr>
              <a:t>anbefalinger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t>Opstået </a:t>
            </a:r>
            <a:r>
              <a:rPr lang="da-DK" sz="2400" dirty="0" err="1"/>
              <a:t>lymfødem</a:t>
            </a:r>
            <a:r>
              <a:rPr lang="da-DK" sz="2400" dirty="0"/>
              <a:t> kræver livslang kompressionsbehandling med henvisning til specialuddannet  </a:t>
            </a:r>
            <a:r>
              <a:rPr lang="da-DK" sz="2400" dirty="0" err="1"/>
              <a:t>lymfødemterapeut</a:t>
            </a:r>
            <a:r>
              <a:rPr lang="da-DK" sz="2400" dirty="0"/>
              <a:t> – der er tale om en kronisk tilstand og vigtigt hurtigt at reagere på </a:t>
            </a:r>
            <a:r>
              <a:rPr lang="da-DK" sz="2400" dirty="0" smtClean="0"/>
              <a:t>symptomer</a:t>
            </a:r>
          </a:p>
          <a:p>
            <a:pPr marL="0" indent="0">
              <a:buNone/>
            </a:pPr>
            <a:endParaRPr lang="da-DK" sz="2400" dirty="0"/>
          </a:p>
          <a:p>
            <a:pPr marL="0" indent="0">
              <a:buNone/>
            </a:pPr>
            <a:r>
              <a:rPr lang="da-DK" sz="2000" b="1" dirty="0" smtClean="0"/>
              <a:t>Kræftens </a:t>
            </a:r>
            <a:r>
              <a:rPr lang="da-DK" sz="2000" b="1" dirty="0"/>
              <a:t>Bekæmpelse anbefaler, at der udvikles og implementeres en national retningslinje for tidlig diagnostik, visitation og behandling af </a:t>
            </a:r>
            <a:r>
              <a:rPr lang="da-DK" sz="2000" b="1" dirty="0" err="1"/>
              <a:t>lymfødem</a:t>
            </a:r>
            <a:r>
              <a:rPr lang="da-DK" sz="2000" b="1" dirty="0"/>
              <a:t> i relation til kræft. </a:t>
            </a:r>
          </a:p>
          <a:p>
            <a:pPr marL="0" indent="0">
              <a:buNone/>
            </a:pPr>
            <a:endParaRPr lang="da-DK" sz="2000" b="1" dirty="0" smtClean="0"/>
          </a:p>
          <a:p>
            <a:pPr marL="0" indent="0">
              <a:buNone/>
            </a:pPr>
            <a:r>
              <a:rPr lang="da-DK" sz="2000" b="1" dirty="0" smtClean="0"/>
              <a:t>Kræftens </a:t>
            </a:r>
            <a:r>
              <a:rPr lang="da-DK" sz="2000" b="1" dirty="0"/>
              <a:t>Bekæmpelse anbefaler, at man overvejer, hvorvidt der i lighed med Sverige bør være et udgiftsloft for patienternes egenbetaling af vedligeholdende behandling </a:t>
            </a:r>
          </a:p>
          <a:p>
            <a:pPr marL="0" indent="0">
              <a:buNone/>
            </a:pPr>
            <a:endParaRPr lang="da-DK" sz="2400" dirty="0"/>
          </a:p>
          <a:p>
            <a:pPr marL="0" indent="0">
              <a:buNone/>
            </a:pPr>
            <a:r>
              <a:rPr lang="da-DK" sz="1200" i="1" dirty="0"/>
              <a:t>Kilde: En kortlægning af </a:t>
            </a:r>
            <a:r>
              <a:rPr lang="da-DK" sz="1200" i="1" dirty="0" err="1"/>
              <a:t>lymfødem</a:t>
            </a:r>
            <a:r>
              <a:rPr lang="da-DK" sz="1200" i="1" dirty="0"/>
              <a:t> i relation til kræft. August 2016, Dokumentation og Udvikling i Kræftens </a:t>
            </a:r>
            <a:r>
              <a:rPr lang="da-DK" sz="1200" i="1" dirty="0" smtClean="0"/>
              <a:t>Bekæmpelse</a:t>
            </a:r>
            <a:endParaRPr lang="en-US" sz="1200" i="1" dirty="0" smtClean="0">
              <a:ea typeface="MS PGothic" charset="0"/>
            </a:endParaRPr>
          </a:p>
          <a:p>
            <a:endParaRPr lang="en-US" sz="2000" dirty="0"/>
          </a:p>
        </p:txBody>
      </p:sp>
    </p:spTree>
    <p:extLst>
      <p:ext uri="{BB962C8B-B14F-4D97-AF65-F5344CB8AC3E}">
        <p14:creationId xmlns:p14="http://schemas.microsoft.com/office/powerpoint/2010/main" val="19975538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smtClean="0">
                <a:ea typeface="MS PGothic" charset="0"/>
              </a:rPr>
              <a:t>Forskellige</a:t>
            </a:r>
            <a:r>
              <a:rPr lang="en-US" sz="2400" dirty="0" smtClean="0">
                <a:ea typeface="MS PGothic" charset="0"/>
              </a:rPr>
              <a:t> </a:t>
            </a:r>
            <a:r>
              <a:rPr lang="en-US" sz="2400" dirty="0" err="1" smtClean="0">
                <a:ea typeface="MS PGothic" charset="0"/>
              </a:rPr>
              <a:t>undersøgelser</a:t>
            </a:r>
            <a:r>
              <a:rPr lang="en-US" sz="2400" dirty="0" smtClean="0">
                <a:ea typeface="MS PGothic" charset="0"/>
              </a:rPr>
              <a:t> med </a:t>
            </a:r>
            <a:r>
              <a:rPr lang="en-US" sz="2400" dirty="0" err="1" smtClean="0">
                <a:ea typeface="MS PGothic" charset="0"/>
              </a:rPr>
              <a:t>prævalensrater</a:t>
            </a:r>
            <a:r>
              <a:rPr lang="en-US" sz="2400" dirty="0" smtClean="0">
                <a:ea typeface="MS PGothic" charset="0"/>
              </a:rPr>
              <a:t> </a:t>
            </a:r>
            <a:r>
              <a:rPr lang="en-US" sz="2400" dirty="0" err="1" smtClean="0">
                <a:ea typeface="MS PGothic" charset="0"/>
              </a:rPr>
              <a:t>på</a:t>
            </a:r>
            <a:r>
              <a:rPr lang="en-US" sz="2400" dirty="0" smtClean="0">
                <a:ea typeface="MS PGothic" charset="0"/>
              </a:rPr>
              <a:t> 39-97% hos </a:t>
            </a:r>
            <a:r>
              <a:rPr lang="en-US" sz="2400" dirty="0" err="1" smtClean="0">
                <a:ea typeface="MS PGothic" charset="0"/>
              </a:rPr>
              <a:t>kræftoverlevere</a:t>
            </a:r>
            <a:endParaRPr lang="en-US" sz="2400" dirty="0">
              <a:ea typeface="MS PGothic" charset="0"/>
            </a:endParaRPr>
          </a:p>
          <a:p>
            <a:pPr marL="0" indent="0">
              <a:buNone/>
            </a:pPr>
            <a:endParaRPr lang="en-US" sz="2400" dirty="0">
              <a:ea typeface="MS PGothic" charset="0"/>
            </a:endParaRPr>
          </a:p>
          <a:p>
            <a:pPr marL="0" indent="0">
              <a:buNone/>
            </a:pPr>
            <a:r>
              <a:rPr lang="en-US" sz="2400" dirty="0" smtClean="0">
                <a:ea typeface="MS PGothic" charset="0"/>
              </a:rPr>
              <a:t>En </a:t>
            </a:r>
            <a:r>
              <a:rPr lang="en-US" sz="2400" dirty="0" err="1">
                <a:ea typeface="MS PGothic" charset="0"/>
              </a:rPr>
              <a:t>af</a:t>
            </a:r>
            <a:r>
              <a:rPr lang="en-US" sz="2400" dirty="0">
                <a:ea typeface="MS PGothic" charset="0"/>
              </a:rPr>
              <a:t> de </a:t>
            </a:r>
            <a:r>
              <a:rPr lang="en-US" sz="2400" dirty="0" err="1">
                <a:ea typeface="MS PGothic" charset="0"/>
              </a:rPr>
              <a:t>mest</a:t>
            </a:r>
            <a:r>
              <a:rPr lang="en-US" sz="2400" dirty="0">
                <a:ea typeface="MS PGothic" charset="0"/>
              </a:rPr>
              <a:t> </a:t>
            </a:r>
            <a:r>
              <a:rPr lang="en-US" sz="2400" dirty="0" err="1" smtClean="0">
                <a:ea typeface="MS PGothic" charset="0"/>
              </a:rPr>
              <a:t>gennemgribende</a:t>
            </a:r>
            <a:r>
              <a:rPr lang="en-US" sz="2400" dirty="0" smtClean="0">
                <a:ea typeface="MS PGothic" charset="0"/>
              </a:rPr>
              <a:t> </a:t>
            </a:r>
            <a:r>
              <a:rPr lang="en-US" sz="2400" dirty="0" err="1" smtClean="0">
                <a:ea typeface="MS PGothic" charset="0"/>
              </a:rPr>
              <a:t>senfølger</a:t>
            </a:r>
            <a:r>
              <a:rPr lang="en-US" sz="2400" dirty="0" smtClean="0">
                <a:ea typeface="MS PGothic" charset="0"/>
              </a:rPr>
              <a:t>:</a:t>
            </a:r>
            <a:endParaRPr lang="en-US" sz="2400" dirty="0">
              <a:ea typeface="MS PGothic" charset="0"/>
            </a:endParaRPr>
          </a:p>
          <a:p>
            <a:r>
              <a:rPr lang="en-US" sz="2400" dirty="0" err="1" smtClean="0"/>
              <a:t>Vedvarende</a:t>
            </a:r>
            <a:r>
              <a:rPr lang="en-US" sz="2400" dirty="0" smtClean="0"/>
              <a:t> </a:t>
            </a:r>
            <a:r>
              <a:rPr lang="en-US" sz="2400" dirty="0" err="1"/>
              <a:t>bekymringer</a:t>
            </a:r>
            <a:r>
              <a:rPr lang="en-US" sz="2400" dirty="0"/>
              <a:t>, </a:t>
            </a:r>
            <a:r>
              <a:rPr lang="en-US" sz="2400" dirty="0" err="1"/>
              <a:t>som</a:t>
            </a:r>
            <a:r>
              <a:rPr lang="en-US" sz="2400" dirty="0"/>
              <a:t> </a:t>
            </a:r>
            <a:r>
              <a:rPr lang="en-US" sz="2400" dirty="0" err="1"/>
              <a:t>forhindrer</a:t>
            </a:r>
            <a:r>
              <a:rPr lang="en-US" sz="2400" dirty="0"/>
              <a:t> </a:t>
            </a:r>
            <a:r>
              <a:rPr lang="en-US" sz="2400" dirty="0" err="1"/>
              <a:t>personen</a:t>
            </a:r>
            <a:r>
              <a:rPr lang="en-US" sz="2400" dirty="0"/>
              <a:t> </a:t>
            </a:r>
            <a:r>
              <a:rPr lang="en-US" sz="2400" dirty="0" err="1"/>
              <a:t>i</a:t>
            </a:r>
            <a:r>
              <a:rPr lang="en-US" sz="2400" dirty="0"/>
              <a:t> at </a:t>
            </a:r>
            <a:r>
              <a:rPr lang="en-US" sz="2400" dirty="0" err="1"/>
              <a:t>leve</a:t>
            </a:r>
            <a:r>
              <a:rPr lang="en-US" sz="2400" dirty="0"/>
              <a:t> </a:t>
            </a:r>
            <a:r>
              <a:rPr lang="en-US" sz="2400" dirty="0" err="1"/>
              <a:t>det</a:t>
            </a:r>
            <a:r>
              <a:rPr lang="en-US" sz="2400" dirty="0"/>
              <a:t> liv, </a:t>
            </a:r>
            <a:r>
              <a:rPr lang="en-US" sz="2400" dirty="0" err="1"/>
              <a:t>som</a:t>
            </a:r>
            <a:r>
              <a:rPr lang="en-US" sz="2400" dirty="0"/>
              <a:t> </a:t>
            </a:r>
            <a:r>
              <a:rPr lang="en-US" sz="2400" dirty="0" err="1"/>
              <a:t>han</a:t>
            </a:r>
            <a:r>
              <a:rPr lang="en-US" sz="2400" dirty="0"/>
              <a:t> </a:t>
            </a:r>
            <a:r>
              <a:rPr lang="en-US" sz="2400" dirty="0" err="1"/>
              <a:t>eller</a:t>
            </a:r>
            <a:r>
              <a:rPr lang="en-US" sz="2400" dirty="0"/>
              <a:t> </a:t>
            </a:r>
            <a:r>
              <a:rPr lang="en-US" sz="2400" dirty="0" err="1"/>
              <a:t>hun</a:t>
            </a:r>
            <a:r>
              <a:rPr lang="en-US" sz="2400" dirty="0"/>
              <a:t> </a:t>
            </a:r>
            <a:r>
              <a:rPr lang="en-US" sz="2400" dirty="0" err="1"/>
              <a:t>havde</a:t>
            </a:r>
            <a:r>
              <a:rPr lang="en-US" sz="2400" dirty="0"/>
              <a:t> </a:t>
            </a:r>
            <a:r>
              <a:rPr lang="en-US" sz="2400" dirty="0" err="1"/>
              <a:t>drømt</a:t>
            </a:r>
            <a:r>
              <a:rPr lang="en-US" sz="2400" dirty="0"/>
              <a:t> om at </a:t>
            </a:r>
            <a:r>
              <a:rPr lang="en-US" sz="2400" dirty="0" err="1"/>
              <a:t>opnå</a:t>
            </a:r>
            <a:r>
              <a:rPr lang="en-US" sz="2400" dirty="0"/>
              <a:t> </a:t>
            </a:r>
            <a:r>
              <a:rPr lang="en-US" sz="2400" dirty="0" err="1"/>
              <a:t>efter</a:t>
            </a:r>
            <a:r>
              <a:rPr lang="en-US" sz="2400" dirty="0"/>
              <a:t> </a:t>
            </a:r>
            <a:r>
              <a:rPr lang="en-US" sz="2400" dirty="0" err="1" smtClean="0"/>
              <a:t>raskmelding</a:t>
            </a:r>
            <a:endParaRPr lang="en-US" sz="2400" dirty="0"/>
          </a:p>
          <a:p>
            <a:r>
              <a:rPr lang="en-US" sz="2400" dirty="0" err="1">
                <a:ea typeface="MS PGothic" charset="0"/>
              </a:rPr>
              <a:t>O</a:t>
            </a:r>
            <a:r>
              <a:rPr lang="en-US" sz="2400" dirty="0" err="1" smtClean="0">
                <a:ea typeface="MS PGothic" charset="0"/>
              </a:rPr>
              <a:t>plevelsen</a:t>
            </a:r>
            <a:r>
              <a:rPr lang="en-US" sz="2400" dirty="0" smtClean="0">
                <a:ea typeface="MS PGothic" charset="0"/>
              </a:rPr>
              <a:t> </a:t>
            </a:r>
            <a:r>
              <a:rPr lang="en-US" sz="2400" dirty="0" err="1">
                <a:ea typeface="MS PGothic" charset="0"/>
              </a:rPr>
              <a:t>af</a:t>
            </a:r>
            <a:r>
              <a:rPr lang="en-US" sz="2400" dirty="0">
                <a:ea typeface="MS PGothic" charset="0"/>
              </a:rPr>
              <a:t> </a:t>
            </a:r>
            <a:r>
              <a:rPr lang="en-US" sz="2400" dirty="0" err="1">
                <a:ea typeface="MS PGothic" charset="0"/>
              </a:rPr>
              <a:t>nedsat</a:t>
            </a:r>
            <a:r>
              <a:rPr lang="en-US" sz="2400" dirty="0">
                <a:ea typeface="MS PGothic" charset="0"/>
              </a:rPr>
              <a:t> </a:t>
            </a:r>
            <a:r>
              <a:rPr lang="en-US" sz="2400" dirty="0" err="1" smtClean="0">
                <a:ea typeface="MS PGothic" charset="0"/>
              </a:rPr>
              <a:t>livskvalitet</a:t>
            </a:r>
            <a:endParaRPr lang="en-US" sz="2400" dirty="0" smtClean="0">
              <a:ea typeface="MS PGothic" charset="0"/>
            </a:endParaRPr>
          </a:p>
          <a:p>
            <a:pPr marL="0" indent="0">
              <a:buNone/>
            </a:pPr>
            <a:endParaRPr lang="en-US" sz="2400" dirty="0"/>
          </a:p>
          <a:p>
            <a:pPr marL="0" indent="0">
              <a:buNone/>
            </a:pPr>
            <a:r>
              <a:rPr lang="en-US" sz="1200" i="1" dirty="0" err="1">
                <a:ea typeface="MS PGothic" charset="0"/>
              </a:rPr>
              <a:t>Kilder</a:t>
            </a:r>
            <a:r>
              <a:rPr lang="en-US" sz="1200" i="1" dirty="0">
                <a:ea typeface="MS PGothic" charset="0"/>
              </a:rPr>
              <a:t>:</a:t>
            </a:r>
          </a:p>
          <a:p>
            <a:pPr marL="0" indent="0">
              <a:buNone/>
            </a:pPr>
            <a:r>
              <a:rPr lang="en-US" sz="1200" i="1" dirty="0" err="1">
                <a:ea typeface="MS PGothic" charset="0"/>
              </a:rPr>
              <a:t>Meyerowits</a:t>
            </a:r>
            <a:r>
              <a:rPr lang="en-US" sz="1200" i="1" dirty="0">
                <a:ea typeface="MS PGothic" charset="0"/>
              </a:rPr>
              <a:t> et al. The psychological and emotional fallout of cancer and its </a:t>
            </a:r>
            <a:r>
              <a:rPr lang="en-US" sz="1200" i="1" dirty="0" err="1">
                <a:ea typeface="MS PGothic" charset="0"/>
              </a:rPr>
              <a:t>tratment</a:t>
            </a:r>
            <a:r>
              <a:rPr lang="en-US" sz="1200" i="1" dirty="0">
                <a:ea typeface="MS PGothic" charset="0"/>
              </a:rPr>
              <a:t>. Cancer J 2008; 14(6):410-3</a:t>
            </a:r>
            <a:endParaRPr lang="en-US" sz="1200" dirty="0">
              <a:ea typeface="MS PGothic" charset="0"/>
            </a:endParaRPr>
          </a:p>
          <a:p>
            <a:pPr marL="0" indent="0">
              <a:buNone/>
            </a:pPr>
            <a:r>
              <a:rPr lang="en-US" sz="1200" i="1" dirty="0" err="1">
                <a:ea typeface="MS PGothic" charset="0"/>
              </a:rPr>
              <a:t>Kiserud</a:t>
            </a:r>
            <a:r>
              <a:rPr lang="en-US" sz="1200" i="1" dirty="0">
                <a:ea typeface="MS PGothic" charset="0"/>
              </a:rPr>
              <a:t> CE et al. Cancer Survivorship in adults. Recent Results Cancer Res. 2014;197:103-120.</a:t>
            </a:r>
          </a:p>
          <a:p>
            <a:pPr marL="0" indent="0">
              <a:buNone/>
            </a:pPr>
            <a:r>
              <a:rPr lang="en-US" sz="1200" i="1" dirty="0">
                <a:ea typeface="MS PGothic" charset="0"/>
              </a:rPr>
              <a:t>Bulow et al. Conquer fear: protocol of a </a:t>
            </a:r>
            <a:r>
              <a:rPr lang="en-US" sz="1200" i="1" dirty="0" err="1">
                <a:ea typeface="MS PGothic" charset="0"/>
              </a:rPr>
              <a:t>randomised</a:t>
            </a:r>
            <a:r>
              <a:rPr lang="en-US" sz="1200" i="1" dirty="0">
                <a:ea typeface="MS PGothic" charset="0"/>
              </a:rPr>
              <a:t> controlled trial of a psychological intervention to reduce fear of cancer recurrence. BMC Cancer, 2013 Apr 23:201  (</a:t>
            </a:r>
            <a:r>
              <a:rPr lang="en-US" sz="1200" i="1" dirty="0" err="1">
                <a:ea typeface="MS PGothic" charset="0"/>
              </a:rPr>
              <a:t>gennemsnit</a:t>
            </a:r>
            <a:r>
              <a:rPr lang="en-US" sz="1200" i="1" dirty="0">
                <a:ea typeface="MS PGothic" charset="0"/>
              </a:rPr>
              <a:t> for </a:t>
            </a:r>
            <a:r>
              <a:rPr lang="en-US" sz="1200" i="1" dirty="0" err="1">
                <a:ea typeface="MS PGothic" charset="0"/>
              </a:rPr>
              <a:t>kræftpatienter</a:t>
            </a:r>
            <a:r>
              <a:rPr lang="en-US" sz="1200" i="1" dirty="0">
                <a:ea typeface="MS PGothic" charset="0"/>
              </a:rPr>
              <a:t> 72% (Australian guidelines).</a:t>
            </a:r>
            <a:endParaRPr lang="en-US" sz="1200" dirty="0"/>
          </a:p>
        </p:txBody>
      </p:sp>
    </p:spTree>
    <p:extLst>
      <p:ext uri="{BB962C8B-B14F-4D97-AF65-F5344CB8AC3E}">
        <p14:creationId xmlns:p14="http://schemas.microsoft.com/office/powerpoint/2010/main" val="39405557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MS PGothic" charset="0"/>
              </a:rPr>
              <a:t>Angst for </a:t>
            </a:r>
            <a:r>
              <a:rPr lang="en-US" sz="2400" dirty="0" err="1">
                <a:ea typeface="MS PGothic" charset="0"/>
              </a:rPr>
              <a:t>tilbagefald</a:t>
            </a:r>
            <a:r>
              <a:rPr lang="en-US" sz="2400" dirty="0">
                <a:ea typeface="MS PGothic" charset="0"/>
              </a:rPr>
              <a:t> </a:t>
            </a:r>
            <a:r>
              <a:rPr lang="en-US" sz="2400" dirty="0" err="1">
                <a:ea typeface="MS PGothic" charset="0"/>
              </a:rPr>
              <a:t>hænger</a:t>
            </a:r>
            <a:r>
              <a:rPr lang="en-US" sz="2400" dirty="0">
                <a:ea typeface="MS PGothic" charset="0"/>
              </a:rPr>
              <a:t> </a:t>
            </a:r>
            <a:r>
              <a:rPr lang="en-US" sz="2400" dirty="0" err="1">
                <a:ea typeface="MS PGothic" charset="0"/>
              </a:rPr>
              <a:t>sammen</a:t>
            </a:r>
            <a:r>
              <a:rPr lang="en-US" sz="2400" dirty="0">
                <a:ea typeface="MS PGothic" charset="0"/>
              </a:rPr>
              <a:t> med</a:t>
            </a:r>
            <a:r>
              <a:rPr lang="en-US" sz="2400" dirty="0" smtClean="0">
                <a:ea typeface="MS PGothic" charset="0"/>
              </a:rPr>
              <a:t>:</a:t>
            </a:r>
            <a:endParaRPr lang="en-US" sz="2400" dirty="0">
              <a:ea typeface="MS PGothic" charset="0"/>
            </a:endParaRPr>
          </a:p>
          <a:p>
            <a:r>
              <a:rPr lang="en-US" sz="2400" dirty="0" smtClean="0">
                <a:ea typeface="MS PGothic" charset="0"/>
              </a:rPr>
              <a:t>Alder </a:t>
            </a:r>
            <a:r>
              <a:rPr lang="en-US" sz="2400" dirty="0">
                <a:ea typeface="MS PGothic" charset="0"/>
              </a:rPr>
              <a:t>(</a:t>
            </a:r>
            <a:r>
              <a:rPr lang="en-US" sz="2400" dirty="0" err="1">
                <a:ea typeface="MS PGothic" charset="0"/>
              </a:rPr>
              <a:t>højere</a:t>
            </a:r>
            <a:r>
              <a:rPr lang="en-US" sz="2400" dirty="0">
                <a:ea typeface="MS PGothic" charset="0"/>
              </a:rPr>
              <a:t> grad </a:t>
            </a:r>
            <a:r>
              <a:rPr lang="en-US" sz="2400" dirty="0" err="1">
                <a:ea typeface="MS PGothic" charset="0"/>
              </a:rPr>
              <a:t>af</a:t>
            </a:r>
            <a:r>
              <a:rPr lang="en-US" sz="2400" dirty="0">
                <a:ea typeface="MS PGothic" charset="0"/>
              </a:rPr>
              <a:t> angst for </a:t>
            </a:r>
            <a:r>
              <a:rPr lang="en-US" sz="2400" dirty="0" err="1">
                <a:ea typeface="MS PGothic" charset="0"/>
              </a:rPr>
              <a:t>yngre</a:t>
            </a:r>
            <a:r>
              <a:rPr lang="en-US" sz="2400" dirty="0">
                <a:ea typeface="MS PGothic" charset="0"/>
              </a:rPr>
              <a:t> patienter</a:t>
            </a:r>
            <a:r>
              <a:rPr lang="en-US" sz="2400" dirty="0" smtClean="0">
                <a:ea typeface="MS PGothic" charset="0"/>
              </a:rPr>
              <a:t>)</a:t>
            </a:r>
            <a:endParaRPr lang="en-US" sz="2400" dirty="0">
              <a:ea typeface="MS PGothic" charset="0"/>
            </a:endParaRPr>
          </a:p>
          <a:p>
            <a:r>
              <a:rPr lang="en-US" sz="2400" dirty="0" err="1" smtClean="0">
                <a:ea typeface="MS PGothic" charset="0"/>
              </a:rPr>
              <a:t>Kræftoverlevere</a:t>
            </a:r>
            <a:r>
              <a:rPr lang="en-US" sz="2400" dirty="0">
                <a:ea typeface="MS PGothic" charset="0"/>
              </a:rPr>
              <a:t>, </a:t>
            </a:r>
            <a:r>
              <a:rPr lang="en-US" sz="2400" dirty="0" err="1">
                <a:ea typeface="MS PGothic" charset="0"/>
              </a:rPr>
              <a:t>som</a:t>
            </a:r>
            <a:r>
              <a:rPr lang="en-US" sz="2400" dirty="0">
                <a:ea typeface="MS PGothic" charset="0"/>
              </a:rPr>
              <a:t> </a:t>
            </a:r>
            <a:r>
              <a:rPr lang="en-US" sz="2400" dirty="0" err="1">
                <a:ea typeface="MS PGothic" charset="0"/>
              </a:rPr>
              <a:t>har</a:t>
            </a:r>
            <a:r>
              <a:rPr lang="en-US" sz="2400" dirty="0">
                <a:ea typeface="MS PGothic" charset="0"/>
              </a:rPr>
              <a:t> </a:t>
            </a:r>
            <a:r>
              <a:rPr lang="en-US" sz="2400" dirty="0" err="1">
                <a:ea typeface="MS PGothic" charset="0"/>
              </a:rPr>
              <a:t>træthed</a:t>
            </a:r>
            <a:r>
              <a:rPr lang="en-US" sz="2400" dirty="0">
                <a:ea typeface="MS PGothic" charset="0"/>
              </a:rPr>
              <a:t>, </a:t>
            </a:r>
            <a:r>
              <a:rPr lang="en-US" sz="2400" dirty="0" err="1">
                <a:ea typeface="MS PGothic" charset="0"/>
              </a:rPr>
              <a:t>søvnforstyrrelser</a:t>
            </a:r>
            <a:r>
              <a:rPr lang="en-US" sz="2400" dirty="0">
                <a:ea typeface="MS PGothic" charset="0"/>
              </a:rPr>
              <a:t>, </a:t>
            </a:r>
            <a:r>
              <a:rPr lang="en-US" sz="2400" dirty="0" err="1" smtClean="0">
                <a:ea typeface="MS PGothic" charset="0"/>
              </a:rPr>
              <a:t>smerter</a:t>
            </a:r>
            <a:r>
              <a:rPr lang="en-US" sz="2400" dirty="0" smtClean="0">
                <a:ea typeface="MS PGothic" charset="0"/>
              </a:rPr>
              <a:t>, </a:t>
            </a:r>
            <a:r>
              <a:rPr lang="en-US" sz="2400" dirty="0" err="1" smtClean="0">
                <a:ea typeface="MS PGothic" charset="0"/>
              </a:rPr>
              <a:t>ændring</a:t>
            </a:r>
            <a:r>
              <a:rPr lang="en-US" sz="2400" dirty="0" smtClean="0">
                <a:ea typeface="MS PGothic" charset="0"/>
              </a:rPr>
              <a:t> </a:t>
            </a:r>
            <a:r>
              <a:rPr lang="en-US" sz="2400" dirty="0" err="1">
                <a:ea typeface="MS PGothic" charset="0"/>
              </a:rPr>
              <a:t>af</a:t>
            </a:r>
            <a:r>
              <a:rPr lang="en-US" sz="2400" dirty="0">
                <a:ea typeface="MS PGothic" charset="0"/>
              </a:rPr>
              <a:t> </a:t>
            </a:r>
            <a:r>
              <a:rPr lang="en-US" sz="2400" dirty="0" err="1" smtClean="0">
                <a:ea typeface="MS PGothic" charset="0"/>
              </a:rPr>
              <a:t>kropsbilledet</a:t>
            </a:r>
            <a:r>
              <a:rPr lang="en-US" sz="2400" dirty="0" smtClean="0">
                <a:ea typeface="MS PGothic" charset="0"/>
              </a:rPr>
              <a:t> og </a:t>
            </a:r>
            <a:r>
              <a:rPr lang="en-US" sz="2400" dirty="0" err="1">
                <a:ea typeface="MS PGothic" charset="0"/>
              </a:rPr>
              <a:t>kognitive</a:t>
            </a:r>
            <a:r>
              <a:rPr lang="en-US" sz="2400" dirty="0">
                <a:ea typeface="MS PGothic" charset="0"/>
              </a:rPr>
              <a:t> </a:t>
            </a:r>
            <a:r>
              <a:rPr lang="en-US" sz="2400" dirty="0" err="1" smtClean="0">
                <a:ea typeface="MS PGothic" charset="0"/>
              </a:rPr>
              <a:t>forstyrrelser</a:t>
            </a:r>
            <a:r>
              <a:rPr lang="en-US" sz="2400" dirty="0" smtClean="0">
                <a:ea typeface="MS PGothic" charset="0"/>
              </a:rPr>
              <a:t>, </a:t>
            </a:r>
            <a:r>
              <a:rPr lang="en-US" sz="2400" dirty="0" err="1">
                <a:ea typeface="MS PGothic" charset="0"/>
              </a:rPr>
              <a:t>oplever</a:t>
            </a:r>
            <a:r>
              <a:rPr lang="en-US" sz="2400" dirty="0">
                <a:ea typeface="MS PGothic" charset="0"/>
              </a:rPr>
              <a:t> </a:t>
            </a:r>
            <a:r>
              <a:rPr lang="en-US" sz="2400" dirty="0" err="1">
                <a:ea typeface="MS PGothic" charset="0"/>
              </a:rPr>
              <a:t>højere</a:t>
            </a:r>
            <a:r>
              <a:rPr lang="en-US" sz="2400" dirty="0">
                <a:ea typeface="MS PGothic" charset="0"/>
              </a:rPr>
              <a:t> grad </a:t>
            </a:r>
            <a:r>
              <a:rPr lang="en-US" sz="2400" dirty="0" err="1">
                <a:ea typeface="MS PGothic" charset="0"/>
              </a:rPr>
              <a:t>af</a:t>
            </a:r>
            <a:r>
              <a:rPr lang="en-US" sz="2400" dirty="0">
                <a:ea typeface="MS PGothic" charset="0"/>
              </a:rPr>
              <a:t> angst for </a:t>
            </a:r>
            <a:r>
              <a:rPr lang="en-US" sz="2400" dirty="0" err="1">
                <a:ea typeface="MS PGothic" charset="0"/>
              </a:rPr>
              <a:t>tilbagefald</a:t>
            </a:r>
            <a:r>
              <a:rPr lang="en-US" sz="2400" dirty="0">
                <a:ea typeface="MS PGothic" charset="0"/>
              </a:rPr>
              <a:t> (</a:t>
            </a:r>
            <a:r>
              <a:rPr lang="en-US" sz="2400" dirty="0" err="1">
                <a:ea typeface="MS PGothic" charset="0"/>
              </a:rPr>
              <a:t>svært</a:t>
            </a:r>
            <a:r>
              <a:rPr lang="en-US" sz="2400" dirty="0">
                <a:ea typeface="MS PGothic" charset="0"/>
              </a:rPr>
              <a:t> at </a:t>
            </a:r>
            <a:r>
              <a:rPr lang="en-US" sz="2400" dirty="0" err="1">
                <a:ea typeface="MS PGothic" charset="0"/>
              </a:rPr>
              <a:t>skelne</a:t>
            </a:r>
            <a:r>
              <a:rPr lang="en-US" sz="2400" dirty="0">
                <a:ea typeface="MS PGothic" charset="0"/>
              </a:rPr>
              <a:t> </a:t>
            </a:r>
            <a:r>
              <a:rPr lang="en-US" sz="2400" dirty="0" err="1">
                <a:ea typeface="MS PGothic" charset="0"/>
              </a:rPr>
              <a:t>senfølgerne</a:t>
            </a:r>
            <a:r>
              <a:rPr lang="en-US" sz="2400" dirty="0">
                <a:ea typeface="MS PGothic" charset="0"/>
              </a:rPr>
              <a:t> </a:t>
            </a:r>
            <a:r>
              <a:rPr lang="en-US" sz="2400" dirty="0" err="1">
                <a:ea typeface="MS PGothic" charset="0"/>
              </a:rPr>
              <a:t>fra</a:t>
            </a:r>
            <a:r>
              <a:rPr lang="en-US" sz="2400" dirty="0">
                <a:ea typeface="MS PGothic" charset="0"/>
              </a:rPr>
              <a:t> </a:t>
            </a:r>
            <a:r>
              <a:rPr lang="en-US" sz="2400" dirty="0" err="1">
                <a:ea typeface="MS PGothic" charset="0"/>
              </a:rPr>
              <a:t>hinanden</a:t>
            </a:r>
            <a:r>
              <a:rPr lang="en-US" sz="2400" dirty="0">
                <a:ea typeface="MS PGothic" charset="0"/>
              </a:rPr>
              <a:t>)</a:t>
            </a:r>
          </a:p>
          <a:p>
            <a:endParaRPr lang="en-US" sz="1800" dirty="0">
              <a:ea typeface="MS PGothic" charset="0"/>
            </a:endParaRPr>
          </a:p>
          <a:p>
            <a:pPr marL="0" indent="0">
              <a:buNone/>
            </a:pPr>
            <a:r>
              <a:rPr lang="en-US" sz="1200" i="1" dirty="0" err="1">
                <a:ea typeface="MS PGothic" charset="0"/>
              </a:rPr>
              <a:t>Kilder</a:t>
            </a:r>
            <a:r>
              <a:rPr lang="en-US" sz="1200" i="1" dirty="0">
                <a:ea typeface="MS PGothic" charset="0"/>
              </a:rPr>
              <a:t>:</a:t>
            </a:r>
          </a:p>
          <a:p>
            <a:pPr marL="0" indent="0">
              <a:buNone/>
            </a:pPr>
            <a:r>
              <a:rPr lang="en-US" sz="1200" i="1" dirty="0">
                <a:ea typeface="MS PGothic" charset="0"/>
              </a:rPr>
              <a:t>Brown MR. Pain in cancer survivors. British Journal of Pain. 2014; 8(4):139-53</a:t>
            </a:r>
          </a:p>
          <a:p>
            <a:pPr marL="0" indent="0">
              <a:buNone/>
            </a:pPr>
            <a:r>
              <a:rPr lang="en-US" sz="1200" i="1" dirty="0">
                <a:ea typeface="MS PGothic" charset="0"/>
              </a:rPr>
              <a:t>Recommendations for the identification and management of fear of cancer recurrence in adult cancer survivors, June 2014. A clinical practice guideline developed by cancer Australia. Incorporates published evidence to May 2012</a:t>
            </a:r>
            <a:r>
              <a:rPr lang="en-US" sz="1200" dirty="0">
                <a:ea typeface="MS PGothic" charset="0"/>
              </a:rPr>
              <a:t>.</a:t>
            </a:r>
          </a:p>
          <a:p>
            <a:pPr marL="0" indent="0">
              <a:buNone/>
            </a:pPr>
            <a:r>
              <a:rPr lang="en-US" sz="1200" i="1" dirty="0" err="1">
                <a:ea typeface="MS PGothic" charset="0"/>
              </a:rPr>
              <a:t>Pakkeforløb</a:t>
            </a:r>
            <a:r>
              <a:rPr lang="en-US" sz="1200" i="1" dirty="0">
                <a:ea typeface="MS PGothic" charset="0"/>
              </a:rPr>
              <a:t> for </a:t>
            </a:r>
            <a:r>
              <a:rPr lang="en-US" sz="1200" i="1" dirty="0" err="1">
                <a:ea typeface="MS PGothic" charset="0"/>
              </a:rPr>
              <a:t>brystkræft</a:t>
            </a:r>
            <a:r>
              <a:rPr lang="en-US" sz="1200" i="1" dirty="0">
                <a:ea typeface="MS PGothic" charset="0"/>
              </a:rPr>
              <a:t> For </a:t>
            </a:r>
            <a:r>
              <a:rPr lang="en-US" sz="1200" i="1" dirty="0" err="1">
                <a:ea typeface="MS PGothic" charset="0"/>
              </a:rPr>
              <a:t>fagfolk</a:t>
            </a:r>
            <a:r>
              <a:rPr lang="en-US" sz="1200" i="1" dirty="0">
                <a:ea typeface="MS PGothic" charset="0"/>
              </a:rPr>
              <a:t>. </a:t>
            </a:r>
            <a:r>
              <a:rPr lang="en-US" sz="1200" i="1" dirty="0" err="1">
                <a:ea typeface="MS PGothic" charset="0"/>
              </a:rPr>
              <a:t>Sundhedsstyrelsen</a:t>
            </a:r>
            <a:r>
              <a:rPr lang="en-US" sz="1200" i="1" dirty="0">
                <a:ea typeface="MS PGothic" charset="0"/>
              </a:rPr>
              <a:t> 2018.</a:t>
            </a:r>
          </a:p>
        </p:txBody>
      </p:sp>
    </p:spTree>
    <p:extLst>
      <p:ext uri="{BB962C8B-B14F-4D97-AF65-F5344CB8AC3E}">
        <p14:creationId xmlns:p14="http://schemas.microsoft.com/office/powerpoint/2010/main" val="32097535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r>
              <a:rPr lang="en-US" sz="4800" dirty="0" smtClean="0">
                <a:latin typeface="+mn-lt"/>
              </a:rPr>
              <a:t> </a:t>
            </a:r>
            <a:r>
              <a:rPr lang="en-US" sz="2800" b="1" dirty="0" smtClean="0">
                <a:latin typeface="+mn-lt"/>
              </a:rPr>
              <a:t>- </a:t>
            </a:r>
            <a:r>
              <a:rPr lang="en-US" sz="2800" b="1" dirty="0" err="1" smtClean="0">
                <a:latin typeface="+mn-lt"/>
              </a:rPr>
              <a:t>angsttilstande</a:t>
            </a:r>
            <a:r>
              <a:rPr lang="en-US" sz="2800" b="1" dirty="0" smtClean="0">
                <a:latin typeface="+mn-lt"/>
              </a:rPr>
              <a:t> og </a:t>
            </a:r>
            <a:r>
              <a:rPr lang="en-US" sz="2800" b="1"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ea typeface="MS PGothic" charset="0"/>
              </a:rPr>
              <a:t>Kvinder</a:t>
            </a:r>
            <a:r>
              <a:rPr lang="en-US" sz="2400" dirty="0">
                <a:ea typeface="MS PGothic" charset="0"/>
              </a:rPr>
              <a:t> </a:t>
            </a:r>
            <a:r>
              <a:rPr lang="en-US" sz="2400" dirty="0" err="1">
                <a:ea typeface="MS PGothic" charset="0"/>
              </a:rPr>
              <a:t>behandlet</a:t>
            </a:r>
            <a:r>
              <a:rPr lang="en-US" sz="2400" dirty="0">
                <a:ea typeface="MS PGothic" charset="0"/>
              </a:rPr>
              <a:t> for </a:t>
            </a:r>
            <a:r>
              <a:rPr lang="en-US" sz="2400" dirty="0" err="1">
                <a:ea typeface="MS PGothic" charset="0"/>
              </a:rPr>
              <a:t>brystkræft</a:t>
            </a:r>
            <a:r>
              <a:rPr lang="en-US" sz="2400" dirty="0">
                <a:ea typeface="MS PGothic" charset="0"/>
              </a:rPr>
              <a:t> </a:t>
            </a:r>
            <a:r>
              <a:rPr lang="en-US" sz="2400" dirty="0" err="1">
                <a:ea typeface="MS PGothic" charset="0"/>
              </a:rPr>
              <a:t>har</a:t>
            </a:r>
            <a:r>
              <a:rPr lang="en-US" sz="2400" dirty="0">
                <a:ea typeface="MS PGothic" charset="0"/>
              </a:rPr>
              <a:t> </a:t>
            </a:r>
            <a:r>
              <a:rPr lang="en-US" sz="2400" dirty="0" err="1">
                <a:ea typeface="MS PGothic" charset="0"/>
              </a:rPr>
              <a:t>høj</a:t>
            </a:r>
            <a:r>
              <a:rPr lang="en-US" sz="2400" dirty="0">
                <a:ea typeface="MS PGothic" charset="0"/>
              </a:rPr>
              <a:t> </a:t>
            </a:r>
            <a:r>
              <a:rPr lang="en-US" sz="2400" dirty="0" err="1">
                <a:ea typeface="MS PGothic" charset="0"/>
              </a:rPr>
              <a:t>forekomst</a:t>
            </a:r>
            <a:r>
              <a:rPr lang="en-US" sz="2400" dirty="0">
                <a:ea typeface="MS PGothic" charset="0"/>
              </a:rPr>
              <a:t> </a:t>
            </a:r>
            <a:r>
              <a:rPr lang="en-US" sz="2400" dirty="0" err="1">
                <a:ea typeface="MS PGothic" charset="0"/>
              </a:rPr>
              <a:t>af</a:t>
            </a:r>
            <a:r>
              <a:rPr lang="en-US" sz="2400" dirty="0" smtClean="0">
                <a:ea typeface="MS PGothic" charset="0"/>
              </a:rPr>
              <a:t>:</a:t>
            </a:r>
            <a:endParaRPr lang="en-US" sz="2400" dirty="0">
              <a:ea typeface="MS PGothic" charset="0"/>
            </a:endParaRPr>
          </a:p>
          <a:p>
            <a:r>
              <a:rPr lang="en-US" sz="2400" dirty="0" smtClean="0">
                <a:ea typeface="MS PGothic" charset="0"/>
              </a:rPr>
              <a:t>Angst </a:t>
            </a:r>
            <a:r>
              <a:rPr lang="en-US" sz="2400" dirty="0">
                <a:ea typeface="MS PGothic" charset="0"/>
              </a:rPr>
              <a:t>for </a:t>
            </a:r>
            <a:r>
              <a:rPr lang="en-US" sz="2400" dirty="0" err="1">
                <a:ea typeface="MS PGothic" charset="0"/>
              </a:rPr>
              <a:t>tilbagefald</a:t>
            </a:r>
            <a:r>
              <a:rPr lang="en-US" sz="2400" dirty="0">
                <a:ea typeface="MS PGothic" charset="0"/>
              </a:rPr>
              <a:t> 7-9 </a:t>
            </a:r>
            <a:r>
              <a:rPr lang="en-US" sz="2400" dirty="0" err="1">
                <a:ea typeface="MS PGothic" charset="0"/>
              </a:rPr>
              <a:t>år</a:t>
            </a:r>
            <a:r>
              <a:rPr lang="en-US" sz="2400" dirty="0">
                <a:ea typeface="MS PGothic" charset="0"/>
              </a:rPr>
              <a:t> </a:t>
            </a:r>
            <a:r>
              <a:rPr lang="en-US" sz="2400" dirty="0" err="1">
                <a:ea typeface="MS PGothic" charset="0"/>
              </a:rPr>
              <a:t>efter</a:t>
            </a:r>
            <a:r>
              <a:rPr lang="en-US" sz="2400" dirty="0">
                <a:ea typeface="MS PGothic" charset="0"/>
              </a:rPr>
              <a:t> </a:t>
            </a:r>
            <a:r>
              <a:rPr lang="en-US" sz="2400" dirty="0" err="1">
                <a:ea typeface="MS PGothic" charset="0"/>
              </a:rPr>
              <a:t>afsluttet</a:t>
            </a:r>
            <a:r>
              <a:rPr lang="en-US" sz="2400" dirty="0">
                <a:ea typeface="MS PGothic" charset="0"/>
              </a:rPr>
              <a:t> </a:t>
            </a:r>
            <a:r>
              <a:rPr lang="en-US" sz="2400" dirty="0" err="1" smtClean="0">
                <a:ea typeface="MS PGothic" charset="0"/>
              </a:rPr>
              <a:t>behandling</a:t>
            </a:r>
            <a:endParaRPr lang="en-US" sz="2400" dirty="0">
              <a:ea typeface="MS PGothic" charset="0"/>
            </a:endParaRPr>
          </a:p>
          <a:p>
            <a:r>
              <a:rPr lang="en-US" sz="2400" dirty="0" err="1" smtClean="0">
                <a:ea typeface="MS PGothic" charset="0"/>
              </a:rPr>
              <a:t>Kræftrelaterede</a:t>
            </a:r>
            <a:r>
              <a:rPr lang="en-US" sz="2400" dirty="0" smtClean="0">
                <a:ea typeface="MS PGothic" charset="0"/>
              </a:rPr>
              <a:t> </a:t>
            </a:r>
            <a:r>
              <a:rPr lang="en-US" sz="2400" dirty="0">
                <a:ea typeface="MS PGothic" charset="0"/>
              </a:rPr>
              <a:t>post-</a:t>
            </a:r>
            <a:r>
              <a:rPr lang="en-US" sz="2400" dirty="0" err="1">
                <a:ea typeface="MS PGothic" charset="0"/>
              </a:rPr>
              <a:t>traumatiske</a:t>
            </a:r>
            <a:r>
              <a:rPr lang="en-US" sz="2400" dirty="0">
                <a:ea typeface="MS PGothic" charset="0"/>
              </a:rPr>
              <a:t> </a:t>
            </a:r>
            <a:r>
              <a:rPr lang="en-US" sz="2400" dirty="0" smtClean="0">
                <a:ea typeface="MS PGothic" charset="0"/>
              </a:rPr>
              <a:t>stress-</a:t>
            </a:r>
            <a:r>
              <a:rPr lang="en-US" sz="2400" dirty="0" err="1" smtClean="0">
                <a:ea typeface="MS PGothic" charset="0"/>
              </a:rPr>
              <a:t>symptomer</a:t>
            </a:r>
            <a:endParaRPr lang="en-US" sz="2400" dirty="0">
              <a:ea typeface="MS PGothic" charset="0"/>
            </a:endParaRPr>
          </a:p>
          <a:p>
            <a:endParaRPr lang="en-US" sz="2000" dirty="0">
              <a:ea typeface="MS PGothic" charset="0"/>
            </a:endParaRPr>
          </a:p>
          <a:p>
            <a:pPr marL="0" indent="0">
              <a:buNone/>
            </a:pPr>
            <a:r>
              <a:rPr lang="en-US" sz="1200" i="1" dirty="0" err="1">
                <a:ea typeface="MS PGothic" charset="0"/>
              </a:rPr>
              <a:t>Kilder</a:t>
            </a:r>
            <a:r>
              <a:rPr lang="en-US" sz="1200" i="1" dirty="0">
                <a:ea typeface="MS PGothic" charset="0"/>
              </a:rPr>
              <a:t>:</a:t>
            </a:r>
          </a:p>
          <a:p>
            <a:pPr marL="0" indent="0">
              <a:buNone/>
            </a:pPr>
            <a:r>
              <a:rPr lang="en-US" sz="1200" i="1" dirty="0" err="1">
                <a:ea typeface="MS PGothic" charset="0"/>
              </a:rPr>
              <a:t>Tewes</a:t>
            </a:r>
            <a:r>
              <a:rPr lang="en-US" sz="1200" i="1" dirty="0">
                <a:ea typeface="MS PGothic" charset="0"/>
              </a:rPr>
              <a:t> B et al. Fear of recurrence: a systematic literature review og self-report measures. </a:t>
            </a:r>
            <a:r>
              <a:rPr lang="en-US" sz="1200" i="1" dirty="0" err="1">
                <a:ea typeface="MS PGothic" charset="0"/>
              </a:rPr>
              <a:t>Psychooncology</a:t>
            </a:r>
            <a:r>
              <a:rPr lang="en-US" sz="1200" i="1" dirty="0">
                <a:ea typeface="MS PGothic" charset="0"/>
              </a:rPr>
              <a:t>. 2012;21(6):571-</a:t>
            </a:r>
            <a:r>
              <a:rPr lang="en-US" sz="1200" dirty="0">
                <a:ea typeface="MS PGothic" charset="0"/>
              </a:rPr>
              <a:t>87.</a:t>
            </a:r>
          </a:p>
          <a:p>
            <a:pPr marL="0" indent="0">
              <a:buNone/>
            </a:pPr>
            <a:r>
              <a:rPr lang="en-US" sz="1200" i="1" dirty="0" err="1">
                <a:ea typeface="MS PGothic" charset="0"/>
              </a:rPr>
              <a:t>Tewes</a:t>
            </a:r>
            <a:r>
              <a:rPr lang="en-US" sz="1200" i="1" dirty="0">
                <a:ea typeface="MS PGothic" charset="0"/>
              </a:rPr>
              <a:t> B et al. The </a:t>
            </a:r>
            <a:r>
              <a:rPr lang="en-US" sz="1200" i="1" dirty="0" err="1">
                <a:ea typeface="MS PGothic" charset="0"/>
              </a:rPr>
              <a:t>Concers</a:t>
            </a:r>
            <a:r>
              <a:rPr lang="en-US" sz="1200" i="1" dirty="0">
                <a:ea typeface="MS PGothic" charset="0"/>
              </a:rPr>
              <a:t> About Recurrence </a:t>
            </a:r>
            <a:r>
              <a:rPr lang="en-US" sz="1200" i="1" dirty="0" err="1">
                <a:ea typeface="MS PGothic" charset="0"/>
              </a:rPr>
              <a:t>Questionaire</a:t>
            </a:r>
            <a:r>
              <a:rPr lang="en-US" sz="1200" i="1" dirty="0">
                <a:ea typeface="MS PGothic" charset="0"/>
              </a:rPr>
              <a:t>: validation of a brief measure of fear of cancer recurrence amongst </a:t>
            </a:r>
            <a:r>
              <a:rPr lang="en-US" sz="1200" i="1" dirty="0" err="1">
                <a:ea typeface="MS PGothic" charset="0"/>
              </a:rPr>
              <a:t>Danisk</a:t>
            </a:r>
            <a:r>
              <a:rPr lang="en-US" sz="1200" i="1" dirty="0">
                <a:ea typeface="MS PGothic" charset="0"/>
              </a:rPr>
              <a:t> and Australian breast cancer </a:t>
            </a:r>
            <a:r>
              <a:rPr lang="en-US" sz="1200" i="1" dirty="0" err="1">
                <a:ea typeface="MS PGothic" charset="0"/>
              </a:rPr>
              <a:t>survivors:J</a:t>
            </a:r>
            <a:r>
              <a:rPr lang="en-US" sz="1200" i="1" dirty="0">
                <a:ea typeface="MS PGothic" charset="0"/>
              </a:rPr>
              <a:t> </a:t>
            </a:r>
            <a:r>
              <a:rPr lang="en-US" sz="1200" i="1" dirty="0" err="1">
                <a:ea typeface="MS PGothic" charset="0"/>
              </a:rPr>
              <a:t>CancerSurviv</a:t>
            </a:r>
            <a:r>
              <a:rPr lang="en-US" sz="1200" i="1" dirty="0">
                <a:ea typeface="MS PGothic" charset="0"/>
              </a:rPr>
              <a:t>. 2015;9(1):68-79.</a:t>
            </a:r>
          </a:p>
        </p:txBody>
      </p:sp>
    </p:spTree>
    <p:extLst>
      <p:ext uri="{BB962C8B-B14F-4D97-AF65-F5344CB8AC3E}">
        <p14:creationId xmlns:p14="http://schemas.microsoft.com/office/powerpoint/2010/main" val="12350172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r>
              <a:rPr lang="en-US" sz="4800" dirty="0" smtClean="0">
                <a:latin typeface="+mn-lt"/>
              </a:rPr>
              <a:t> </a:t>
            </a:r>
            <a:r>
              <a:rPr lang="en-US" sz="2800" b="1" dirty="0" smtClean="0">
                <a:latin typeface="+mn-lt"/>
              </a:rPr>
              <a:t>- et </a:t>
            </a:r>
            <a:r>
              <a:rPr lang="en-US" sz="2800" b="1" dirty="0" err="1" smtClean="0">
                <a:latin typeface="+mn-lt"/>
              </a:rPr>
              <a:t>tabu-område</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ea typeface="MS PGothic" charset="0"/>
              </a:rPr>
              <a:t>Vi </a:t>
            </a:r>
            <a:r>
              <a:rPr lang="en-US" sz="2400" dirty="0" err="1">
                <a:ea typeface="MS PGothic" charset="0"/>
              </a:rPr>
              <a:t>har</a:t>
            </a:r>
            <a:r>
              <a:rPr lang="en-US" sz="2400" dirty="0">
                <a:ea typeface="MS PGothic" charset="0"/>
              </a:rPr>
              <a:t> </a:t>
            </a:r>
            <a:r>
              <a:rPr lang="en-US" sz="2400" dirty="0" err="1">
                <a:ea typeface="MS PGothic" charset="0"/>
              </a:rPr>
              <a:t>svært</a:t>
            </a:r>
            <a:r>
              <a:rPr lang="en-US" sz="2400" dirty="0">
                <a:ea typeface="MS PGothic" charset="0"/>
              </a:rPr>
              <a:t> </a:t>
            </a:r>
            <a:r>
              <a:rPr lang="en-US" sz="2400" dirty="0" err="1">
                <a:ea typeface="MS PGothic" charset="0"/>
              </a:rPr>
              <a:t>ved</a:t>
            </a:r>
            <a:r>
              <a:rPr lang="en-US" sz="2400" dirty="0">
                <a:ea typeface="MS PGothic" charset="0"/>
              </a:rPr>
              <a:t> at </a:t>
            </a:r>
            <a:r>
              <a:rPr lang="en-US" sz="2400" dirty="0" err="1">
                <a:ea typeface="MS PGothic" charset="0"/>
              </a:rPr>
              <a:t>verbalisere</a:t>
            </a:r>
            <a:r>
              <a:rPr lang="en-US" sz="2400" dirty="0">
                <a:ea typeface="MS PGothic" charset="0"/>
              </a:rPr>
              <a:t> </a:t>
            </a:r>
            <a:r>
              <a:rPr lang="en-US" sz="2400" dirty="0" err="1">
                <a:ea typeface="MS PGothic" charset="0"/>
              </a:rPr>
              <a:t>vores</a:t>
            </a:r>
            <a:r>
              <a:rPr lang="en-US" sz="2400" dirty="0">
                <a:ea typeface="MS PGothic" charset="0"/>
              </a:rPr>
              <a:t> angst for </a:t>
            </a:r>
            <a:r>
              <a:rPr lang="en-US" sz="2400" dirty="0" err="1">
                <a:ea typeface="MS PGothic" charset="0"/>
              </a:rPr>
              <a:t>tilbagefald</a:t>
            </a:r>
            <a:endParaRPr lang="en-US" sz="2400" dirty="0">
              <a:ea typeface="MS PGothic" charset="0"/>
            </a:endParaRPr>
          </a:p>
          <a:p>
            <a:pPr marL="0" indent="0">
              <a:buNone/>
            </a:pPr>
            <a:r>
              <a:rPr lang="en-US" sz="2400" dirty="0">
                <a:ea typeface="MS PGothic" charset="0"/>
              </a:rPr>
              <a:t> </a:t>
            </a:r>
          </a:p>
          <a:p>
            <a:r>
              <a:rPr lang="en-US" sz="2400" dirty="0" smtClean="0">
                <a:ea typeface="MS PGothic" charset="0"/>
              </a:rPr>
              <a:t>Vi </a:t>
            </a:r>
            <a:r>
              <a:rPr lang="en-US" sz="2400" dirty="0" err="1">
                <a:ea typeface="MS PGothic" charset="0"/>
              </a:rPr>
              <a:t>skåner</a:t>
            </a:r>
            <a:r>
              <a:rPr lang="en-US" sz="2400" dirty="0">
                <a:ea typeface="MS PGothic" charset="0"/>
              </a:rPr>
              <a:t> </a:t>
            </a:r>
            <a:r>
              <a:rPr lang="en-US" sz="2400" dirty="0" err="1">
                <a:ea typeface="MS PGothic" charset="0"/>
              </a:rPr>
              <a:t>os</a:t>
            </a:r>
            <a:r>
              <a:rPr lang="en-US" sz="2400" dirty="0">
                <a:ea typeface="MS PGothic" charset="0"/>
              </a:rPr>
              <a:t> </a:t>
            </a:r>
            <a:r>
              <a:rPr lang="en-US" sz="2400" dirty="0" err="1">
                <a:ea typeface="MS PGothic" charset="0"/>
              </a:rPr>
              <a:t>selv</a:t>
            </a:r>
            <a:r>
              <a:rPr lang="en-US" sz="2400" dirty="0">
                <a:ea typeface="MS PGothic" charset="0"/>
              </a:rPr>
              <a:t> og </a:t>
            </a:r>
            <a:r>
              <a:rPr lang="en-US" sz="2400" dirty="0" err="1">
                <a:ea typeface="MS PGothic" charset="0"/>
              </a:rPr>
              <a:t>vores</a:t>
            </a:r>
            <a:r>
              <a:rPr lang="en-US" sz="2400" dirty="0">
                <a:ea typeface="MS PGothic" charset="0"/>
              </a:rPr>
              <a:t> </a:t>
            </a:r>
            <a:r>
              <a:rPr lang="en-US" sz="2400" dirty="0" err="1">
                <a:ea typeface="MS PGothic" charset="0"/>
              </a:rPr>
              <a:t>pårørende</a:t>
            </a:r>
            <a:endParaRPr lang="en-US" sz="2400" dirty="0">
              <a:ea typeface="MS PGothic" charset="0"/>
            </a:endParaRPr>
          </a:p>
          <a:p>
            <a:endParaRPr lang="en-US" sz="2400" dirty="0">
              <a:ea typeface="MS PGothic" charset="0"/>
            </a:endParaRPr>
          </a:p>
          <a:p>
            <a:r>
              <a:rPr lang="en-US" sz="2400" dirty="0" err="1" smtClean="0">
                <a:ea typeface="MS PGothic" charset="0"/>
              </a:rPr>
              <a:t>Sundhedsprofessionelle</a:t>
            </a:r>
            <a:r>
              <a:rPr lang="en-US" sz="2400" dirty="0" smtClean="0">
                <a:ea typeface="MS PGothic" charset="0"/>
              </a:rPr>
              <a:t> </a:t>
            </a:r>
            <a:r>
              <a:rPr lang="en-US" sz="2400" dirty="0" err="1">
                <a:ea typeface="MS PGothic" charset="0"/>
              </a:rPr>
              <a:t>skaber</a:t>
            </a:r>
            <a:r>
              <a:rPr lang="en-US" sz="2400" dirty="0">
                <a:ea typeface="MS PGothic" charset="0"/>
              </a:rPr>
              <a:t> </a:t>
            </a:r>
            <a:r>
              <a:rPr lang="en-US" sz="2400" dirty="0" err="1">
                <a:ea typeface="MS PGothic" charset="0"/>
              </a:rPr>
              <a:t>ikke</a:t>
            </a:r>
            <a:r>
              <a:rPr lang="en-US" sz="2400" dirty="0">
                <a:ea typeface="MS PGothic" charset="0"/>
              </a:rPr>
              <a:t> dialog </a:t>
            </a:r>
            <a:r>
              <a:rPr lang="en-US" sz="2400" dirty="0" err="1">
                <a:ea typeface="MS PGothic" charset="0"/>
              </a:rPr>
              <a:t>omkring</a:t>
            </a:r>
            <a:r>
              <a:rPr lang="en-US" sz="2400" dirty="0">
                <a:ea typeface="MS PGothic" charset="0"/>
              </a:rPr>
              <a:t> </a:t>
            </a:r>
            <a:r>
              <a:rPr lang="en-US" sz="2400" dirty="0" err="1">
                <a:ea typeface="MS PGothic" charset="0"/>
              </a:rPr>
              <a:t>patienters</a:t>
            </a:r>
            <a:r>
              <a:rPr lang="en-US" sz="2400" dirty="0">
                <a:ea typeface="MS PGothic" charset="0"/>
              </a:rPr>
              <a:t> angst for </a:t>
            </a:r>
            <a:r>
              <a:rPr lang="en-US" sz="2400" dirty="0" err="1">
                <a:ea typeface="MS PGothic" charset="0"/>
              </a:rPr>
              <a:t>tilbagefald</a:t>
            </a:r>
            <a:r>
              <a:rPr lang="en-US" sz="2400" dirty="0">
                <a:ea typeface="MS PGothic" charset="0"/>
              </a:rPr>
              <a:t> </a:t>
            </a:r>
            <a:r>
              <a:rPr lang="mr-IN" sz="2400" dirty="0">
                <a:ea typeface="MS PGothic" charset="0"/>
              </a:rPr>
              <a:t>–</a:t>
            </a:r>
            <a:r>
              <a:rPr lang="en-US" sz="2400" dirty="0">
                <a:ea typeface="MS PGothic" charset="0"/>
              </a:rPr>
              <a:t> </a:t>
            </a:r>
            <a:r>
              <a:rPr lang="en-US" sz="2400" dirty="0" err="1">
                <a:ea typeface="MS PGothic" charset="0"/>
              </a:rPr>
              <a:t>til</a:t>
            </a:r>
            <a:r>
              <a:rPr lang="en-US" sz="2400" dirty="0">
                <a:ea typeface="MS PGothic" charset="0"/>
              </a:rPr>
              <a:t> </a:t>
            </a:r>
            <a:r>
              <a:rPr lang="en-US" sz="2400" dirty="0" err="1">
                <a:ea typeface="MS PGothic" charset="0"/>
              </a:rPr>
              <a:t>trods</a:t>
            </a:r>
            <a:r>
              <a:rPr lang="en-US" sz="2400" dirty="0">
                <a:ea typeface="MS PGothic" charset="0"/>
              </a:rPr>
              <a:t> for </a:t>
            </a:r>
            <a:r>
              <a:rPr lang="en-US" sz="2400" dirty="0" err="1">
                <a:ea typeface="MS PGothic" charset="0"/>
              </a:rPr>
              <a:t>angsten</a:t>
            </a:r>
            <a:r>
              <a:rPr lang="en-US" sz="2400" dirty="0">
                <a:ea typeface="MS PGothic" charset="0"/>
              </a:rPr>
              <a:t> </a:t>
            </a:r>
            <a:r>
              <a:rPr lang="en-US" sz="2400" dirty="0" err="1">
                <a:ea typeface="MS PGothic" charset="0"/>
              </a:rPr>
              <a:t>ikke</a:t>
            </a:r>
            <a:r>
              <a:rPr lang="en-US" sz="2400" dirty="0">
                <a:ea typeface="MS PGothic" charset="0"/>
              </a:rPr>
              <a:t> </a:t>
            </a:r>
            <a:r>
              <a:rPr lang="en-US" sz="2400" dirty="0" err="1">
                <a:ea typeface="MS PGothic" charset="0"/>
              </a:rPr>
              <a:t>er</a:t>
            </a:r>
            <a:r>
              <a:rPr lang="en-US" sz="2400" dirty="0">
                <a:ea typeface="MS PGothic" charset="0"/>
              </a:rPr>
              <a:t> </a:t>
            </a:r>
            <a:r>
              <a:rPr lang="en-US" sz="2400" dirty="0" err="1">
                <a:ea typeface="MS PGothic" charset="0"/>
              </a:rPr>
              <a:t>ubegrundet</a:t>
            </a:r>
            <a:r>
              <a:rPr lang="en-US" sz="2400" dirty="0">
                <a:ea typeface="MS PGothic" charset="0"/>
              </a:rPr>
              <a:t> !</a:t>
            </a:r>
          </a:p>
          <a:p>
            <a:pPr marL="0" indent="0">
              <a:buNone/>
            </a:pPr>
            <a:r>
              <a:rPr lang="en-US" sz="2400" dirty="0">
                <a:ea typeface="MS PGothic" charset="0"/>
              </a:rPr>
              <a:t> </a:t>
            </a:r>
          </a:p>
          <a:p>
            <a:r>
              <a:rPr lang="en-US" sz="2400" dirty="0" err="1" smtClean="0">
                <a:ea typeface="MS PGothic" charset="0"/>
              </a:rPr>
              <a:t>Sundhedsprofessionelle</a:t>
            </a:r>
            <a:r>
              <a:rPr lang="en-US" sz="2400" dirty="0" smtClean="0">
                <a:ea typeface="MS PGothic" charset="0"/>
              </a:rPr>
              <a:t> </a:t>
            </a:r>
            <a:r>
              <a:rPr lang="en-US" sz="2400" dirty="0" err="1">
                <a:ea typeface="MS PGothic" charset="0"/>
              </a:rPr>
              <a:t>spørger</a:t>
            </a:r>
            <a:r>
              <a:rPr lang="en-US" sz="2400" dirty="0">
                <a:ea typeface="MS PGothic" charset="0"/>
              </a:rPr>
              <a:t> </a:t>
            </a:r>
            <a:r>
              <a:rPr lang="en-US" sz="2400" dirty="0" err="1">
                <a:ea typeface="MS PGothic" charset="0"/>
              </a:rPr>
              <a:t>ikke</a:t>
            </a:r>
            <a:r>
              <a:rPr lang="en-US" sz="2400" dirty="0">
                <a:ea typeface="MS PGothic" charset="0"/>
              </a:rPr>
              <a:t> </a:t>
            </a:r>
            <a:r>
              <a:rPr lang="en-US" sz="2400" dirty="0" err="1">
                <a:ea typeface="MS PGothic" charset="0"/>
              </a:rPr>
              <a:t>ind</a:t>
            </a:r>
            <a:r>
              <a:rPr lang="en-US" sz="2400" dirty="0">
                <a:ea typeface="MS PGothic" charset="0"/>
              </a:rPr>
              <a:t> </a:t>
            </a:r>
            <a:r>
              <a:rPr lang="en-US" sz="2400" dirty="0" err="1">
                <a:ea typeface="MS PGothic" charset="0"/>
              </a:rPr>
              <a:t>til</a:t>
            </a:r>
            <a:r>
              <a:rPr lang="en-US" sz="2400" dirty="0">
                <a:ea typeface="MS PGothic" charset="0"/>
              </a:rPr>
              <a:t> </a:t>
            </a:r>
            <a:r>
              <a:rPr lang="en-US" sz="2400" dirty="0" err="1">
                <a:ea typeface="MS PGothic" charset="0"/>
              </a:rPr>
              <a:t>patientens</a:t>
            </a:r>
            <a:r>
              <a:rPr lang="en-US" sz="2400" dirty="0">
                <a:ea typeface="MS PGothic" charset="0"/>
              </a:rPr>
              <a:t> tanker og </a:t>
            </a:r>
            <a:r>
              <a:rPr lang="en-US" sz="2400" dirty="0" err="1">
                <a:ea typeface="MS PGothic" charset="0"/>
              </a:rPr>
              <a:t>frygt</a:t>
            </a:r>
            <a:endParaRPr lang="en-US" sz="2400" dirty="0">
              <a:ea typeface="MS PGothic" charset="0"/>
            </a:endParaRPr>
          </a:p>
          <a:p>
            <a:pPr marL="0" indent="0">
              <a:buNone/>
            </a:pPr>
            <a:endParaRPr lang="en-US" sz="1600" i="1" dirty="0">
              <a:ea typeface="MS PGothic" charset="0"/>
            </a:endParaRPr>
          </a:p>
          <a:p>
            <a:pPr marL="0" indent="0">
              <a:buNone/>
            </a:pPr>
            <a:r>
              <a:rPr lang="en-US" sz="1200" i="1" dirty="0" err="1">
                <a:ea typeface="MS PGothic" charset="0"/>
              </a:rPr>
              <a:t>Kilde</a:t>
            </a:r>
            <a:r>
              <a:rPr lang="en-US" sz="1200" i="1" dirty="0" smtClean="0">
                <a:ea typeface="MS PGothic" charset="0"/>
              </a:rPr>
              <a:t>: </a:t>
            </a:r>
            <a:r>
              <a:rPr lang="en-US" sz="1200" i="1" dirty="0" err="1" smtClean="0">
                <a:ea typeface="MS PGothic" charset="0"/>
              </a:rPr>
              <a:t>Jefford</a:t>
            </a:r>
            <a:r>
              <a:rPr lang="en-US" sz="1200" i="1" dirty="0" smtClean="0">
                <a:ea typeface="MS PGothic" charset="0"/>
              </a:rPr>
              <a:t> </a:t>
            </a:r>
            <a:r>
              <a:rPr lang="en-US" sz="1200" i="1" dirty="0">
                <a:ea typeface="MS PGothic" charset="0"/>
              </a:rPr>
              <a:t>et al. Survivorship issues following treatment completion-results from </a:t>
            </a:r>
            <a:r>
              <a:rPr lang="en-US" sz="1200" i="1" dirty="0" err="1">
                <a:ea typeface="MS PGothic" charset="0"/>
              </a:rPr>
              <a:t>fokus</a:t>
            </a:r>
            <a:r>
              <a:rPr lang="en-US" sz="1200" i="1" dirty="0">
                <a:ea typeface="MS PGothic" charset="0"/>
              </a:rPr>
              <a:t> group with Australian cancer survivors and health professionals. J Cancer </a:t>
            </a:r>
            <a:r>
              <a:rPr lang="en-US" sz="1200" i="1" dirty="0" err="1">
                <a:ea typeface="MS PGothic" charset="0"/>
              </a:rPr>
              <a:t>Surviv</a:t>
            </a:r>
            <a:r>
              <a:rPr lang="en-US" sz="1200" i="1" dirty="0">
                <a:ea typeface="MS PGothic" charset="0"/>
              </a:rPr>
              <a:t> 2008;2:20-32.</a:t>
            </a:r>
          </a:p>
        </p:txBody>
      </p:sp>
    </p:spTree>
    <p:extLst>
      <p:ext uri="{BB962C8B-B14F-4D97-AF65-F5344CB8AC3E}">
        <p14:creationId xmlns:p14="http://schemas.microsoft.com/office/powerpoint/2010/main" val="5090633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r>
              <a:rPr lang="en-US" sz="4800" dirty="0" smtClean="0">
                <a:latin typeface="+mn-lt"/>
              </a:rPr>
              <a:t> </a:t>
            </a:r>
            <a:r>
              <a:rPr lang="en-US" sz="2800" b="1" dirty="0" smtClean="0">
                <a:latin typeface="+mn-lt"/>
              </a:rPr>
              <a:t>- </a:t>
            </a:r>
            <a:r>
              <a:rPr lang="en-US" sz="2800" b="1" dirty="0" err="1" smtClean="0">
                <a:latin typeface="+mn-lt"/>
              </a:rPr>
              <a:t>anbefalinger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smtClean="0"/>
              <a:t>Afdække</a:t>
            </a:r>
            <a:r>
              <a:rPr lang="en-US" sz="2400" dirty="0" smtClean="0"/>
              <a:t> </a:t>
            </a:r>
            <a:r>
              <a:rPr lang="en-US" sz="2400" dirty="0" err="1"/>
              <a:t>andre</a:t>
            </a:r>
            <a:r>
              <a:rPr lang="en-US" sz="2400" dirty="0"/>
              <a:t> </a:t>
            </a:r>
            <a:r>
              <a:rPr lang="en-US" sz="2400" dirty="0" err="1"/>
              <a:t>senfølger</a:t>
            </a:r>
            <a:r>
              <a:rPr lang="en-US" sz="2400" dirty="0"/>
              <a:t> </a:t>
            </a:r>
            <a:r>
              <a:rPr lang="en-US" sz="2400" dirty="0" err="1"/>
              <a:t>som</a:t>
            </a:r>
            <a:r>
              <a:rPr lang="en-US" sz="2400" dirty="0"/>
              <a:t> </a:t>
            </a:r>
            <a:r>
              <a:rPr lang="en-US" sz="2400" dirty="0" err="1"/>
              <a:t>smerter</a:t>
            </a:r>
            <a:r>
              <a:rPr lang="en-US" sz="2400" dirty="0"/>
              <a:t>, depression, </a:t>
            </a:r>
            <a:r>
              <a:rPr lang="en-US" sz="2400" dirty="0" err="1"/>
              <a:t>søvnproblemer</a:t>
            </a:r>
            <a:r>
              <a:rPr lang="en-US" sz="2400" dirty="0"/>
              <a:t>, stress</a:t>
            </a:r>
          </a:p>
          <a:p>
            <a:pPr marL="0" indent="0">
              <a:buNone/>
            </a:pPr>
            <a:endParaRPr lang="en-US" sz="800" dirty="0"/>
          </a:p>
          <a:p>
            <a:r>
              <a:rPr lang="en-US" sz="2400" dirty="0" err="1" smtClean="0"/>
              <a:t>Henvisning</a:t>
            </a:r>
            <a:r>
              <a:rPr lang="en-US" sz="2400" dirty="0" smtClean="0"/>
              <a:t> </a:t>
            </a:r>
            <a:r>
              <a:rPr lang="en-US" sz="2400" dirty="0" err="1"/>
              <a:t>til</a:t>
            </a:r>
            <a:r>
              <a:rPr lang="en-US" sz="2400" dirty="0"/>
              <a:t> </a:t>
            </a:r>
            <a:r>
              <a:rPr lang="en-US" sz="2400" dirty="0" err="1"/>
              <a:t>psykolog</a:t>
            </a:r>
            <a:r>
              <a:rPr lang="en-US" sz="2400" dirty="0"/>
              <a:t>, mindfulness </a:t>
            </a:r>
            <a:r>
              <a:rPr lang="en-US" sz="2400" dirty="0" err="1"/>
              <a:t>forebyggende</a:t>
            </a:r>
            <a:r>
              <a:rPr lang="en-US" sz="2400" dirty="0"/>
              <a:t> </a:t>
            </a:r>
            <a:r>
              <a:rPr lang="en-US" sz="2400" dirty="0" err="1"/>
              <a:t>effekt</a:t>
            </a:r>
            <a:r>
              <a:rPr lang="en-US" sz="2400" dirty="0"/>
              <a:t> hos </a:t>
            </a:r>
            <a:r>
              <a:rPr lang="en-US" sz="2400" dirty="0" err="1"/>
              <a:t>brystkræftkvinder</a:t>
            </a:r>
            <a:endParaRPr lang="en-US" sz="2400" dirty="0"/>
          </a:p>
          <a:p>
            <a:endParaRPr lang="en-US" sz="800" dirty="0"/>
          </a:p>
          <a:p>
            <a:r>
              <a:rPr lang="en-US" sz="2400" dirty="0" err="1" smtClean="0"/>
              <a:t>Netværksgrupper</a:t>
            </a:r>
            <a:r>
              <a:rPr lang="en-US" sz="2400" dirty="0" smtClean="0"/>
              <a:t> </a:t>
            </a:r>
            <a:r>
              <a:rPr lang="mr-IN" sz="2400" dirty="0"/>
              <a:t>–</a:t>
            </a:r>
            <a:r>
              <a:rPr lang="en-US" sz="2400" dirty="0" err="1"/>
              <a:t>erfaringsudveksling</a:t>
            </a:r>
            <a:r>
              <a:rPr lang="en-US" sz="2400" dirty="0"/>
              <a:t>- </a:t>
            </a:r>
            <a:r>
              <a:rPr lang="en-US" sz="2400" dirty="0" err="1"/>
              <a:t>har</a:t>
            </a:r>
            <a:r>
              <a:rPr lang="en-US" sz="2400" dirty="0"/>
              <a:t> god </a:t>
            </a:r>
            <a:r>
              <a:rPr lang="en-US" sz="2400" dirty="0" err="1"/>
              <a:t>effekt</a:t>
            </a:r>
            <a:endParaRPr lang="en-US" sz="2400" dirty="0"/>
          </a:p>
          <a:p>
            <a:endParaRPr lang="en-US" sz="800" dirty="0"/>
          </a:p>
          <a:p>
            <a:r>
              <a:rPr lang="en-US" sz="2400" dirty="0" err="1" smtClean="0"/>
              <a:t>Ny</a:t>
            </a:r>
            <a:r>
              <a:rPr lang="en-US" sz="2400" dirty="0" smtClean="0"/>
              <a:t> </a:t>
            </a:r>
            <a:r>
              <a:rPr lang="en-US" sz="2400" dirty="0" err="1" smtClean="0"/>
              <a:t>behandlingsmetode</a:t>
            </a:r>
            <a:r>
              <a:rPr lang="en-US" sz="2400" dirty="0" smtClean="0"/>
              <a:t>, </a:t>
            </a:r>
            <a:r>
              <a:rPr lang="en-US" sz="2400" dirty="0" err="1" smtClean="0"/>
              <a:t>gruppe-baseret</a:t>
            </a:r>
            <a:r>
              <a:rPr lang="en-US" sz="2400" dirty="0" smtClean="0"/>
              <a:t> version </a:t>
            </a:r>
            <a:r>
              <a:rPr lang="en-US" sz="2400" dirty="0" err="1" smtClean="0"/>
              <a:t>af</a:t>
            </a:r>
            <a:r>
              <a:rPr lang="en-US" sz="2400" dirty="0" smtClean="0"/>
              <a:t> Conquer Fear, </a:t>
            </a:r>
            <a:r>
              <a:rPr lang="en-US" sz="2400" dirty="0" err="1" smtClean="0"/>
              <a:t>er</a:t>
            </a:r>
            <a:r>
              <a:rPr lang="en-US" sz="2400" dirty="0" smtClean="0"/>
              <a:t> </a:t>
            </a:r>
            <a:r>
              <a:rPr lang="en-US" sz="2400" dirty="0"/>
              <a:t>under </a:t>
            </a:r>
            <a:r>
              <a:rPr lang="en-US" sz="2400" dirty="0" err="1"/>
              <a:t>udvikling</a:t>
            </a:r>
            <a:r>
              <a:rPr lang="en-US" sz="2400" dirty="0"/>
              <a:t>, </a:t>
            </a:r>
            <a:r>
              <a:rPr lang="en-US" sz="2400" dirty="0" err="1"/>
              <a:t>som</a:t>
            </a:r>
            <a:r>
              <a:rPr lang="en-US" sz="2400" dirty="0"/>
              <a:t> </a:t>
            </a:r>
            <a:r>
              <a:rPr lang="en-US" sz="2400" dirty="0" err="1"/>
              <a:t>har</a:t>
            </a:r>
            <a:r>
              <a:rPr lang="en-US" sz="2400" dirty="0"/>
              <a:t> </a:t>
            </a:r>
            <a:r>
              <a:rPr lang="en-US" sz="2400" dirty="0" err="1"/>
              <a:t>særlig</a:t>
            </a:r>
            <a:r>
              <a:rPr lang="en-US" sz="2400" dirty="0"/>
              <a:t> </a:t>
            </a:r>
            <a:r>
              <a:rPr lang="en-US" sz="2400" dirty="0" err="1"/>
              <a:t>fokus</a:t>
            </a:r>
            <a:r>
              <a:rPr lang="en-US" sz="2400" dirty="0"/>
              <a:t> på </a:t>
            </a:r>
            <a:r>
              <a:rPr lang="en-US" sz="2400" dirty="0" err="1"/>
              <a:t>kræftoverlevere</a:t>
            </a:r>
            <a:r>
              <a:rPr lang="en-US" sz="2400" dirty="0"/>
              <a:t> med </a:t>
            </a:r>
            <a:r>
              <a:rPr lang="en-US" sz="2400" dirty="0" err="1"/>
              <a:t>høj</a:t>
            </a:r>
            <a:r>
              <a:rPr lang="en-US" sz="2400" dirty="0"/>
              <a:t> grad </a:t>
            </a:r>
            <a:r>
              <a:rPr lang="en-US" sz="2400" dirty="0" err="1"/>
              <a:t>af</a:t>
            </a:r>
            <a:r>
              <a:rPr lang="en-US" sz="2400" dirty="0"/>
              <a:t> angst for </a:t>
            </a:r>
            <a:r>
              <a:rPr lang="en-US" sz="2400" dirty="0" err="1" smtClean="0"/>
              <a:t>tilbagefald</a:t>
            </a:r>
            <a:r>
              <a:rPr lang="en-US" sz="2400" dirty="0" smtClean="0"/>
              <a:t>. </a:t>
            </a:r>
            <a:r>
              <a:rPr lang="en-US" sz="2400" dirty="0" err="1" smtClean="0"/>
              <a:t>Afprøves</a:t>
            </a:r>
            <a:r>
              <a:rPr lang="en-US" sz="2400" dirty="0" smtClean="0"/>
              <a:t> </a:t>
            </a:r>
            <a:r>
              <a:rPr lang="en-US" sz="2400" dirty="0" err="1"/>
              <a:t>i</a:t>
            </a:r>
            <a:r>
              <a:rPr lang="en-US" sz="2400" dirty="0"/>
              <a:t> </a:t>
            </a:r>
            <a:r>
              <a:rPr lang="en-US" sz="2400" dirty="0" err="1"/>
              <a:t>Danmark</a:t>
            </a:r>
            <a:r>
              <a:rPr lang="en-US" sz="2400" dirty="0"/>
              <a:t> v </a:t>
            </a:r>
            <a:r>
              <a:rPr lang="en-US" sz="2400" dirty="0" err="1"/>
              <a:t>Enhed</a:t>
            </a:r>
            <a:r>
              <a:rPr lang="en-US" sz="2400" dirty="0"/>
              <a:t> for </a:t>
            </a:r>
            <a:r>
              <a:rPr lang="en-US" sz="2400" dirty="0" err="1"/>
              <a:t>Psykoonkologi</a:t>
            </a:r>
            <a:r>
              <a:rPr lang="en-US" sz="2400" dirty="0"/>
              <a:t> og </a:t>
            </a:r>
            <a:r>
              <a:rPr lang="en-US" sz="2400" dirty="0" err="1"/>
              <a:t>Sundhedspsykologi</a:t>
            </a:r>
            <a:r>
              <a:rPr lang="en-US" sz="2400" dirty="0"/>
              <a:t>, </a:t>
            </a:r>
            <a:r>
              <a:rPr lang="en-US" sz="2400" dirty="0" err="1"/>
              <a:t>Kræftafdeligen</a:t>
            </a:r>
            <a:r>
              <a:rPr lang="en-US" sz="2400" dirty="0"/>
              <a:t>, AUH v/B. </a:t>
            </a:r>
            <a:r>
              <a:rPr lang="en-US" sz="2400" dirty="0" err="1"/>
              <a:t>Zachariae</a:t>
            </a:r>
            <a:r>
              <a:rPr lang="en-US" sz="2400" dirty="0"/>
              <a:t> dr. med.</a:t>
            </a:r>
          </a:p>
          <a:p>
            <a:pPr marL="0" indent="0">
              <a:buNone/>
            </a:pPr>
            <a:endParaRPr lang="en-US" sz="1200" i="1" dirty="0"/>
          </a:p>
          <a:p>
            <a:pPr marL="0" indent="0">
              <a:buNone/>
            </a:pPr>
            <a:r>
              <a:rPr lang="en-US" sz="1200" i="1" dirty="0" err="1"/>
              <a:t>Kilder</a:t>
            </a:r>
            <a:r>
              <a:rPr lang="en-US" sz="1200" i="1" dirty="0"/>
              <a:t>: </a:t>
            </a:r>
            <a:r>
              <a:rPr lang="en-US" sz="1200" i="1" dirty="0" err="1"/>
              <a:t>Lebel</a:t>
            </a:r>
            <a:r>
              <a:rPr lang="en-US" sz="1200" i="1" dirty="0"/>
              <a:t> S. et al. From normal response to clinical problem: definition and clinical features og fear of cancer recurrence: Support Care Cancer 2016 May 12.</a:t>
            </a:r>
          </a:p>
          <a:p>
            <a:pPr marL="0" indent="0">
              <a:buNone/>
            </a:pPr>
            <a:r>
              <a:rPr lang="en-US" sz="1200" i="1" dirty="0"/>
              <a:t>MacMillan. Cured </a:t>
            </a:r>
            <a:r>
              <a:rPr lang="mr-IN" sz="1200" i="1" dirty="0"/>
              <a:t>–</a:t>
            </a:r>
            <a:r>
              <a:rPr lang="en-US" sz="1200" i="1" dirty="0"/>
              <a:t> but at what costs: Long-term consequences of cancer and its treatment. 2013.</a:t>
            </a:r>
          </a:p>
          <a:p>
            <a:pPr marL="0" indent="0">
              <a:buNone/>
            </a:pPr>
            <a:r>
              <a:rPr lang="en-US" sz="1200" i="1" dirty="0" err="1"/>
              <a:t>Modica</a:t>
            </a:r>
            <a:r>
              <a:rPr lang="en-US" sz="1200" i="1" dirty="0"/>
              <a:t> C, </a:t>
            </a:r>
            <a:r>
              <a:rPr lang="en-US" sz="1200" i="1" dirty="0" err="1"/>
              <a:t>Hoening</a:t>
            </a:r>
            <a:r>
              <a:rPr lang="en-US" sz="1200" i="1" dirty="0"/>
              <a:t> K. Mindfulness in follow-Up Care After Breast Cancer. Can </a:t>
            </a:r>
            <a:r>
              <a:rPr lang="en-US" sz="1200" i="1" dirty="0" err="1"/>
              <a:t>ir</a:t>
            </a:r>
            <a:r>
              <a:rPr lang="en-US" sz="1200" i="1" dirty="0"/>
              <a:t> prevent Recurrence ?. Breast Care. 2018. Apr;13(2):102-108.</a:t>
            </a:r>
          </a:p>
          <a:p>
            <a:pPr marL="0" indent="0">
              <a:buNone/>
            </a:pPr>
            <a:r>
              <a:rPr lang="en-US" sz="1200" i="1" dirty="0"/>
              <a:t> </a:t>
            </a:r>
          </a:p>
        </p:txBody>
      </p:sp>
    </p:spTree>
    <p:extLst>
      <p:ext uri="{BB962C8B-B14F-4D97-AF65-F5344CB8AC3E}">
        <p14:creationId xmlns:p14="http://schemas.microsoft.com/office/powerpoint/2010/main" val="31068376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6885"/>
            <a:ext cx="10515600" cy="553292"/>
          </a:xfrm>
        </p:spPr>
        <p:txBody>
          <a:bodyPr>
            <a:no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endParaRPr lang="en-US" sz="4800" dirty="0">
              <a:latin typeface="+mn-lt"/>
            </a:endParaRPr>
          </a:p>
        </p:txBody>
      </p:sp>
      <p:sp>
        <p:nvSpPr>
          <p:cNvPr id="3" name="Content Placeholder 2"/>
          <p:cNvSpPr>
            <a:spLocks noGrp="1"/>
          </p:cNvSpPr>
          <p:nvPr>
            <p:ph idx="1"/>
          </p:nvPr>
        </p:nvSpPr>
        <p:spPr>
          <a:xfrm>
            <a:off x="838200" y="1825624"/>
            <a:ext cx="10515600" cy="4776163"/>
          </a:xfrm>
        </p:spPr>
        <p:txBody>
          <a:bodyPr>
            <a:normAutofit fontScale="25000" lnSpcReduction="20000"/>
          </a:bodyPr>
          <a:lstStyle/>
          <a:p>
            <a:pPr marL="0" indent="0">
              <a:buNone/>
            </a:pPr>
            <a:r>
              <a:rPr lang="da-DK" altLang="ja-JP" sz="9600" dirty="0" smtClean="0">
                <a:ea typeface="MS PGothic" charset="0"/>
              </a:rPr>
              <a:t>Et </a:t>
            </a:r>
            <a:r>
              <a:rPr lang="da-DK" altLang="ja-JP" sz="9600" dirty="0">
                <a:ea typeface="MS PGothic" charset="0"/>
              </a:rPr>
              <a:t>tabuområde hos kræftpatienter, pårørende og sundhedspersonale</a:t>
            </a:r>
          </a:p>
          <a:p>
            <a:pPr marL="0" indent="0">
              <a:buNone/>
            </a:pPr>
            <a:endParaRPr lang="da-DK" sz="9600" dirty="0" smtClean="0">
              <a:ea typeface="MS PGothic" charset="0"/>
            </a:endParaRPr>
          </a:p>
          <a:p>
            <a:pPr marL="0" indent="0">
              <a:buNone/>
            </a:pPr>
            <a:r>
              <a:rPr lang="da-DK" altLang="ja-JP" sz="9600" dirty="0" smtClean="0">
                <a:ea typeface="MS PGothic" charset="0"/>
              </a:rPr>
              <a:t>Spændvidden </a:t>
            </a:r>
            <a:r>
              <a:rPr lang="da-DK" altLang="ja-JP" sz="9600" dirty="0">
                <a:ea typeface="MS PGothic" charset="0"/>
              </a:rPr>
              <a:t>beskrives fra 20-80% </a:t>
            </a:r>
            <a:r>
              <a:rPr lang="da-DK" altLang="ja-JP" sz="9600" dirty="0" smtClean="0">
                <a:ea typeface="MS PGothic" charset="0"/>
              </a:rPr>
              <a:t>som</a:t>
            </a:r>
          </a:p>
          <a:p>
            <a:r>
              <a:rPr lang="da-DK" altLang="ja-JP" sz="9600" dirty="0">
                <a:ea typeface="MS PGothic" charset="0"/>
              </a:rPr>
              <a:t>M</a:t>
            </a:r>
            <a:r>
              <a:rPr lang="da-DK" altLang="ja-JP" sz="9600" dirty="0" smtClean="0">
                <a:ea typeface="MS PGothic" charset="0"/>
              </a:rPr>
              <a:t>anglende lyst </a:t>
            </a:r>
          </a:p>
          <a:p>
            <a:r>
              <a:rPr lang="da-DK" altLang="ja-JP" sz="9600" dirty="0">
                <a:ea typeface="MS PGothic" charset="0"/>
              </a:rPr>
              <a:t>R</a:t>
            </a:r>
            <a:r>
              <a:rPr lang="da-DK" altLang="ja-JP" sz="9600" dirty="0" smtClean="0">
                <a:ea typeface="MS PGothic" charset="0"/>
              </a:rPr>
              <a:t>ejsningsproblemer</a:t>
            </a:r>
          </a:p>
          <a:p>
            <a:r>
              <a:rPr lang="da-DK" altLang="ja-JP" sz="9600" dirty="0">
                <a:ea typeface="MS PGothic" charset="0"/>
              </a:rPr>
              <a:t>E</a:t>
            </a:r>
            <a:r>
              <a:rPr lang="da-DK" altLang="ja-JP" sz="9600" dirty="0" smtClean="0">
                <a:ea typeface="MS PGothic" charset="0"/>
              </a:rPr>
              <a:t>jakulationsproblemer</a:t>
            </a:r>
          </a:p>
          <a:p>
            <a:r>
              <a:rPr lang="da-DK" altLang="ja-JP" sz="9600" dirty="0">
                <a:ea typeface="MS PGothic" charset="0"/>
              </a:rPr>
              <a:t>T</a:t>
            </a:r>
            <a:r>
              <a:rPr lang="da-DK" altLang="ja-JP" sz="9600" dirty="0" smtClean="0">
                <a:ea typeface="MS PGothic" charset="0"/>
              </a:rPr>
              <a:t>ørhed </a:t>
            </a:r>
            <a:r>
              <a:rPr lang="da-DK" altLang="ja-JP" sz="9600" dirty="0">
                <a:ea typeface="MS PGothic" charset="0"/>
              </a:rPr>
              <a:t>og svie i </a:t>
            </a:r>
            <a:r>
              <a:rPr lang="da-DK" altLang="ja-JP" sz="9600" dirty="0" smtClean="0">
                <a:ea typeface="MS PGothic" charset="0"/>
              </a:rPr>
              <a:t>skeden </a:t>
            </a:r>
          </a:p>
          <a:p>
            <a:r>
              <a:rPr lang="da-DK" altLang="ja-JP" sz="9600" dirty="0">
                <a:ea typeface="MS PGothic" charset="0"/>
              </a:rPr>
              <a:t>S</a:t>
            </a:r>
            <a:r>
              <a:rPr lang="da-DK" altLang="ja-JP" sz="9600" dirty="0" smtClean="0">
                <a:ea typeface="MS PGothic" charset="0"/>
              </a:rPr>
              <a:t>merter </a:t>
            </a:r>
            <a:r>
              <a:rPr lang="da-DK" altLang="ja-JP" sz="9600" dirty="0">
                <a:ea typeface="MS PGothic" charset="0"/>
              </a:rPr>
              <a:t>ved samleje </a:t>
            </a:r>
          </a:p>
          <a:p>
            <a:r>
              <a:rPr lang="da-DK" altLang="ja-JP" sz="9600" dirty="0">
                <a:ea typeface="MS PGothic" charset="0"/>
              </a:rPr>
              <a:t>A</a:t>
            </a:r>
            <a:r>
              <a:rPr lang="da-DK" altLang="ja-JP" sz="9600" dirty="0" smtClean="0">
                <a:ea typeface="MS PGothic" charset="0"/>
              </a:rPr>
              <a:t>ngst </a:t>
            </a:r>
            <a:r>
              <a:rPr lang="da-DK" altLang="ja-JP" sz="9600" dirty="0">
                <a:ea typeface="MS PGothic" charset="0"/>
              </a:rPr>
              <a:t>for </a:t>
            </a:r>
            <a:r>
              <a:rPr lang="da-DK" altLang="ja-JP" sz="9600" dirty="0" smtClean="0">
                <a:ea typeface="MS PGothic" charset="0"/>
              </a:rPr>
              <a:t>intimitet</a:t>
            </a:r>
            <a:endParaRPr lang="da-DK" altLang="ja-JP" sz="9600" i="1" dirty="0" smtClean="0">
              <a:ea typeface="MS PGothic" charset="0"/>
            </a:endParaRPr>
          </a:p>
          <a:p>
            <a:pPr marL="0" indent="0">
              <a:buNone/>
            </a:pPr>
            <a:endParaRPr lang="da-DK" altLang="ja-JP" sz="6000" i="1" dirty="0">
              <a:ea typeface="MS PGothic" charset="0"/>
            </a:endParaRPr>
          </a:p>
          <a:p>
            <a:pPr marL="0" indent="0">
              <a:buNone/>
            </a:pPr>
            <a:r>
              <a:rPr lang="da-DK" sz="6000" i="1" dirty="0" smtClean="0">
                <a:ea typeface="MS PGothic" charset="0"/>
              </a:rPr>
              <a:t>Kilder:</a:t>
            </a:r>
          </a:p>
          <a:p>
            <a:pPr marL="0" indent="0">
              <a:buNone/>
            </a:pPr>
            <a:r>
              <a:rPr lang="da-DK" sz="6000" i="1" dirty="0" smtClean="0">
                <a:ea typeface="MS PGothic" charset="0"/>
              </a:rPr>
              <a:t> </a:t>
            </a:r>
            <a:r>
              <a:rPr lang="da-DK" sz="6000" i="1" dirty="0">
                <a:ea typeface="MS PGothic" charset="0"/>
              </a:rPr>
              <a:t>Bruhn M. : ”</a:t>
            </a:r>
            <a:r>
              <a:rPr lang="da-DK" altLang="ja-JP" sz="6000" i="1" dirty="0">
                <a:ea typeface="MS PGothic" charset="0"/>
              </a:rPr>
              <a:t>Kræft, Senfølger og Rehabilitering</a:t>
            </a:r>
            <a:r>
              <a:rPr lang="da-DK" sz="6000" i="1" dirty="0">
                <a:ea typeface="MS PGothic" charset="0"/>
              </a:rPr>
              <a:t>”</a:t>
            </a:r>
            <a:r>
              <a:rPr lang="da-DK" altLang="ja-JP" sz="6000" i="1" dirty="0">
                <a:ea typeface="MS PGothic" charset="0"/>
              </a:rPr>
              <a:t> kapitel 27, red. Christoffer Johansen 2013.</a:t>
            </a:r>
          </a:p>
          <a:p>
            <a:pPr marL="0" indent="0">
              <a:buNone/>
            </a:pPr>
            <a:r>
              <a:rPr lang="da-DK" altLang="ja-JP" sz="6000" i="1" dirty="0" smtClean="0">
                <a:ea typeface="MS PGothic" charset="0"/>
              </a:rPr>
              <a:t>Kilde</a:t>
            </a:r>
            <a:r>
              <a:rPr lang="da-DK" altLang="ja-JP" sz="6000" i="1" dirty="0">
                <a:ea typeface="MS PGothic" charset="0"/>
              </a:rPr>
              <a:t>: </a:t>
            </a:r>
            <a:r>
              <a:rPr lang="da-DK" altLang="ja-JP" sz="6000" i="1" dirty="0" err="1">
                <a:ea typeface="MS PGothic" charset="0"/>
              </a:rPr>
              <a:t>Bower</a:t>
            </a:r>
            <a:r>
              <a:rPr lang="da-DK" altLang="ja-JP" sz="6000" i="1" dirty="0">
                <a:ea typeface="MS PGothic" charset="0"/>
              </a:rPr>
              <a:t> JE, </a:t>
            </a:r>
            <a:r>
              <a:rPr lang="da-DK" altLang="ja-JP" sz="6000" i="1" dirty="0" err="1">
                <a:ea typeface="MS PGothic" charset="0"/>
              </a:rPr>
              <a:t>Ganz</a:t>
            </a:r>
            <a:r>
              <a:rPr lang="da-DK" altLang="ja-JP" sz="6000" i="1" dirty="0">
                <a:ea typeface="MS PGothic" charset="0"/>
              </a:rPr>
              <a:t> PA, Desmond </a:t>
            </a:r>
            <a:r>
              <a:rPr lang="en-GB" altLang="ja-JP" sz="6000" i="1" dirty="0">
                <a:ea typeface="MS PGothic" charset="0"/>
              </a:rPr>
              <a:t>KA, Rowland JH, </a:t>
            </a:r>
            <a:r>
              <a:rPr lang="en-GB" altLang="ja-JP" sz="6000" i="1" dirty="0" err="1">
                <a:ea typeface="MS PGothic" charset="0"/>
              </a:rPr>
              <a:t>Meyrowitz</a:t>
            </a:r>
            <a:r>
              <a:rPr lang="en-GB" altLang="ja-JP" sz="6000" i="1" dirty="0">
                <a:ea typeface="MS PGothic" charset="0"/>
              </a:rPr>
              <a:t> BE, </a:t>
            </a:r>
            <a:r>
              <a:rPr lang="en-GB" altLang="ja-JP" sz="6000" i="1" dirty="0" err="1">
                <a:ea typeface="MS PGothic" charset="0"/>
              </a:rPr>
              <a:t>Belin</a:t>
            </a:r>
            <a:r>
              <a:rPr lang="en-GB" altLang="ja-JP" sz="6000" i="1" dirty="0">
                <a:ea typeface="MS PGothic" charset="0"/>
              </a:rPr>
              <a:t> TR. Fatigue in </a:t>
            </a:r>
            <a:r>
              <a:rPr lang="en-GB" altLang="ja-JP" sz="6000" i="1" dirty="0" smtClean="0">
                <a:ea typeface="MS PGothic" charset="0"/>
              </a:rPr>
              <a:t>Breast Survivors</a:t>
            </a:r>
            <a:r>
              <a:rPr lang="en-GB" altLang="ja-JP" sz="6000" i="1" dirty="0">
                <a:ea typeface="MS PGothic" charset="0"/>
              </a:rPr>
              <a:t>: occurrence, correlates, and impact on quality of life. J. Colin. </a:t>
            </a:r>
            <a:r>
              <a:rPr lang="en-GB" altLang="ja-JP" sz="6000" i="1" dirty="0" err="1">
                <a:ea typeface="MS PGothic" charset="0"/>
              </a:rPr>
              <a:t>Oncol</a:t>
            </a:r>
            <a:r>
              <a:rPr lang="en-GB" altLang="ja-JP" sz="6000" i="1" dirty="0">
                <a:ea typeface="MS PGothic" charset="0"/>
              </a:rPr>
              <a:t>, 2000:18(4):743-</a:t>
            </a:r>
            <a:r>
              <a:rPr lang="en-GB" altLang="ja-JP" sz="6000" i="1" dirty="0" smtClean="0">
                <a:ea typeface="MS PGothic" charset="0"/>
              </a:rPr>
              <a:t>5.</a:t>
            </a:r>
            <a:endParaRPr lang="en-GB" altLang="ja-JP" sz="6000" i="1" dirty="0">
              <a:ea typeface="MS PGothic" charset="0"/>
            </a:endParaRP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030124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Alle</a:t>
            </a:r>
            <a:r>
              <a:rPr lang="en-US" sz="2400" dirty="0"/>
              <a:t> former for </a:t>
            </a:r>
            <a:r>
              <a:rPr lang="en-US" sz="2400" dirty="0" err="1"/>
              <a:t>kræftbehandling</a:t>
            </a:r>
            <a:r>
              <a:rPr lang="en-US" sz="2400" dirty="0"/>
              <a:t> </a:t>
            </a:r>
            <a:r>
              <a:rPr lang="en-US" sz="2400" dirty="0" err="1"/>
              <a:t>kan</a:t>
            </a:r>
            <a:r>
              <a:rPr lang="en-US" sz="2400" dirty="0"/>
              <a:t> have </a:t>
            </a:r>
            <a:r>
              <a:rPr lang="en-US" sz="2400" dirty="0" err="1"/>
              <a:t>direkte</a:t>
            </a:r>
            <a:r>
              <a:rPr lang="en-US" sz="2400" dirty="0"/>
              <a:t> </a:t>
            </a:r>
            <a:r>
              <a:rPr lang="en-US" sz="2400" dirty="0" err="1"/>
              <a:t>eller</a:t>
            </a:r>
            <a:r>
              <a:rPr lang="en-US" sz="2400" dirty="0"/>
              <a:t> </a:t>
            </a:r>
            <a:r>
              <a:rPr lang="en-US" sz="2400" dirty="0" err="1"/>
              <a:t>indirekte</a:t>
            </a:r>
            <a:r>
              <a:rPr lang="en-US" sz="2400" dirty="0"/>
              <a:t> </a:t>
            </a:r>
            <a:r>
              <a:rPr lang="en-US" sz="2400" dirty="0" err="1"/>
              <a:t>effekt</a:t>
            </a:r>
            <a:r>
              <a:rPr lang="en-US" sz="2400" dirty="0"/>
              <a:t> </a:t>
            </a:r>
            <a:r>
              <a:rPr lang="en-US" sz="2400" dirty="0" err="1"/>
              <a:t>på</a:t>
            </a:r>
            <a:r>
              <a:rPr lang="en-US" sz="2400" dirty="0"/>
              <a:t> </a:t>
            </a:r>
            <a:r>
              <a:rPr lang="en-US" sz="2400" dirty="0" err="1" smtClean="0"/>
              <a:t>kræftoverleveres</a:t>
            </a:r>
            <a:r>
              <a:rPr lang="en-US" sz="2400" dirty="0" smtClean="0"/>
              <a:t> </a:t>
            </a:r>
            <a:r>
              <a:rPr lang="en-US" sz="2400" dirty="0" err="1"/>
              <a:t>seksualitet</a:t>
            </a:r>
            <a:endParaRPr lang="en-US" sz="2400" dirty="0"/>
          </a:p>
          <a:p>
            <a:pPr marL="0" indent="0">
              <a:buNone/>
            </a:pPr>
            <a:endParaRPr lang="en-US" sz="800" dirty="0"/>
          </a:p>
          <a:p>
            <a:pPr marL="0" indent="0">
              <a:buNone/>
            </a:pPr>
            <a:r>
              <a:rPr lang="en-US" sz="2400" dirty="0" err="1"/>
              <a:t>Det</a:t>
            </a:r>
            <a:r>
              <a:rPr lang="en-US" sz="2400" dirty="0"/>
              <a:t> </a:t>
            </a:r>
            <a:r>
              <a:rPr lang="en-US" sz="2400" dirty="0" err="1"/>
              <a:t>er</a:t>
            </a:r>
            <a:r>
              <a:rPr lang="en-US" sz="2400" dirty="0"/>
              <a:t> </a:t>
            </a:r>
            <a:r>
              <a:rPr lang="en-US" sz="2400" dirty="0" err="1"/>
              <a:t>især</a:t>
            </a:r>
            <a:r>
              <a:rPr lang="en-US" sz="2400" dirty="0"/>
              <a:t> </a:t>
            </a:r>
            <a:r>
              <a:rPr lang="en-US" sz="2400" dirty="0" err="1"/>
              <a:t>kræftpatienter</a:t>
            </a:r>
            <a:r>
              <a:rPr lang="en-US" sz="2400" dirty="0"/>
              <a:t> </a:t>
            </a:r>
            <a:r>
              <a:rPr lang="en-US" sz="2400" dirty="0" err="1"/>
              <a:t>behandlet</a:t>
            </a:r>
            <a:r>
              <a:rPr lang="en-US" sz="2400" dirty="0"/>
              <a:t> for </a:t>
            </a:r>
            <a:r>
              <a:rPr lang="en-US" sz="2400" dirty="0" err="1"/>
              <a:t>endetarmskræft</a:t>
            </a:r>
            <a:r>
              <a:rPr lang="en-US" sz="2400" dirty="0"/>
              <a:t>, </a:t>
            </a:r>
            <a:r>
              <a:rPr lang="en-US" sz="2400" dirty="0" err="1"/>
              <a:t>kvinder</a:t>
            </a:r>
            <a:r>
              <a:rPr lang="en-US" sz="2400" dirty="0"/>
              <a:t> </a:t>
            </a:r>
            <a:r>
              <a:rPr lang="en-US" sz="2400" dirty="0" err="1"/>
              <a:t>behandlet</a:t>
            </a:r>
            <a:r>
              <a:rPr lang="en-US" sz="2400" dirty="0"/>
              <a:t> for </a:t>
            </a:r>
            <a:r>
              <a:rPr lang="en-US" sz="2400" dirty="0" err="1"/>
              <a:t>underlivskræft</a:t>
            </a:r>
            <a:r>
              <a:rPr lang="en-US" sz="2400" dirty="0"/>
              <a:t> og</a:t>
            </a:r>
            <a:r>
              <a:rPr lang="en-US" sz="2400" b="1" dirty="0"/>
              <a:t> </a:t>
            </a:r>
            <a:r>
              <a:rPr lang="en-US" sz="2400" dirty="0" err="1"/>
              <a:t>brystkræft</a:t>
            </a:r>
            <a:r>
              <a:rPr lang="en-US" sz="2400" dirty="0"/>
              <a:t>, </a:t>
            </a:r>
            <a:r>
              <a:rPr lang="en-US" sz="2400" dirty="0" err="1"/>
              <a:t>samt</a:t>
            </a:r>
            <a:r>
              <a:rPr lang="en-US" sz="2400" dirty="0"/>
              <a:t> </a:t>
            </a:r>
            <a:r>
              <a:rPr lang="en-US" sz="2400" dirty="0" err="1"/>
              <a:t>mænd</a:t>
            </a:r>
            <a:r>
              <a:rPr lang="en-US" sz="2400" dirty="0"/>
              <a:t> </a:t>
            </a:r>
            <a:r>
              <a:rPr lang="en-US" sz="2400" dirty="0" err="1"/>
              <a:t>behandlet</a:t>
            </a:r>
            <a:r>
              <a:rPr lang="en-US" sz="2400" dirty="0"/>
              <a:t> for </a:t>
            </a:r>
            <a:r>
              <a:rPr lang="en-US" sz="2400" dirty="0" err="1" smtClean="0"/>
              <a:t>testikel</a:t>
            </a:r>
            <a:r>
              <a:rPr lang="en-US" sz="2400" dirty="0" smtClean="0"/>
              <a:t>- </a:t>
            </a:r>
            <a:r>
              <a:rPr lang="en-US" sz="2400" dirty="0" err="1" smtClean="0"/>
              <a:t>eller</a:t>
            </a:r>
            <a:r>
              <a:rPr lang="en-US" sz="2400" dirty="0" smtClean="0"/>
              <a:t> </a:t>
            </a:r>
            <a:r>
              <a:rPr lang="en-US" sz="2400" dirty="0" err="1"/>
              <a:t>prostatakræft</a:t>
            </a:r>
            <a:r>
              <a:rPr lang="en-US" sz="2400" dirty="0"/>
              <a:t>, der </a:t>
            </a:r>
            <a:r>
              <a:rPr lang="en-US" sz="2400" dirty="0" err="1"/>
              <a:t>er</a:t>
            </a:r>
            <a:r>
              <a:rPr lang="en-US" sz="2400" dirty="0"/>
              <a:t> </a:t>
            </a:r>
            <a:r>
              <a:rPr lang="en-US" sz="2400" dirty="0" err="1"/>
              <a:t>i</a:t>
            </a:r>
            <a:r>
              <a:rPr lang="en-US" sz="2400" dirty="0"/>
              <a:t> </a:t>
            </a:r>
            <a:r>
              <a:rPr lang="en-US" sz="2400" dirty="0" err="1"/>
              <a:t>risiko</a:t>
            </a:r>
            <a:endParaRPr lang="en-US" sz="2400" dirty="0"/>
          </a:p>
          <a:p>
            <a:pPr marL="0" indent="0">
              <a:buNone/>
            </a:pPr>
            <a:endParaRPr lang="en-US" sz="800" dirty="0">
              <a:ea typeface="MS PGothic" charset="0"/>
            </a:endParaRPr>
          </a:p>
          <a:p>
            <a:pPr marL="0" indent="0">
              <a:buNone/>
            </a:pPr>
            <a:r>
              <a:rPr lang="en-US" sz="2400" dirty="0">
                <a:ea typeface="MS PGothic" charset="0"/>
              </a:rPr>
              <a:t>Mere end </a:t>
            </a:r>
            <a:r>
              <a:rPr lang="en-US" sz="2400" dirty="0" err="1">
                <a:ea typeface="MS PGothic" charset="0"/>
              </a:rPr>
              <a:t>hver</a:t>
            </a:r>
            <a:r>
              <a:rPr lang="en-US" sz="2400" dirty="0">
                <a:ea typeface="MS PGothic" charset="0"/>
              </a:rPr>
              <a:t> </a:t>
            </a:r>
            <a:r>
              <a:rPr lang="en-US" sz="2400" dirty="0" smtClean="0">
                <a:ea typeface="MS PGothic" charset="0"/>
              </a:rPr>
              <a:t>3. </a:t>
            </a:r>
            <a:r>
              <a:rPr lang="en-US" sz="2400" dirty="0" err="1">
                <a:ea typeface="MS PGothic" charset="0"/>
              </a:rPr>
              <a:t>kræftpatient</a:t>
            </a:r>
            <a:r>
              <a:rPr lang="en-US" sz="2400" dirty="0">
                <a:ea typeface="MS PGothic" charset="0"/>
              </a:rPr>
              <a:t> </a:t>
            </a:r>
            <a:r>
              <a:rPr lang="en-US" sz="2400" dirty="0" err="1">
                <a:ea typeface="MS PGothic" charset="0"/>
              </a:rPr>
              <a:t>oplever</a:t>
            </a:r>
            <a:r>
              <a:rPr lang="en-US" sz="2400" dirty="0">
                <a:ea typeface="MS PGothic" charset="0"/>
              </a:rPr>
              <a:t>, at de </a:t>
            </a:r>
            <a:r>
              <a:rPr lang="en-US" sz="2400" dirty="0" err="1">
                <a:ea typeface="MS PGothic" charset="0"/>
              </a:rPr>
              <a:t>har</a:t>
            </a:r>
            <a:r>
              <a:rPr lang="en-US" sz="2400" dirty="0">
                <a:ea typeface="MS PGothic" charset="0"/>
              </a:rPr>
              <a:t> haft </a:t>
            </a:r>
            <a:r>
              <a:rPr lang="en-US" sz="2400" dirty="0" err="1">
                <a:ea typeface="MS PGothic" charset="0"/>
              </a:rPr>
              <a:t>behov</a:t>
            </a:r>
            <a:r>
              <a:rPr lang="en-US" sz="2400" dirty="0">
                <a:ea typeface="MS PGothic" charset="0"/>
              </a:rPr>
              <a:t> for </a:t>
            </a:r>
            <a:r>
              <a:rPr lang="en-US" sz="2400" dirty="0" err="1">
                <a:ea typeface="MS PGothic" charset="0"/>
              </a:rPr>
              <a:t>hjælp</a:t>
            </a:r>
            <a:r>
              <a:rPr lang="en-US" sz="2400" dirty="0">
                <a:ea typeface="MS PGothic" charset="0"/>
              </a:rPr>
              <a:t> </a:t>
            </a:r>
            <a:r>
              <a:rPr lang="en-US" sz="2400" dirty="0" err="1">
                <a:ea typeface="MS PGothic" charset="0"/>
              </a:rPr>
              <a:t>til</a:t>
            </a:r>
            <a:r>
              <a:rPr lang="en-US" sz="2400" dirty="0">
                <a:ea typeface="MS PGothic" charset="0"/>
              </a:rPr>
              <a:t> at </a:t>
            </a:r>
            <a:r>
              <a:rPr lang="en-US" sz="2400" dirty="0" err="1">
                <a:ea typeface="MS PGothic" charset="0"/>
              </a:rPr>
              <a:t>håndtere</a:t>
            </a:r>
            <a:r>
              <a:rPr lang="en-US" sz="2400" dirty="0">
                <a:ea typeface="MS PGothic" charset="0"/>
              </a:rPr>
              <a:t> </a:t>
            </a:r>
            <a:r>
              <a:rPr lang="en-US" sz="2400" dirty="0" err="1">
                <a:ea typeface="MS PGothic" charset="0"/>
              </a:rPr>
              <a:t>seksuelle</a:t>
            </a:r>
            <a:r>
              <a:rPr lang="en-US" sz="2400" dirty="0">
                <a:ea typeface="MS PGothic" charset="0"/>
              </a:rPr>
              <a:t> </a:t>
            </a:r>
            <a:r>
              <a:rPr lang="en-US" sz="2400" dirty="0" err="1">
                <a:ea typeface="MS PGothic" charset="0"/>
              </a:rPr>
              <a:t>problemer</a:t>
            </a:r>
            <a:r>
              <a:rPr lang="en-US" sz="2400" dirty="0">
                <a:ea typeface="MS PGothic" charset="0"/>
              </a:rPr>
              <a:t>: 62% </a:t>
            </a:r>
            <a:r>
              <a:rPr lang="en-US" sz="2400" dirty="0" err="1">
                <a:ea typeface="MS PGothic" charset="0"/>
              </a:rPr>
              <a:t>af</a:t>
            </a:r>
            <a:r>
              <a:rPr lang="en-US" sz="2400" dirty="0">
                <a:ea typeface="MS PGothic" charset="0"/>
              </a:rPr>
              <a:t> de, der </a:t>
            </a:r>
            <a:r>
              <a:rPr lang="en-US" sz="2400" dirty="0" err="1">
                <a:ea typeface="MS PGothic" charset="0"/>
              </a:rPr>
              <a:t>har</a:t>
            </a:r>
            <a:r>
              <a:rPr lang="en-US" sz="2400" dirty="0">
                <a:ea typeface="MS PGothic" charset="0"/>
              </a:rPr>
              <a:t> haft </a:t>
            </a:r>
            <a:r>
              <a:rPr lang="en-US" sz="2400" dirty="0" err="1">
                <a:ea typeface="MS PGothic" charset="0"/>
              </a:rPr>
              <a:t>behov</a:t>
            </a:r>
            <a:r>
              <a:rPr lang="en-US" sz="2400" dirty="0">
                <a:ea typeface="MS PGothic" charset="0"/>
              </a:rPr>
              <a:t> for </a:t>
            </a:r>
            <a:r>
              <a:rPr lang="en-US" sz="2400" dirty="0" err="1">
                <a:ea typeface="MS PGothic" charset="0"/>
              </a:rPr>
              <a:t>hjælp</a:t>
            </a:r>
            <a:r>
              <a:rPr lang="en-US" sz="2400" dirty="0">
                <a:ea typeface="MS PGothic" charset="0"/>
              </a:rPr>
              <a:t>, </a:t>
            </a:r>
            <a:r>
              <a:rPr lang="en-US" sz="2400" dirty="0" err="1">
                <a:ea typeface="MS PGothic" charset="0"/>
              </a:rPr>
              <a:t>svarer</a:t>
            </a:r>
            <a:r>
              <a:rPr lang="en-US" sz="2400" dirty="0">
                <a:ea typeface="MS PGothic" charset="0"/>
              </a:rPr>
              <a:t>, at de </a:t>
            </a:r>
            <a:r>
              <a:rPr lang="en-US" sz="2400" dirty="0" err="1">
                <a:ea typeface="MS PGothic" charset="0"/>
              </a:rPr>
              <a:t>ikke</a:t>
            </a:r>
            <a:r>
              <a:rPr lang="en-US" sz="2400" dirty="0">
                <a:ea typeface="MS PGothic" charset="0"/>
              </a:rPr>
              <a:t> </a:t>
            </a:r>
            <a:r>
              <a:rPr lang="en-US" sz="2400" dirty="0" err="1">
                <a:ea typeface="MS PGothic" charset="0"/>
              </a:rPr>
              <a:t>får</a:t>
            </a:r>
            <a:r>
              <a:rPr lang="en-US" sz="2400" dirty="0">
                <a:ea typeface="MS PGothic" charset="0"/>
              </a:rPr>
              <a:t> den </a:t>
            </a:r>
            <a:r>
              <a:rPr lang="en-US" sz="2400" dirty="0" err="1">
                <a:ea typeface="MS PGothic" charset="0"/>
              </a:rPr>
              <a:t>relevante</a:t>
            </a:r>
            <a:r>
              <a:rPr lang="en-US" sz="2400" dirty="0">
                <a:ea typeface="MS PGothic" charset="0"/>
              </a:rPr>
              <a:t> </a:t>
            </a:r>
            <a:r>
              <a:rPr lang="en-US" sz="2400" dirty="0" err="1" smtClean="0">
                <a:ea typeface="MS PGothic" charset="0"/>
              </a:rPr>
              <a:t>hjælp</a:t>
            </a:r>
            <a:endParaRPr lang="en-US" sz="2400" dirty="0" smtClean="0">
              <a:ea typeface="MS PGothic" charset="0"/>
            </a:endParaRPr>
          </a:p>
          <a:p>
            <a:pPr marL="0" indent="0">
              <a:buNone/>
            </a:pPr>
            <a:endParaRPr lang="en-US" sz="2400" dirty="0">
              <a:ea typeface="MS PGothic" charset="0"/>
            </a:endParaRPr>
          </a:p>
          <a:p>
            <a:pPr marL="0" indent="0">
              <a:buNone/>
            </a:pPr>
            <a:r>
              <a:rPr lang="en-US" sz="1200" i="1" dirty="0" err="1">
                <a:ea typeface="MS PGothic" charset="0"/>
              </a:rPr>
              <a:t>Kilde</a:t>
            </a:r>
            <a:r>
              <a:rPr lang="en-US" sz="1200" i="1" dirty="0">
                <a:ea typeface="MS PGothic" charset="0"/>
              </a:rPr>
              <a:t>: </a:t>
            </a:r>
            <a:r>
              <a:rPr lang="en-US" sz="1200" i="1" dirty="0" err="1">
                <a:ea typeface="MS PGothic" charset="0"/>
              </a:rPr>
              <a:t>Kræftens</a:t>
            </a:r>
            <a:r>
              <a:rPr lang="en-US" sz="1200" i="1" dirty="0">
                <a:ea typeface="MS PGothic" charset="0"/>
              </a:rPr>
              <a:t> </a:t>
            </a:r>
            <a:r>
              <a:rPr lang="en-US" sz="1200" i="1" dirty="0" err="1">
                <a:ea typeface="MS PGothic" charset="0"/>
              </a:rPr>
              <a:t>Bekæmpelse</a:t>
            </a:r>
            <a:r>
              <a:rPr lang="en-US" sz="1200" i="1" dirty="0">
                <a:ea typeface="MS PGothic" charset="0"/>
              </a:rPr>
              <a:t> 2013: </a:t>
            </a:r>
            <a:r>
              <a:rPr lang="en-US" sz="1200" i="1" dirty="0" err="1">
                <a:ea typeface="MS PGothic" charset="0"/>
              </a:rPr>
              <a:t>Kræftramtes</a:t>
            </a:r>
            <a:r>
              <a:rPr lang="en-US" sz="1200" i="1" dirty="0">
                <a:ea typeface="MS PGothic" charset="0"/>
              </a:rPr>
              <a:t> </a:t>
            </a:r>
            <a:r>
              <a:rPr lang="en-US" sz="1200" i="1" dirty="0" err="1">
                <a:ea typeface="MS PGothic" charset="0"/>
              </a:rPr>
              <a:t>behov</a:t>
            </a:r>
            <a:r>
              <a:rPr lang="en-US" sz="1200" i="1" dirty="0">
                <a:ea typeface="MS PGothic" charset="0"/>
              </a:rPr>
              <a:t> og </a:t>
            </a:r>
            <a:r>
              <a:rPr lang="en-US" sz="1200" i="1" dirty="0" err="1">
                <a:ea typeface="MS PGothic" charset="0"/>
              </a:rPr>
              <a:t>oplevelser</a:t>
            </a:r>
            <a:r>
              <a:rPr lang="en-US" sz="1200" i="1" dirty="0">
                <a:ea typeface="MS PGothic" charset="0"/>
              </a:rPr>
              <a:t> </a:t>
            </a:r>
            <a:r>
              <a:rPr lang="en-US" sz="1200" i="1" dirty="0" err="1">
                <a:ea typeface="MS PGothic" charset="0"/>
              </a:rPr>
              <a:t>gennem</a:t>
            </a:r>
            <a:r>
              <a:rPr lang="en-US" sz="1200" i="1" dirty="0">
                <a:ea typeface="MS PGothic" charset="0"/>
              </a:rPr>
              <a:t> </a:t>
            </a:r>
            <a:r>
              <a:rPr lang="en-US" sz="1200" i="1" dirty="0" err="1">
                <a:ea typeface="MS PGothic" charset="0"/>
              </a:rPr>
              <a:t>behandling</a:t>
            </a:r>
            <a:r>
              <a:rPr lang="en-US" sz="1200" i="1" dirty="0">
                <a:ea typeface="MS PGothic" charset="0"/>
              </a:rPr>
              <a:t> og </a:t>
            </a:r>
            <a:r>
              <a:rPr lang="en-US" sz="1200" i="1" dirty="0" err="1">
                <a:ea typeface="MS PGothic" charset="0"/>
              </a:rPr>
              <a:t>i</a:t>
            </a:r>
            <a:r>
              <a:rPr lang="en-US" sz="1200" i="1" dirty="0">
                <a:ea typeface="MS PGothic" charset="0"/>
              </a:rPr>
              <a:t> </a:t>
            </a:r>
            <a:r>
              <a:rPr lang="en-US" sz="1200" i="1" dirty="0" err="1" smtClean="0">
                <a:ea typeface="MS PGothic" charset="0"/>
              </a:rPr>
              <a:t>efterforløbet</a:t>
            </a:r>
            <a:r>
              <a:rPr lang="en-US" sz="1200" i="1" dirty="0">
                <a:ea typeface="MS PGothic" charset="0"/>
              </a:rPr>
              <a:t>. </a:t>
            </a:r>
            <a:r>
              <a:rPr lang="en-US" sz="1200" i="1" dirty="0" err="1">
                <a:ea typeface="MS PGothic" charset="0"/>
              </a:rPr>
              <a:t>Kræftens</a:t>
            </a:r>
            <a:r>
              <a:rPr lang="en-US" sz="1200" i="1" dirty="0">
                <a:ea typeface="MS PGothic" charset="0"/>
              </a:rPr>
              <a:t> </a:t>
            </a:r>
            <a:r>
              <a:rPr lang="en-US" sz="1200" i="1" dirty="0" err="1">
                <a:ea typeface="MS PGothic" charset="0"/>
              </a:rPr>
              <a:t>Bekæmpelses</a:t>
            </a:r>
            <a:r>
              <a:rPr lang="en-US" sz="1200" i="1" dirty="0">
                <a:ea typeface="MS PGothic" charset="0"/>
              </a:rPr>
              <a:t> </a:t>
            </a:r>
            <a:r>
              <a:rPr lang="en-US" sz="1200" i="1" dirty="0" err="1">
                <a:ea typeface="MS PGothic" charset="0"/>
              </a:rPr>
              <a:t>Barometerundersøgelse</a:t>
            </a:r>
            <a:r>
              <a:rPr lang="en-US" sz="1200" i="1" dirty="0">
                <a:ea typeface="MS PGothic" charset="0"/>
              </a:rPr>
              <a:t>, 2013.</a:t>
            </a:r>
          </a:p>
          <a:p>
            <a:pPr marL="0" indent="0">
              <a:buNone/>
            </a:pPr>
            <a:endParaRPr lang="en-US" sz="2400" dirty="0"/>
          </a:p>
          <a:p>
            <a:endParaRPr lang="en-US" sz="2400" dirty="0"/>
          </a:p>
        </p:txBody>
      </p:sp>
    </p:spTree>
    <p:extLst>
      <p:ext uri="{BB962C8B-B14F-4D97-AF65-F5344CB8AC3E}">
        <p14:creationId xmlns:p14="http://schemas.microsoft.com/office/powerpoint/2010/main" val="19579618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2356"/>
            <a:ext cx="10515600" cy="628331"/>
          </a:xfrm>
        </p:spPr>
        <p:txBody>
          <a:bodyPr>
            <a:no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825624"/>
            <a:ext cx="10515600" cy="4838679"/>
          </a:xfrm>
        </p:spPr>
        <p:txBody>
          <a:bodyPr>
            <a:normAutofit fontScale="92500" lnSpcReduction="20000"/>
          </a:bodyPr>
          <a:lstStyle/>
          <a:p>
            <a:r>
              <a:rPr lang="en-US" sz="2600" dirty="0" err="1"/>
              <a:t>N</a:t>
            </a:r>
            <a:r>
              <a:rPr lang="en-US" sz="2600" dirty="0" err="1" smtClean="0"/>
              <a:t>edsat</a:t>
            </a:r>
            <a:r>
              <a:rPr lang="en-US" sz="2600" dirty="0" smtClean="0"/>
              <a:t> libido hos 23%-64%</a:t>
            </a:r>
          </a:p>
          <a:p>
            <a:r>
              <a:rPr lang="en-US" sz="2600" dirty="0" err="1"/>
              <a:t>N</a:t>
            </a:r>
            <a:r>
              <a:rPr lang="en-US" sz="2600" dirty="0" err="1" smtClean="0"/>
              <a:t>edsat</a:t>
            </a:r>
            <a:r>
              <a:rPr lang="en-US" sz="2600" dirty="0" smtClean="0"/>
              <a:t> </a:t>
            </a:r>
            <a:r>
              <a:rPr lang="en-US" sz="2600" dirty="0" err="1" smtClean="0"/>
              <a:t>lubrikation</a:t>
            </a:r>
            <a:r>
              <a:rPr lang="en-US" sz="2600" dirty="0" smtClean="0"/>
              <a:t> 20%-48%</a:t>
            </a:r>
          </a:p>
          <a:p>
            <a:r>
              <a:rPr lang="en-US" sz="2600" dirty="0" err="1"/>
              <a:t>D</a:t>
            </a:r>
            <a:r>
              <a:rPr lang="en-US" sz="2600" dirty="0" err="1" smtClean="0"/>
              <a:t>yspareuni</a:t>
            </a:r>
            <a:r>
              <a:rPr lang="en-US" sz="2600" dirty="0" smtClean="0"/>
              <a:t> 35%-38%</a:t>
            </a:r>
          </a:p>
          <a:p>
            <a:r>
              <a:rPr lang="en-US" sz="2600" dirty="0" err="1"/>
              <a:t>A</a:t>
            </a:r>
            <a:r>
              <a:rPr lang="en-US" sz="2600" dirty="0" err="1" smtClean="0"/>
              <a:t>norgasme</a:t>
            </a:r>
            <a:r>
              <a:rPr lang="en-US" sz="2600" dirty="0" smtClean="0"/>
              <a:t> (16-36%)</a:t>
            </a:r>
          </a:p>
          <a:p>
            <a:r>
              <a:rPr lang="en-US" sz="2600" dirty="0"/>
              <a:t>B</a:t>
            </a:r>
            <a:r>
              <a:rPr lang="en-US" sz="2600" dirty="0" smtClean="0"/>
              <a:t>ody image </a:t>
            </a:r>
            <a:r>
              <a:rPr lang="en-US" sz="2600" dirty="0" err="1" smtClean="0"/>
              <a:t>problemer</a:t>
            </a:r>
            <a:r>
              <a:rPr lang="en-US" sz="2600" dirty="0" smtClean="0"/>
              <a:t> (30-67%)</a:t>
            </a:r>
          </a:p>
          <a:p>
            <a:pPr marL="0" indent="0">
              <a:buNone/>
            </a:pPr>
            <a:endParaRPr lang="en-US" sz="2600" dirty="0" smtClean="0"/>
          </a:p>
          <a:p>
            <a:pPr marL="0" indent="0">
              <a:buNone/>
            </a:pPr>
            <a:r>
              <a:rPr lang="en-US" sz="2600" dirty="0" err="1"/>
              <a:t>K</a:t>
            </a:r>
            <a:r>
              <a:rPr lang="en-US" sz="2600" dirty="0" err="1" smtClean="0"/>
              <a:t>vinder</a:t>
            </a:r>
            <a:r>
              <a:rPr lang="en-US" sz="2600" dirty="0" smtClean="0"/>
              <a:t>, </a:t>
            </a:r>
            <a:r>
              <a:rPr lang="en-US" sz="2600" dirty="0" err="1" smtClean="0"/>
              <a:t>som</a:t>
            </a:r>
            <a:r>
              <a:rPr lang="en-US" sz="2600" dirty="0" smtClean="0"/>
              <a:t> </a:t>
            </a:r>
            <a:r>
              <a:rPr lang="en-US" sz="2600" dirty="0" err="1" smtClean="0"/>
              <a:t>har</a:t>
            </a:r>
            <a:r>
              <a:rPr lang="en-US" sz="2600" dirty="0" smtClean="0"/>
              <a:t> </a:t>
            </a:r>
            <a:r>
              <a:rPr lang="en-US" sz="2600" dirty="0" err="1" smtClean="0"/>
              <a:t>fået</a:t>
            </a:r>
            <a:r>
              <a:rPr lang="en-US" sz="2600" dirty="0" smtClean="0"/>
              <a:t> </a:t>
            </a:r>
            <a:r>
              <a:rPr lang="en-US" sz="2600" dirty="0" err="1" smtClean="0"/>
              <a:t>kemobehandling</a:t>
            </a:r>
            <a:r>
              <a:rPr lang="en-US" sz="2600" dirty="0" smtClean="0"/>
              <a:t> </a:t>
            </a:r>
            <a:r>
              <a:rPr lang="en-US" sz="2600" dirty="0" err="1" smtClean="0"/>
              <a:t>har</a:t>
            </a:r>
            <a:r>
              <a:rPr lang="en-US" sz="2600" dirty="0" smtClean="0"/>
              <a:t> </a:t>
            </a:r>
            <a:r>
              <a:rPr lang="en-US" sz="2600" dirty="0" err="1" smtClean="0"/>
              <a:t>større</a:t>
            </a:r>
            <a:r>
              <a:rPr lang="en-US" sz="2600" dirty="0" smtClean="0"/>
              <a:t> </a:t>
            </a:r>
            <a:r>
              <a:rPr lang="en-US" sz="2600" dirty="0" err="1" smtClean="0"/>
              <a:t>problemer</a:t>
            </a:r>
            <a:r>
              <a:rPr lang="en-US" sz="2600" dirty="0" smtClean="0"/>
              <a:t> </a:t>
            </a:r>
            <a:r>
              <a:rPr lang="en-US" sz="2600" dirty="0" err="1" smtClean="0"/>
              <a:t>sammenlignet</a:t>
            </a:r>
            <a:r>
              <a:rPr lang="en-US" sz="2600" dirty="0" smtClean="0"/>
              <a:t> med de </a:t>
            </a:r>
            <a:r>
              <a:rPr lang="en-US" sz="2600" dirty="0" err="1" smtClean="0"/>
              <a:t>kvinder</a:t>
            </a:r>
            <a:r>
              <a:rPr lang="en-US" sz="2600" dirty="0" smtClean="0"/>
              <a:t> </a:t>
            </a:r>
            <a:r>
              <a:rPr lang="en-US" sz="2600" dirty="0" err="1" smtClean="0"/>
              <a:t>som</a:t>
            </a:r>
            <a:r>
              <a:rPr lang="en-US" sz="2600" dirty="0" smtClean="0"/>
              <a:t> </a:t>
            </a:r>
            <a:r>
              <a:rPr lang="en-US" sz="2600" dirty="0" err="1" smtClean="0"/>
              <a:t>har</a:t>
            </a:r>
            <a:r>
              <a:rPr lang="en-US" sz="2600" dirty="0" smtClean="0"/>
              <a:t> </a:t>
            </a:r>
            <a:r>
              <a:rPr lang="en-US" sz="2600" dirty="0" err="1" smtClean="0"/>
              <a:t>fået</a:t>
            </a:r>
            <a:r>
              <a:rPr lang="en-US" sz="2600" dirty="0" smtClean="0"/>
              <a:t> </a:t>
            </a:r>
            <a:r>
              <a:rPr lang="en-US" sz="2600" dirty="0" err="1" smtClean="0"/>
              <a:t>strålebehandling</a:t>
            </a:r>
            <a:endParaRPr lang="en-US" sz="2600" dirty="0" smtClean="0"/>
          </a:p>
          <a:p>
            <a:pPr marL="0" indent="0">
              <a:buNone/>
            </a:pPr>
            <a:r>
              <a:rPr lang="da-DK" sz="1300" i="1" dirty="0" smtClean="0">
                <a:ea typeface="MS PGothic" charset="0"/>
              </a:rPr>
              <a:t>Kilde</a:t>
            </a:r>
            <a:r>
              <a:rPr lang="da-DK" sz="1300" i="1" dirty="0">
                <a:ea typeface="MS PGothic" charset="0"/>
              </a:rPr>
              <a:t>: American Cancer Society/American </a:t>
            </a:r>
            <a:r>
              <a:rPr lang="da-DK" sz="1300" i="1" dirty="0" smtClean="0">
                <a:ea typeface="MS PGothic" charset="0"/>
              </a:rPr>
              <a:t>Society </a:t>
            </a:r>
            <a:r>
              <a:rPr lang="da-DK" sz="1300" i="1" dirty="0">
                <a:ea typeface="MS PGothic" charset="0"/>
              </a:rPr>
              <a:t>of </a:t>
            </a:r>
            <a:r>
              <a:rPr lang="da-DK" sz="1300" i="1" dirty="0" err="1">
                <a:ea typeface="MS PGothic" charset="0"/>
              </a:rPr>
              <a:t>Clinical</a:t>
            </a:r>
            <a:r>
              <a:rPr lang="da-DK" sz="1300" i="1" dirty="0">
                <a:ea typeface="MS PGothic" charset="0"/>
              </a:rPr>
              <a:t> </a:t>
            </a:r>
            <a:r>
              <a:rPr lang="da-DK" sz="1300" i="1" dirty="0" err="1">
                <a:ea typeface="MS PGothic" charset="0"/>
              </a:rPr>
              <a:t>Omcology</a:t>
            </a:r>
            <a:r>
              <a:rPr lang="da-DK" sz="1300" i="1" dirty="0">
                <a:ea typeface="MS PGothic" charset="0"/>
              </a:rPr>
              <a:t> </a:t>
            </a:r>
            <a:r>
              <a:rPr lang="da-DK" sz="1300" i="1" dirty="0" err="1">
                <a:ea typeface="MS PGothic" charset="0"/>
              </a:rPr>
              <a:t>Breast</a:t>
            </a:r>
            <a:r>
              <a:rPr lang="da-DK" sz="1300" i="1" dirty="0">
                <a:ea typeface="MS PGothic" charset="0"/>
              </a:rPr>
              <a:t> Cancer </a:t>
            </a:r>
            <a:r>
              <a:rPr lang="da-DK" sz="1300" i="1" dirty="0" err="1">
                <a:ea typeface="MS PGothic" charset="0"/>
              </a:rPr>
              <a:t>Survivorship</a:t>
            </a:r>
            <a:r>
              <a:rPr lang="da-DK" sz="1300" i="1" dirty="0">
                <a:ea typeface="MS PGothic" charset="0"/>
              </a:rPr>
              <a:t> Care Guideline. Carolyn D. </a:t>
            </a:r>
            <a:r>
              <a:rPr lang="da-DK" sz="1300" i="1" dirty="0" err="1">
                <a:ea typeface="MS PGothic" charset="0"/>
              </a:rPr>
              <a:t>Runowics</a:t>
            </a:r>
            <a:r>
              <a:rPr lang="da-DK" sz="1300" i="1" dirty="0">
                <a:ea typeface="MS PGothic" charset="0"/>
              </a:rPr>
              <a:t> et al. ACS/ASCO </a:t>
            </a:r>
            <a:r>
              <a:rPr lang="da-DK" sz="1300" i="1" dirty="0" err="1">
                <a:ea typeface="MS PGothic" charset="0"/>
              </a:rPr>
              <a:t>Breast</a:t>
            </a:r>
            <a:r>
              <a:rPr lang="da-DK" sz="1300" i="1" dirty="0">
                <a:ea typeface="MS PGothic" charset="0"/>
              </a:rPr>
              <a:t> Cancer </a:t>
            </a:r>
            <a:r>
              <a:rPr lang="da-DK" sz="1300" i="1" dirty="0" err="1">
                <a:ea typeface="MS PGothic" charset="0"/>
              </a:rPr>
              <a:t>Survivorship</a:t>
            </a:r>
            <a:r>
              <a:rPr lang="da-DK" sz="1300" i="1" dirty="0">
                <a:ea typeface="MS PGothic" charset="0"/>
              </a:rPr>
              <a:t> Guideline</a:t>
            </a:r>
            <a:r>
              <a:rPr lang="da-DK" sz="1600" i="1" dirty="0" smtClean="0">
                <a:ea typeface="MS PGothic" charset="0"/>
              </a:rPr>
              <a:t>.</a:t>
            </a:r>
          </a:p>
          <a:p>
            <a:pPr marL="0" indent="0">
              <a:buNone/>
            </a:pPr>
            <a:endParaRPr lang="da-DK" sz="1600" i="1" dirty="0">
              <a:ea typeface="MS PGothic" charset="0"/>
            </a:endParaRPr>
          </a:p>
          <a:p>
            <a:pPr marL="0" indent="0">
              <a:buNone/>
            </a:pPr>
            <a:r>
              <a:rPr lang="da-DK" sz="2600" dirty="0" smtClean="0">
                <a:ea typeface="MS PGothic" charset="0"/>
              </a:rPr>
              <a:t>Det rapporteres, at kræftoverlevere efter brystkræft kan opleve atrofi af epitelceller i </a:t>
            </a:r>
            <a:r>
              <a:rPr lang="da-DK" sz="2600" dirty="0" err="1" smtClean="0">
                <a:ea typeface="MS PGothic" charset="0"/>
              </a:rPr>
              <a:t>urethra</a:t>
            </a:r>
            <a:r>
              <a:rPr lang="da-DK" sz="2600" dirty="0" smtClean="0">
                <a:ea typeface="MS PGothic" charset="0"/>
              </a:rPr>
              <a:t> og blæren, som disponerer til stress-inkontinens og urinvejsinfektioner</a:t>
            </a:r>
          </a:p>
          <a:p>
            <a:pPr marL="0" indent="0">
              <a:buNone/>
            </a:pPr>
            <a:r>
              <a:rPr lang="en-US" sz="1300" i="1" dirty="0" smtClean="0">
                <a:ea typeface="MS PGothic" charset="0"/>
              </a:rPr>
              <a:t>K</a:t>
            </a:r>
            <a:r>
              <a:rPr lang="da-DK" sz="1300" i="1" dirty="0" smtClean="0">
                <a:ea typeface="MS PGothic" charset="0"/>
              </a:rPr>
              <a:t>ilde: Lester JL, Bernhard LA. Urogenital </a:t>
            </a:r>
            <a:r>
              <a:rPr lang="da-DK" sz="1300" i="1" dirty="0" err="1" smtClean="0">
                <a:ea typeface="MS PGothic" charset="0"/>
              </a:rPr>
              <a:t>atrophy</a:t>
            </a:r>
            <a:r>
              <a:rPr lang="da-DK" sz="1300" i="1" dirty="0" smtClean="0">
                <a:ea typeface="MS PGothic" charset="0"/>
              </a:rPr>
              <a:t> in </a:t>
            </a:r>
            <a:r>
              <a:rPr lang="da-DK" sz="1300" i="1" dirty="0" err="1" smtClean="0">
                <a:ea typeface="MS PGothic" charset="0"/>
              </a:rPr>
              <a:t>breast</a:t>
            </a:r>
            <a:r>
              <a:rPr lang="da-DK" sz="1300" i="1" dirty="0" smtClean="0">
                <a:ea typeface="MS PGothic" charset="0"/>
              </a:rPr>
              <a:t> cancer </a:t>
            </a:r>
            <a:r>
              <a:rPr lang="da-DK" sz="1300" i="1" dirty="0" err="1" smtClean="0">
                <a:ea typeface="MS PGothic" charset="0"/>
              </a:rPr>
              <a:t>survivors</a:t>
            </a:r>
            <a:r>
              <a:rPr lang="da-DK" sz="1300" i="1" dirty="0" smtClean="0">
                <a:ea typeface="MS PGothic" charset="0"/>
              </a:rPr>
              <a:t>. </a:t>
            </a:r>
            <a:r>
              <a:rPr lang="da-DK" sz="1300" i="1" dirty="0" err="1" smtClean="0">
                <a:ea typeface="MS PGothic" charset="0"/>
              </a:rPr>
              <a:t>Oncl</a:t>
            </a:r>
            <a:r>
              <a:rPr lang="da-DK" sz="1300" i="1" dirty="0" smtClean="0">
                <a:ea typeface="MS PGothic" charset="0"/>
              </a:rPr>
              <a:t> Nurs Forum. 2009;36R(6):693-698</a:t>
            </a:r>
            <a:r>
              <a:rPr lang="da-DK" sz="1600" i="1" dirty="0" smtClean="0">
                <a:ea typeface="MS PGothic" charset="0"/>
              </a:rPr>
              <a:t>.</a:t>
            </a:r>
          </a:p>
          <a:p>
            <a:pPr marL="0" indent="0">
              <a:buNone/>
            </a:pPr>
            <a:endParaRPr lang="da-DK" sz="1600" i="1" dirty="0">
              <a:ea typeface="MS PGothic" charset="0"/>
            </a:endParaRPr>
          </a:p>
          <a:p>
            <a:pPr marL="0" indent="0">
              <a:buNone/>
            </a:pPr>
            <a:endParaRPr lang="en-US" sz="2000" i="1" dirty="0"/>
          </a:p>
          <a:p>
            <a:endParaRPr lang="en-US" sz="2000" dirty="0" smtClean="0"/>
          </a:p>
          <a:p>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66971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pic>
        <p:nvPicPr>
          <p:cNvPr id="12" name="Billede 11"/>
          <p:cNvPicPr>
            <a:picLocks noChangeAspect="1"/>
          </p:cNvPicPr>
          <p:nvPr/>
        </p:nvPicPr>
        <p:blipFill>
          <a:blip r:embed="rId3"/>
          <a:stretch>
            <a:fillRect/>
          </a:stretch>
        </p:blipFill>
        <p:spPr>
          <a:xfrm>
            <a:off x="8714978" y="2979726"/>
            <a:ext cx="3286974" cy="2399581"/>
          </a:xfrm>
          <a:prstGeom prst="rect">
            <a:avLst/>
          </a:prstGeom>
          <a:effectLst>
            <a:outerShdw blurRad="63500" sx="102000" sy="102000" algn="ctr" rotWithShape="0">
              <a:prstClr val="black">
                <a:alpha val="40000"/>
              </a:prstClr>
            </a:outerShdw>
          </a:effectLst>
        </p:spPr>
      </p:pic>
      <p:pic>
        <p:nvPicPr>
          <p:cNvPr id="15" name="Billede 14"/>
          <p:cNvPicPr>
            <a:picLocks noChangeAspect="1"/>
          </p:cNvPicPr>
          <p:nvPr/>
        </p:nvPicPr>
        <p:blipFill>
          <a:blip r:embed="rId4"/>
          <a:stretch>
            <a:fillRect/>
          </a:stretch>
        </p:blipFill>
        <p:spPr>
          <a:xfrm>
            <a:off x="7832289" y="3408094"/>
            <a:ext cx="1941974" cy="3342548"/>
          </a:xfrm>
          <a:prstGeom prst="rect">
            <a:avLst/>
          </a:prstGeom>
          <a:effectLst>
            <a:outerShdw blurRad="63500" sx="102000" sy="102000" algn="ctr" rotWithShape="0">
              <a:prstClr val="black">
                <a:alpha val="40000"/>
              </a:prstClr>
            </a:outerShdw>
          </a:effectLst>
        </p:spPr>
      </p:pic>
      <p:pic>
        <p:nvPicPr>
          <p:cNvPr id="17" name="Billede 16"/>
          <p:cNvPicPr>
            <a:picLocks noChangeAspect="1"/>
          </p:cNvPicPr>
          <p:nvPr/>
        </p:nvPicPr>
        <p:blipFill>
          <a:blip r:embed="rId5"/>
          <a:stretch>
            <a:fillRect/>
          </a:stretch>
        </p:blipFill>
        <p:spPr>
          <a:xfrm rot="21337044">
            <a:off x="9397452" y="5474441"/>
            <a:ext cx="2518999" cy="761059"/>
          </a:xfrm>
          <a:prstGeom prst="rect">
            <a:avLst/>
          </a:prstGeom>
          <a:effectLst>
            <a:outerShdw blurRad="63500" sx="102000" sy="102000" algn="ctr" rotWithShape="0">
              <a:prstClr val="black">
                <a:alpha val="40000"/>
              </a:prstClr>
            </a:outerShdw>
          </a:effectLst>
        </p:spPr>
      </p:pic>
      <p:sp>
        <p:nvSpPr>
          <p:cNvPr id="19" name="Ellipse 18"/>
          <p:cNvSpPr/>
          <p:nvPr/>
        </p:nvSpPr>
        <p:spPr>
          <a:xfrm>
            <a:off x="1466653" y="1230875"/>
            <a:ext cx="1620000" cy="1620000"/>
          </a:xfrm>
          <a:prstGeom prst="ellipse">
            <a:avLst/>
          </a:prstGeom>
          <a:solidFill>
            <a:srgbClr val="6EC168"/>
          </a:solidFill>
          <a:ln>
            <a:solidFill>
              <a:srgbClr val="D0E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Pladsholder til indhold 2"/>
          <p:cNvSpPr txBox="1">
            <a:spLocks/>
          </p:cNvSpPr>
          <p:nvPr/>
        </p:nvSpPr>
        <p:spPr>
          <a:xfrm>
            <a:off x="1336826" y="1616892"/>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solidFill>
                  <a:schemeClr val="bg1"/>
                </a:solidFill>
              </a:rPr>
              <a:t>Vi har</a:t>
            </a:r>
            <a:r>
              <a:rPr lang="da-DK" dirty="0" smtClean="0">
                <a:solidFill>
                  <a:schemeClr val="bg1"/>
                </a:solidFill>
              </a:rPr>
              <a:t> </a:t>
            </a:r>
          </a:p>
          <a:p>
            <a:pPr marL="0" indent="0" algn="ctr">
              <a:buFont typeface="Arial" panose="020B0604020202020204" pitchFamily="34" charset="0"/>
              <a:buNone/>
            </a:pPr>
            <a:r>
              <a:rPr lang="da-DK" b="1" dirty="0" smtClean="0">
                <a:solidFill>
                  <a:schemeClr val="bg1"/>
                </a:solidFill>
              </a:rPr>
              <a:t>netværksgrupper </a:t>
            </a:r>
          </a:p>
          <a:p>
            <a:pPr marL="0" indent="0" algn="ctr">
              <a:buFont typeface="Arial" panose="020B0604020202020204" pitchFamily="34" charset="0"/>
              <a:buNone/>
            </a:pPr>
            <a:r>
              <a:rPr lang="da-DK" sz="2100" dirty="0" smtClean="0">
                <a:solidFill>
                  <a:schemeClr val="bg1"/>
                </a:solidFill>
              </a:rPr>
              <a:t>- </a:t>
            </a:r>
            <a:r>
              <a:rPr lang="da-DK" sz="2100" dirty="0">
                <a:solidFill>
                  <a:schemeClr val="bg1"/>
                </a:solidFill>
              </a:rPr>
              <a:t>m</a:t>
            </a:r>
            <a:r>
              <a:rPr lang="da-DK" sz="2100" dirty="0" smtClean="0">
                <a:solidFill>
                  <a:schemeClr val="bg1"/>
                </a:solidFill>
              </a:rPr>
              <a:t>ød ligestillede</a:t>
            </a:r>
            <a:endParaRPr lang="da-DK" sz="2100" dirty="0">
              <a:solidFill>
                <a:schemeClr val="bg1"/>
              </a:solidFill>
            </a:endParaRPr>
          </a:p>
        </p:txBody>
      </p:sp>
      <p:sp>
        <p:nvSpPr>
          <p:cNvPr id="21" name="Ellipse 20"/>
          <p:cNvSpPr/>
          <p:nvPr/>
        </p:nvSpPr>
        <p:spPr>
          <a:xfrm>
            <a:off x="5401266" y="1198226"/>
            <a:ext cx="1620000" cy="1620000"/>
          </a:xfrm>
          <a:prstGeom prst="ellipse">
            <a:avLst/>
          </a:prstGeom>
          <a:solidFill>
            <a:srgbClr val="6EC168"/>
          </a:solidFill>
          <a:ln>
            <a:solidFill>
              <a:srgbClr val="D0E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a:off x="9286448" y="1198226"/>
            <a:ext cx="1620000" cy="1620000"/>
          </a:xfrm>
          <a:prstGeom prst="ellipse">
            <a:avLst/>
          </a:prstGeom>
          <a:solidFill>
            <a:srgbClr val="6EC168"/>
          </a:solidFill>
          <a:ln>
            <a:solidFill>
              <a:srgbClr val="D0E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Pladsholder til indhold 2"/>
          <p:cNvSpPr txBox="1">
            <a:spLocks/>
          </p:cNvSpPr>
          <p:nvPr/>
        </p:nvSpPr>
        <p:spPr>
          <a:xfrm>
            <a:off x="5271439" y="1613076"/>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solidFill>
                  <a:schemeClr val="bg1"/>
                </a:solidFill>
              </a:rPr>
              <a:t>Vi har</a:t>
            </a:r>
            <a:r>
              <a:rPr lang="da-DK" dirty="0" smtClean="0">
                <a:solidFill>
                  <a:schemeClr val="bg1"/>
                </a:solidFill>
              </a:rPr>
              <a:t> </a:t>
            </a:r>
          </a:p>
          <a:p>
            <a:pPr marL="0" indent="0" algn="ctr">
              <a:buFont typeface="Arial" panose="020B0604020202020204" pitchFamily="34" charset="0"/>
              <a:buNone/>
            </a:pPr>
            <a:r>
              <a:rPr lang="da-DK" b="1" dirty="0" smtClean="0">
                <a:solidFill>
                  <a:schemeClr val="bg1"/>
                </a:solidFill>
              </a:rPr>
              <a:t>Senfølgerlinjen </a:t>
            </a:r>
          </a:p>
          <a:p>
            <a:pPr marL="0" indent="0" algn="ctr">
              <a:buFont typeface="Arial" panose="020B0604020202020204" pitchFamily="34" charset="0"/>
              <a:buNone/>
            </a:pPr>
            <a:r>
              <a:rPr lang="da-DK" sz="2100" dirty="0" smtClean="0">
                <a:solidFill>
                  <a:schemeClr val="bg1"/>
                </a:solidFill>
              </a:rPr>
              <a:t>- ring og få hjælp</a:t>
            </a:r>
            <a:endParaRPr lang="da-DK" sz="2100" dirty="0">
              <a:solidFill>
                <a:schemeClr val="bg1"/>
              </a:solidFill>
            </a:endParaRPr>
          </a:p>
        </p:txBody>
      </p:sp>
      <p:sp>
        <p:nvSpPr>
          <p:cNvPr id="28" name="Pladsholder til indhold 2"/>
          <p:cNvSpPr txBox="1">
            <a:spLocks/>
          </p:cNvSpPr>
          <p:nvPr/>
        </p:nvSpPr>
        <p:spPr>
          <a:xfrm>
            <a:off x="9162776" y="1619554"/>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solidFill>
                  <a:schemeClr val="bg1"/>
                </a:solidFill>
              </a:rPr>
              <a:t>Vi har</a:t>
            </a:r>
            <a:r>
              <a:rPr lang="da-DK" dirty="0" smtClean="0">
                <a:solidFill>
                  <a:schemeClr val="bg1"/>
                </a:solidFill>
              </a:rPr>
              <a:t> </a:t>
            </a:r>
          </a:p>
          <a:p>
            <a:pPr marL="0" indent="0" algn="ctr">
              <a:buFont typeface="Arial" panose="020B0604020202020204" pitchFamily="34" charset="0"/>
              <a:buNone/>
            </a:pPr>
            <a:r>
              <a:rPr lang="da-DK" b="1" dirty="0">
                <a:solidFill>
                  <a:schemeClr val="bg1"/>
                </a:solidFill>
              </a:rPr>
              <a:t>p</a:t>
            </a:r>
            <a:r>
              <a:rPr lang="da-DK" b="1" dirty="0" smtClean="0">
                <a:solidFill>
                  <a:schemeClr val="bg1"/>
                </a:solidFill>
              </a:rPr>
              <a:t>ersonlige historier </a:t>
            </a:r>
          </a:p>
          <a:p>
            <a:pPr marL="0" indent="0" algn="ctr">
              <a:buFont typeface="Arial" panose="020B0604020202020204" pitchFamily="34" charset="0"/>
              <a:buNone/>
            </a:pPr>
            <a:r>
              <a:rPr lang="da-DK" sz="2100" dirty="0" smtClean="0">
                <a:solidFill>
                  <a:schemeClr val="bg1"/>
                </a:solidFill>
              </a:rPr>
              <a:t>- se andres erfaringer</a:t>
            </a:r>
            <a:endParaRPr lang="da-DK" sz="2100" dirty="0">
              <a:solidFill>
                <a:schemeClr val="bg1"/>
              </a:solidFill>
            </a:endParaRPr>
          </a:p>
        </p:txBody>
      </p:sp>
      <p:pic>
        <p:nvPicPr>
          <p:cNvPr id="3" name="Bille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9334" y="3070345"/>
            <a:ext cx="2810052" cy="2992706"/>
          </a:xfrm>
          <a:prstGeom prst="rect">
            <a:avLst/>
          </a:prstGeom>
          <a:effectLst>
            <a:outerShdw blurRad="63500" sx="102000" sy="102000" algn="ctr" rotWithShape="0">
              <a:prstClr val="black">
                <a:alpha val="40000"/>
              </a:prstClr>
            </a:outerShdw>
          </a:effectLst>
        </p:spPr>
      </p:pic>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173" y="3152719"/>
            <a:ext cx="4229570" cy="281971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71765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6"/>
            <a:ext cx="10515600" cy="515568"/>
          </a:xfrm>
        </p:spPr>
        <p:txBody>
          <a:bodyPr>
            <a:no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647304"/>
            <a:ext cx="10515600" cy="4992208"/>
          </a:xfrm>
        </p:spPr>
        <p:txBody>
          <a:bodyPr>
            <a:normAutofit fontScale="25000" lnSpcReduction="20000"/>
          </a:bodyPr>
          <a:lstStyle/>
          <a:p>
            <a:pPr marL="0" indent="0">
              <a:buNone/>
            </a:pPr>
            <a:endParaRPr lang="en-US" sz="9600" dirty="0" smtClean="0">
              <a:latin typeface="Helvetica" charset="0"/>
              <a:ea typeface="MS PGothic" charset="0"/>
            </a:endParaRPr>
          </a:p>
          <a:p>
            <a:pPr marL="0" indent="0">
              <a:buNone/>
            </a:pPr>
            <a:r>
              <a:rPr lang="en-US" sz="9600" dirty="0" smtClean="0">
                <a:ea typeface="MS PGothic" charset="0"/>
              </a:rPr>
              <a:t>Mange </a:t>
            </a:r>
            <a:r>
              <a:rPr lang="en-US" sz="9600" dirty="0" err="1">
                <a:ea typeface="MS PGothic" charset="0"/>
              </a:rPr>
              <a:t>influerende</a:t>
            </a:r>
            <a:r>
              <a:rPr lang="en-US" sz="9600" dirty="0">
                <a:ea typeface="MS PGothic" charset="0"/>
              </a:rPr>
              <a:t> </a:t>
            </a:r>
            <a:r>
              <a:rPr lang="en-US" sz="9600" dirty="0" err="1" smtClean="0">
                <a:ea typeface="MS PGothic" charset="0"/>
              </a:rPr>
              <a:t>forhold</a:t>
            </a:r>
            <a:r>
              <a:rPr lang="en-US" sz="9600" dirty="0" smtClean="0">
                <a:ea typeface="MS PGothic" charset="0"/>
              </a:rPr>
              <a:t>: </a:t>
            </a:r>
          </a:p>
          <a:p>
            <a:r>
              <a:rPr lang="en-US" sz="9600" dirty="0" err="1" smtClean="0">
                <a:ea typeface="MS PGothic" charset="0"/>
              </a:rPr>
              <a:t>Ændret</a:t>
            </a:r>
            <a:r>
              <a:rPr lang="en-US" sz="9600" dirty="0" smtClean="0">
                <a:ea typeface="MS PGothic" charset="0"/>
              </a:rPr>
              <a:t> </a:t>
            </a:r>
            <a:r>
              <a:rPr lang="en-US" sz="9600" dirty="0" err="1" smtClean="0">
                <a:ea typeface="MS PGothic" charset="0"/>
              </a:rPr>
              <a:t>kropsopfattelse</a:t>
            </a:r>
            <a:endParaRPr lang="en-US" sz="9600" dirty="0" smtClean="0">
              <a:ea typeface="MS PGothic" charset="0"/>
            </a:endParaRPr>
          </a:p>
          <a:p>
            <a:r>
              <a:rPr lang="en-US" sz="9600" dirty="0" err="1" smtClean="0">
                <a:ea typeface="MS PGothic" charset="0"/>
              </a:rPr>
              <a:t>Smerter</a:t>
            </a:r>
            <a:r>
              <a:rPr lang="en-US" sz="9600" dirty="0" smtClean="0">
                <a:ea typeface="MS PGothic" charset="0"/>
              </a:rPr>
              <a:t> </a:t>
            </a:r>
          </a:p>
          <a:p>
            <a:r>
              <a:rPr lang="en-US" sz="9600" dirty="0" err="1">
                <a:ea typeface="MS PGothic" charset="0"/>
              </a:rPr>
              <a:t>T</a:t>
            </a:r>
            <a:r>
              <a:rPr lang="en-US" sz="9600" dirty="0" err="1" smtClean="0">
                <a:ea typeface="MS PGothic" charset="0"/>
              </a:rPr>
              <a:t>ræthed</a:t>
            </a:r>
            <a:endParaRPr lang="en-US" sz="9600" dirty="0" smtClean="0">
              <a:ea typeface="MS PGothic" charset="0"/>
            </a:endParaRPr>
          </a:p>
          <a:p>
            <a:r>
              <a:rPr lang="en-US" sz="9600" dirty="0" err="1">
                <a:ea typeface="MS PGothic" charset="0"/>
              </a:rPr>
              <a:t>I</a:t>
            </a:r>
            <a:r>
              <a:rPr lang="en-US" sz="9600" dirty="0" err="1" smtClean="0">
                <a:ea typeface="MS PGothic" charset="0"/>
              </a:rPr>
              <a:t>nkontinens</a:t>
            </a:r>
            <a:r>
              <a:rPr lang="en-US" sz="9600" dirty="0" smtClean="0">
                <a:ea typeface="MS PGothic" charset="0"/>
              </a:rPr>
              <a:t> </a:t>
            </a:r>
            <a:endParaRPr lang="da-DK" sz="9600" dirty="0">
              <a:ea typeface="MS PGothic" charset="0"/>
            </a:endParaRPr>
          </a:p>
          <a:p>
            <a:r>
              <a:rPr lang="en-US" sz="9600" dirty="0" err="1" smtClean="0">
                <a:ea typeface="MS PGothic" charset="0"/>
              </a:rPr>
              <a:t>Urinvejsinfektion</a:t>
            </a:r>
            <a:endParaRPr lang="en-US" sz="9600" dirty="0" smtClean="0">
              <a:ea typeface="MS PGothic" charset="0"/>
            </a:endParaRPr>
          </a:p>
          <a:p>
            <a:pPr marL="0" indent="0">
              <a:buNone/>
            </a:pPr>
            <a:r>
              <a:rPr lang="en-US" sz="9600" dirty="0" smtClean="0">
                <a:ea typeface="MS PGothic" charset="0"/>
              </a:rPr>
              <a:t> </a:t>
            </a:r>
            <a:endParaRPr lang="en-US" sz="9600" dirty="0">
              <a:ea typeface="MS PGothic" charset="0"/>
            </a:endParaRPr>
          </a:p>
          <a:p>
            <a:pPr marL="0" indent="0">
              <a:buNone/>
            </a:pPr>
            <a:endParaRPr lang="en-US" sz="9600" i="1" dirty="0" smtClean="0">
              <a:ea typeface="MS PGothic" charset="0"/>
            </a:endParaRPr>
          </a:p>
          <a:p>
            <a:pPr marL="0" indent="0">
              <a:buNone/>
            </a:pPr>
            <a:r>
              <a:rPr lang="en-US" sz="9600" dirty="0" smtClean="0">
                <a:ea typeface="MS PGothic" charset="0"/>
              </a:rPr>
              <a:t>Der </a:t>
            </a:r>
            <a:r>
              <a:rPr lang="en-US" sz="9600" dirty="0" err="1" smtClean="0">
                <a:ea typeface="MS PGothic" charset="0"/>
              </a:rPr>
              <a:t>er</a:t>
            </a:r>
            <a:r>
              <a:rPr lang="en-US" sz="9600" dirty="0" smtClean="0">
                <a:ea typeface="MS PGothic" charset="0"/>
              </a:rPr>
              <a:t> </a:t>
            </a:r>
            <a:r>
              <a:rPr lang="en-US" sz="9600" dirty="0" err="1" smtClean="0">
                <a:ea typeface="MS PGothic" charset="0"/>
              </a:rPr>
              <a:t>evidens</a:t>
            </a:r>
            <a:r>
              <a:rPr lang="en-US" sz="9600" dirty="0" smtClean="0">
                <a:ea typeface="MS PGothic" charset="0"/>
              </a:rPr>
              <a:t> for </a:t>
            </a:r>
            <a:r>
              <a:rPr lang="en-US" sz="9600" dirty="0" err="1" smtClean="0">
                <a:ea typeface="MS PGothic" charset="0"/>
              </a:rPr>
              <a:t>sammenhæng</a:t>
            </a:r>
            <a:r>
              <a:rPr lang="en-US" sz="9600" dirty="0" smtClean="0">
                <a:ea typeface="MS PGothic" charset="0"/>
              </a:rPr>
              <a:t> </a:t>
            </a:r>
            <a:r>
              <a:rPr lang="en-US" sz="9600" dirty="0" err="1" smtClean="0">
                <a:ea typeface="MS PGothic" charset="0"/>
              </a:rPr>
              <a:t>mellem</a:t>
            </a:r>
            <a:r>
              <a:rPr lang="en-US" sz="9600" dirty="0" smtClean="0">
                <a:ea typeface="MS PGothic" charset="0"/>
              </a:rPr>
              <a:t> </a:t>
            </a:r>
            <a:r>
              <a:rPr lang="en-US" sz="9600" dirty="0" err="1" smtClean="0">
                <a:ea typeface="MS PGothic" charset="0"/>
              </a:rPr>
              <a:t>nedsat</a:t>
            </a:r>
            <a:r>
              <a:rPr lang="en-US" sz="9600" dirty="0" smtClean="0">
                <a:ea typeface="MS PGothic" charset="0"/>
              </a:rPr>
              <a:t> libido </a:t>
            </a:r>
            <a:r>
              <a:rPr lang="en-US" sz="9600" dirty="0" err="1" smtClean="0">
                <a:ea typeface="MS PGothic" charset="0"/>
              </a:rPr>
              <a:t>og</a:t>
            </a:r>
            <a:r>
              <a:rPr lang="en-US" sz="9600" dirty="0" smtClean="0">
                <a:ea typeface="MS PGothic" charset="0"/>
              </a:rPr>
              <a:t> depression hos </a:t>
            </a:r>
            <a:r>
              <a:rPr lang="en-US" sz="9600" dirty="0" err="1" smtClean="0">
                <a:ea typeface="MS PGothic" charset="0"/>
              </a:rPr>
              <a:t>kvinder</a:t>
            </a:r>
            <a:r>
              <a:rPr lang="en-US" sz="9600" dirty="0" smtClean="0">
                <a:ea typeface="MS PGothic" charset="0"/>
              </a:rPr>
              <a:t> med </a:t>
            </a:r>
            <a:r>
              <a:rPr lang="en-US" sz="9600" dirty="0" err="1" smtClean="0">
                <a:ea typeface="MS PGothic" charset="0"/>
              </a:rPr>
              <a:t>brystkræft</a:t>
            </a:r>
            <a:endParaRPr lang="en-US" sz="9600" dirty="0" smtClean="0">
              <a:ea typeface="MS PGothic" charset="0"/>
            </a:endParaRPr>
          </a:p>
          <a:p>
            <a:pPr marL="0" indent="0">
              <a:buNone/>
            </a:pPr>
            <a:r>
              <a:rPr lang="da-DK" sz="7200" i="1" dirty="0">
                <a:ea typeface="MS PGothic" charset="0"/>
              </a:rPr>
              <a:t>Kilde:</a:t>
            </a:r>
            <a:r>
              <a:rPr lang="da-DK" sz="7200" dirty="0">
                <a:ea typeface="MS PGothic" charset="0"/>
              </a:rPr>
              <a:t> </a:t>
            </a:r>
            <a:r>
              <a:rPr lang="da-DK" sz="7200" i="1" dirty="0">
                <a:ea typeface="MS PGothic" charset="0"/>
              </a:rPr>
              <a:t>American Cancer Society/American </a:t>
            </a:r>
            <a:r>
              <a:rPr lang="da-DK" sz="7200" i="1" dirty="0" err="1">
                <a:ea typeface="MS PGothic" charset="0"/>
              </a:rPr>
              <a:t>Soiety</a:t>
            </a:r>
            <a:r>
              <a:rPr lang="da-DK" sz="7200" i="1" dirty="0">
                <a:ea typeface="MS PGothic" charset="0"/>
              </a:rPr>
              <a:t> of </a:t>
            </a:r>
            <a:r>
              <a:rPr lang="da-DK" sz="7200" i="1" dirty="0" err="1">
                <a:ea typeface="MS PGothic" charset="0"/>
              </a:rPr>
              <a:t>Clinical</a:t>
            </a:r>
            <a:r>
              <a:rPr lang="da-DK" sz="7200" i="1" dirty="0">
                <a:ea typeface="MS PGothic" charset="0"/>
              </a:rPr>
              <a:t> </a:t>
            </a:r>
            <a:r>
              <a:rPr lang="da-DK" sz="7200" i="1" dirty="0" err="1">
                <a:ea typeface="MS PGothic" charset="0"/>
              </a:rPr>
              <a:t>Omcology</a:t>
            </a:r>
            <a:r>
              <a:rPr lang="da-DK" sz="7200" i="1" dirty="0">
                <a:ea typeface="MS PGothic" charset="0"/>
              </a:rPr>
              <a:t> </a:t>
            </a:r>
            <a:r>
              <a:rPr lang="da-DK" sz="7200" i="1" dirty="0" err="1">
                <a:ea typeface="MS PGothic" charset="0"/>
              </a:rPr>
              <a:t>Breast</a:t>
            </a:r>
            <a:r>
              <a:rPr lang="da-DK" sz="7200" i="1" dirty="0">
                <a:ea typeface="MS PGothic" charset="0"/>
              </a:rPr>
              <a:t> Cancer </a:t>
            </a:r>
            <a:r>
              <a:rPr lang="da-DK" sz="7200" i="1" dirty="0" err="1">
                <a:ea typeface="MS PGothic" charset="0"/>
              </a:rPr>
              <a:t>Survivorship</a:t>
            </a:r>
            <a:r>
              <a:rPr lang="da-DK" sz="7200" i="1" dirty="0">
                <a:ea typeface="MS PGothic" charset="0"/>
              </a:rPr>
              <a:t> Care Guideline. Carolyn D. </a:t>
            </a:r>
            <a:r>
              <a:rPr lang="da-DK" sz="7200" i="1" dirty="0" err="1">
                <a:ea typeface="MS PGothic" charset="0"/>
              </a:rPr>
              <a:t>Runowics</a:t>
            </a:r>
            <a:r>
              <a:rPr lang="da-DK" sz="7200" i="1" dirty="0">
                <a:ea typeface="MS PGothic" charset="0"/>
              </a:rPr>
              <a:t> et al. ACS/ASCO </a:t>
            </a:r>
            <a:r>
              <a:rPr lang="da-DK" sz="7200" i="1" dirty="0" err="1">
                <a:ea typeface="MS PGothic" charset="0"/>
              </a:rPr>
              <a:t>Breast</a:t>
            </a:r>
            <a:r>
              <a:rPr lang="da-DK" sz="7200" i="1" dirty="0">
                <a:ea typeface="MS PGothic" charset="0"/>
              </a:rPr>
              <a:t> Cancer </a:t>
            </a:r>
            <a:r>
              <a:rPr lang="da-DK" sz="7200" i="1" dirty="0" err="1">
                <a:ea typeface="MS PGothic" charset="0"/>
              </a:rPr>
              <a:t>Survivorship</a:t>
            </a:r>
            <a:r>
              <a:rPr lang="da-DK" sz="7200" i="1" dirty="0">
                <a:ea typeface="MS PGothic" charset="0"/>
              </a:rPr>
              <a:t> Guideline</a:t>
            </a:r>
            <a:r>
              <a:rPr lang="da-DK" sz="7200" dirty="0" smtClean="0">
                <a:ea typeface="MS PGothic" charset="0"/>
              </a:rPr>
              <a:t>.</a:t>
            </a:r>
          </a:p>
          <a:p>
            <a:pPr marL="0" indent="0">
              <a:buNone/>
            </a:pPr>
            <a:endParaRPr lang="da-DK" sz="9600" i="1" dirty="0">
              <a:latin typeface="Helvetica" charset="0"/>
              <a:ea typeface="MS PGothic" charset="0"/>
            </a:endParaRPr>
          </a:p>
          <a:p>
            <a:pPr marL="0" indent="0">
              <a:buNone/>
            </a:pPr>
            <a:endParaRPr lang="da-DK" sz="9600" dirty="0">
              <a:latin typeface="Helvetica" charset="0"/>
              <a:ea typeface="MS PGothic" charset="0"/>
            </a:endParaRPr>
          </a:p>
          <a:p>
            <a:pPr marL="0" indent="0">
              <a:buNone/>
            </a:pPr>
            <a:endParaRPr lang="da-DK" altLang="ja-JP" sz="9600" dirty="0">
              <a:latin typeface="Helvetica" charset="0"/>
              <a:ea typeface="MS PGothic" charset="0"/>
            </a:endParaRPr>
          </a:p>
          <a:p>
            <a:pPr marL="0" indent="0">
              <a:buNone/>
            </a:pPr>
            <a:r>
              <a:rPr lang="en-US" sz="9600" i="1" dirty="0" smtClean="0">
                <a:latin typeface="Helvetica" charset="0"/>
                <a:ea typeface="MS PGothic" charset="0"/>
              </a:rPr>
              <a:t>    </a:t>
            </a:r>
            <a:endParaRPr lang="en-US" sz="9600" i="1" dirty="0">
              <a:latin typeface="Helvetica" charset="0"/>
              <a:ea typeface="MS PGothic" charset="0"/>
            </a:endParaRPr>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578355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8676"/>
            <a:ext cx="10515600" cy="767574"/>
          </a:xfrm>
        </p:spPr>
        <p:txBody>
          <a:bodyPr>
            <a:noAutofit/>
          </a:bodyPr>
          <a:lstStyle/>
          <a:p>
            <a:r>
              <a:rPr lang="en-US" sz="4800" dirty="0" err="1" smtClean="0">
                <a:latin typeface="+mn-lt"/>
              </a:rPr>
              <a:t>Ændret</a:t>
            </a:r>
            <a:r>
              <a:rPr lang="en-US" sz="4800" dirty="0" smtClean="0"/>
              <a:t> </a:t>
            </a:r>
            <a:r>
              <a:rPr lang="en-US" sz="4800" dirty="0" err="1" smtClean="0">
                <a:latin typeface="+mn-lt"/>
              </a:rPr>
              <a:t>kropsopfattelse</a:t>
            </a:r>
            <a:endParaRPr lang="en-US" sz="4800" dirty="0"/>
          </a:p>
        </p:txBody>
      </p:sp>
      <p:sp>
        <p:nvSpPr>
          <p:cNvPr id="3" name="Content Placeholder 2"/>
          <p:cNvSpPr>
            <a:spLocks noGrp="1"/>
          </p:cNvSpPr>
          <p:nvPr>
            <p:ph idx="1"/>
          </p:nvPr>
        </p:nvSpPr>
        <p:spPr>
          <a:xfrm>
            <a:off x="838200" y="1619472"/>
            <a:ext cx="10515600" cy="5133207"/>
          </a:xfrm>
        </p:spPr>
        <p:txBody>
          <a:bodyPr>
            <a:normAutofit fontScale="92500" lnSpcReduction="20000"/>
          </a:bodyPr>
          <a:lstStyle/>
          <a:p>
            <a:pPr marL="0" indent="0">
              <a:buNone/>
            </a:pPr>
            <a:endParaRPr lang="en-US" sz="2400" dirty="0"/>
          </a:p>
          <a:p>
            <a:pPr marL="0" indent="0">
              <a:buNone/>
            </a:pPr>
            <a:endParaRPr lang="en-US" sz="2400" dirty="0" smtClean="0"/>
          </a:p>
          <a:p>
            <a:r>
              <a:rPr lang="en-US" dirty="0" err="1"/>
              <a:t>K</a:t>
            </a:r>
            <a:r>
              <a:rPr lang="en-US" dirty="0" err="1" smtClean="0"/>
              <a:t>vinder</a:t>
            </a:r>
            <a:r>
              <a:rPr lang="en-US" dirty="0" smtClean="0"/>
              <a:t> </a:t>
            </a:r>
            <a:r>
              <a:rPr lang="en-US" dirty="0" err="1" smtClean="0"/>
              <a:t>behandlet</a:t>
            </a:r>
            <a:r>
              <a:rPr lang="en-US" dirty="0" smtClean="0"/>
              <a:t> for </a:t>
            </a:r>
            <a:r>
              <a:rPr lang="en-US" dirty="0" err="1" smtClean="0"/>
              <a:t>brystkræft</a:t>
            </a:r>
            <a:r>
              <a:rPr lang="en-US" dirty="0" smtClean="0"/>
              <a:t> </a:t>
            </a:r>
            <a:r>
              <a:rPr lang="en-US" dirty="0" err="1" smtClean="0"/>
              <a:t>rapporteres</a:t>
            </a:r>
            <a:r>
              <a:rPr lang="en-US" dirty="0" smtClean="0"/>
              <a:t> </a:t>
            </a:r>
            <a:r>
              <a:rPr lang="en-US" dirty="0" err="1" smtClean="0"/>
              <a:t>mellem</a:t>
            </a:r>
            <a:r>
              <a:rPr lang="en-US" dirty="0" smtClean="0"/>
              <a:t> 31-67% </a:t>
            </a:r>
            <a:r>
              <a:rPr lang="en-US" dirty="0" err="1" smtClean="0"/>
              <a:t>om</a:t>
            </a:r>
            <a:r>
              <a:rPr lang="en-US" dirty="0" smtClean="0"/>
              <a:t> </a:t>
            </a:r>
            <a:r>
              <a:rPr lang="en-US" dirty="0" err="1" smtClean="0"/>
              <a:t>ændret</a:t>
            </a:r>
            <a:r>
              <a:rPr lang="en-US" dirty="0" smtClean="0"/>
              <a:t> </a:t>
            </a:r>
            <a:r>
              <a:rPr lang="en-US" dirty="0" err="1" smtClean="0"/>
              <a:t>kropsbillede</a:t>
            </a:r>
            <a:endParaRPr lang="en-US" dirty="0" smtClean="0"/>
          </a:p>
          <a:p>
            <a:endParaRPr lang="en-US" dirty="0"/>
          </a:p>
          <a:p>
            <a:r>
              <a:rPr lang="en-US" dirty="0" err="1"/>
              <a:t>F</a:t>
            </a:r>
            <a:r>
              <a:rPr lang="en-US" dirty="0" err="1" smtClean="0"/>
              <a:t>ølelsen</a:t>
            </a:r>
            <a:r>
              <a:rPr lang="en-US" dirty="0" smtClean="0"/>
              <a:t> </a:t>
            </a:r>
            <a:r>
              <a:rPr lang="en-US" dirty="0" err="1" smtClean="0"/>
              <a:t>af</a:t>
            </a:r>
            <a:r>
              <a:rPr lang="en-US" dirty="0" smtClean="0"/>
              <a:t> </a:t>
            </a:r>
            <a:r>
              <a:rPr lang="en-US" dirty="0" err="1" smtClean="0"/>
              <a:t>identitetstab</a:t>
            </a:r>
            <a:r>
              <a:rPr lang="en-US" dirty="0"/>
              <a:t> </a:t>
            </a:r>
            <a:r>
              <a:rPr lang="en-US" dirty="0" smtClean="0"/>
              <a:t>- tab </a:t>
            </a:r>
            <a:r>
              <a:rPr lang="en-US" dirty="0" err="1" smtClean="0"/>
              <a:t>af</a:t>
            </a:r>
            <a:r>
              <a:rPr lang="en-US" dirty="0" smtClean="0"/>
              <a:t> </a:t>
            </a:r>
            <a:r>
              <a:rPr lang="en-US" dirty="0" err="1" smtClean="0"/>
              <a:t>livskvalitet</a:t>
            </a:r>
            <a:r>
              <a:rPr lang="en-US" dirty="0"/>
              <a:t> </a:t>
            </a:r>
            <a:r>
              <a:rPr lang="en-US" dirty="0" smtClean="0"/>
              <a:t>- </a:t>
            </a:r>
            <a:r>
              <a:rPr lang="en-US" dirty="0" err="1" smtClean="0"/>
              <a:t>skamfuld</a:t>
            </a:r>
            <a:r>
              <a:rPr lang="en-US" dirty="0" smtClean="0"/>
              <a:t> for at vise sig for </a:t>
            </a:r>
            <a:r>
              <a:rPr lang="en-US" dirty="0" err="1" smtClean="0"/>
              <a:t>partneren</a:t>
            </a:r>
            <a:endParaRPr lang="en-US" dirty="0" smtClean="0"/>
          </a:p>
          <a:p>
            <a:pPr marL="0" indent="0">
              <a:buNone/>
            </a:pPr>
            <a:endParaRPr lang="en-US" dirty="0"/>
          </a:p>
          <a:p>
            <a:r>
              <a:rPr lang="en-US" dirty="0" err="1"/>
              <a:t>M</a:t>
            </a:r>
            <a:r>
              <a:rPr lang="en-US" dirty="0" err="1" smtClean="0"/>
              <a:t>anglende</a:t>
            </a:r>
            <a:r>
              <a:rPr lang="en-US" dirty="0" smtClean="0"/>
              <a:t> </a:t>
            </a:r>
            <a:r>
              <a:rPr lang="en-US" dirty="0" err="1" smtClean="0"/>
              <a:t>selvtillid</a:t>
            </a:r>
            <a:r>
              <a:rPr lang="en-US" dirty="0" smtClean="0"/>
              <a:t> </a:t>
            </a:r>
            <a:r>
              <a:rPr lang="en-US" dirty="0" err="1" smtClean="0"/>
              <a:t>og</a:t>
            </a:r>
            <a:r>
              <a:rPr lang="en-US" dirty="0" smtClean="0"/>
              <a:t> </a:t>
            </a:r>
            <a:r>
              <a:rPr lang="en-US" dirty="0" err="1" smtClean="0"/>
              <a:t>selvværd</a:t>
            </a:r>
            <a:endParaRPr lang="en-US" dirty="0" smtClean="0"/>
          </a:p>
          <a:p>
            <a:pPr marL="0" indent="0">
              <a:buNone/>
            </a:pPr>
            <a:endParaRPr lang="en-US" dirty="0"/>
          </a:p>
          <a:p>
            <a:r>
              <a:rPr lang="en-US" dirty="0"/>
              <a:t>E</a:t>
            </a:r>
            <a:r>
              <a:rPr lang="en-US" dirty="0" smtClean="0"/>
              <a:t>t </a:t>
            </a:r>
            <a:r>
              <a:rPr lang="en-US" dirty="0" err="1" smtClean="0"/>
              <a:t>tabuområde</a:t>
            </a:r>
            <a:r>
              <a:rPr lang="en-US" dirty="0" smtClean="0"/>
              <a:t> </a:t>
            </a:r>
          </a:p>
          <a:p>
            <a:pPr marL="0" indent="0">
              <a:buNone/>
            </a:pPr>
            <a:r>
              <a:rPr lang="en-US" sz="1400" i="1" dirty="0" err="1" smtClean="0"/>
              <a:t>Kilder</a:t>
            </a:r>
            <a:r>
              <a:rPr lang="en-US" sz="1400" i="1" dirty="0" smtClean="0"/>
              <a:t>:</a:t>
            </a:r>
          </a:p>
          <a:p>
            <a:pPr marL="0" indent="0">
              <a:buNone/>
            </a:pPr>
            <a:r>
              <a:rPr lang="en-US" sz="1400" i="1" dirty="0" err="1" smtClean="0"/>
              <a:t>Rothen</a:t>
            </a:r>
            <a:r>
              <a:rPr lang="en-US" sz="1400" i="1" dirty="0" smtClean="0"/>
              <a:t> BA et al. Body image and depressive </a:t>
            </a:r>
            <a:r>
              <a:rPr lang="en-US" sz="1400" i="1" dirty="0" err="1" smtClean="0"/>
              <a:t>symtoms</a:t>
            </a:r>
            <a:r>
              <a:rPr lang="en-US" sz="1400" i="1" dirty="0" smtClean="0"/>
              <a:t> in patient with head and neck cancer: an important relationship. Support Cancer Care 2014;22:3053-60.</a:t>
            </a:r>
          </a:p>
          <a:p>
            <a:pPr marL="0" indent="0">
              <a:buNone/>
            </a:pPr>
            <a:r>
              <a:rPr lang="en-US" sz="1400" i="1" dirty="0" err="1" smtClean="0"/>
              <a:t>Sodergren</a:t>
            </a:r>
            <a:r>
              <a:rPr lang="en-US" sz="1400" i="1" dirty="0" smtClean="0"/>
              <a:t> SC. Systematic review of the health-related quality of life issues facing </a:t>
            </a:r>
            <a:r>
              <a:rPr lang="en-US" sz="1400" i="1" dirty="0" err="1" smtClean="0"/>
              <a:t>adolecens</a:t>
            </a:r>
            <a:r>
              <a:rPr lang="en-US" sz="1400" i="1" dirty="0" smtClean="0"/>
              <a:t> and young adults with cancer. </a:t>
            </a:r>
            <a:r>
              <a:rPr lang="en-US" sz="1400" i="1" dirty="0" err="1" smtClean="0"/>
              <a:t>Qual</a:t>
            </a:r>
            <a:r>
              <a:rPr lang="en-US" sz="1400" i="1" dirty="0" smtClean="0"/>
              <a:t> Life Res 2017;26:1659-72.</a:t>
            </a:r>
            <a:endParaRPr lang="en-US" sz="14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390029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977"/>
            <a:ext cx="10515600" cy="780608"/>
          </a:xfrm>
        </p:spPr>
        <p:txBody>
          <a:bodyPr>
            <a:norm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r>
              <a:rPr lang="en-US" sz="4800" dirty="0" smtClean="0">
                <a:latin typeface="+mn-lt"/>
              </a:rPr>
              <a:t> </a:t>
            </a:r>
            <a:r>
              <a:rPr lang="en-US" sz="2800" b="1" dirty="0" smtClean="0">
                <a:latin typeface="+mn-lt"/>
              </a:rPr>
              <a:t>- </a:t>
            </a:r>
            <a:r>
              <a:rPr lang="en-US" sz="2800" b="1" dirty="0" err="1" smtClean="0">
                <a:latin typeface="+mn-lt"/>
              </a:rPr>
              <a:t>anbefalinger</a:t>
            </a:r>
            <a:endParaRPr lang="en-US" sz="4800" b="1" dirty="0">
              <a:latin typeface="+mn-lt"/>
            </a:endParaRPr>
          </a:p>
        </p:txBody>
      </p:sp>
      <p:sp>
        <p:nvSpPr>
          <p:cNvPr id="3" name="Content Placeholder 2"/>
          <p:cNvSpPr>
            <a:spLocks noGrp="1"/>
          </p:cNvSpPr>
          <p:nvPr>
            <p:ph idx="1"/>
          </p:nvPr>
        </p:nvSpPr>
        <p:spPr>
          <a:xfrm>
            <a:off x="838200" y="1735982"/>
            <a:ext cx="10515600" cy="5016698"/>
          </a:xfrm>
        </p:spPr>
        <p:txBody>
          <a:bodyPr>
            <a:normAutofit fontScale="85000" lnSpcReduction="20000"/>
          </a:bodyPr>
          <a:lstStyle/>
          <a:p>
            <a:pPr marL="0" indent="0">
              <a:buNone/>
            </a:pPr>
            <a:r>
              <a:rPr lang="en-US" sz="2000" dirty="0" err="1" smtClean="0"/>
              <a:t>Til</a:t>
            </a:r>
            <a:r>
              <a:rPr lang="en-US" sz="2000" dirty="0" smtClean="0"/>
              <a:t> de </a:t>
            </a:r>
            <a:r>
              <a:rPr lang="en-US" sz="2000" dirty="0" err="1" smtClean="0"/>
              <a:t>professionelle</a:t>
            </a:r>
            <a:endParaRPr lang="en-US" sz="2000" dirty="0" smtClean="0"/>
          </a:p>
          <a:p>
            <a:pPr marL="0" indent="0">
              <a:buNone/>
            </a:pPr>
            <a:endParaRPr lang="en-US" sz="2000" dirty="0"/>
          </a:p>
          <a:p>
            <a:r>
              <a:rPr lang="en-US" sz="2600" dirty="0"/>
              <a:t>I</a:t>
            </a:r>
            <a:r>
              <a:rPr lang="en-US" sz="2600" dirty="0" smtClean="0"/>
              <a:t>nformer </a:t>
            </a:r>
            <a:r>
              <a:rPr lang="en-US" sz="2600" dirty="0" err="1" smtClean="0"/>
              <a:t>tidligt</a:t>
            </a:r>
            <a:r>
              <a:rPr lang="en-US" sz="2600" dirty="0" smtClean="0"/>
              <a:t> </a:t>
            </a:r>
            <a:r>
              <a:rPr lang="en-US" sz="2600" dirty="0" err="1" smtClean="0"/>
              <a:t>om</a:t>
            </a:r>
            <a:r>
              <a:rPr lang="en-US" sz="2600" dirty="0" smtClean="0"/>
              <a:t> de </a:t>
            </a:r>
            <a:r>
              <a:rPr lang="en-US" sz="2600" dirty="0" err="1" smtClean="0"/>
              <a:t>senfølger</a:t>
            </a:r>
            <a:r>
              <a:rPr lang="en-US" sz="2600" dirty="0" smtClean="0"/>
              <a:t>, der </a:t>
            </a:r>
            <a:r>
              <a:rPr lang="en-US" sz="2600" dirty="0" err="1" smtClean="0"/>
              <a:t>kan</a:t>
            </a:r>
            <a:r>
              <a:rPr lang="en-US" sz="2600" dirty="0" smtClean="0"/>
              <a:t> </a:t>
            </a:r>
            <a:r>
              <a:rPr lang="en-US" sz="2600" dirty="0" err="1" smtClean="0"/>
              <a:t>opstå</a:t>
            </a:r>
            <a:r>
              <a:rPr lang="en-US" sz="2600" dirty="0" smtClean="0"/>
              <a:t> </a:t>
            </a:r>
            <a:r>
              <a:rPr lang="en-US" sz="2600" dirty="0"/>
              <a:t>i</a:t>
            </a:r>
            <a:r>
              <a:rPr lang="en-US" sz="2600" dirty="0" smtClean="0"/>
              <a:t> forb m </a:t>
            </a:r>
            <a:r>
              <a:rPr lang="en-US" sz="2600" dirty="0" err="1" smtClean="0"/>
              <a:t>behandlingerne</a:t>
            </a:r>
            <a:r>
              <a:rPr lang="en-US" sz="2600" dirty="0" smtClean="0"/>
              <a:t> </a:t>
            </a:r>
            <a:r>
              <a:rPr lang="en-US" sz="2600" dirty="0" err="1" smtClean="0"/>
              <a:t>og</a:t>
            </a:r>
            <a:r>
              <a:rPr lang="en-US" sz="2600" dirty="0" smtClean="0"/>
              <a:t> </a:t>
            </a:r>
            <a:r>
              <a:rPr lang="en-US" sz="2600" dirty="0" err="1" smtClean="0"/>
              <a:t>i</a:t>
            </a:r>
            <a:r>
              <a:rPr lang="en-US" sz="2600" dirty="0" smtClean="0"/>
              <a:t> </a:t>
            </a:r>
            <a:r>
              <a:rPr lang="en-US" sz="2600" dirty="0" err="1" smtClean="0"/>
              <a:t>efterforløbet</a:t>
            </a:r>
            <a:endParaRPr lang="en-US" sz="2600" dirty="0" smtClean="0"/>
          </a:p>
          <a:p>
            <a:pPr marL="0" indent="0">
              <a:buNone/>
            </a:pPr>
            <a:endParaRPr lang="en-US" sz="2600" dirty="0"/>
          </a:p>
          <a:p>
            <a:r>
              <a:rPr lang="en-US" sz="2600" dirty="0" smtClean="0"/>
              <a:t>Informer </a:t>
            </a:r>
            <a:r>
              <a:rPr lang="en-US" sz="2600" dirty="0" err="1" smtClean="0"/>
              <a:t>patienten</a:t>
            </a:r>
            <a:r>
              <a:rPr lang="en-US" sz="2600" dirty="0" smtClean="0"/>
              <a:t> </a:t>
            </a:r>
            <a:r>
              <a:rPr lang="en-US" sz="2600" dirty="0" err="1" smtClean="0"/>
              <a:t>og</a:t>
            </a:r>
            <a:r>
              <a:rPr lang="en-US" sz="2600" dirty="0" smtClean="0"/>
              <a:t> </a:t>
            </a:r>
            <a:r>
              <a:rPr lang="en-US" sz="2600" dirty="0" err="1" smtClean="0"/>
              <a:t>partneren</a:t>
            </a:r>
            <a:r>
              <a:rPr lang="en-US" sz="2600" dirty="0" smtClean="0"/>
              <a:t> </a:t>
            </a:r>
            <a:r>
              <a:rPr lang="en-US" sz="2600" dirty="0" err="1" smtClean="0"/>
              <a:t>om</a:t>
            </a:r>
            <a:r>
              <a:rPr lang="en-US" sz="2600" dirty="0" smtClean="0"/>
              <a:t>, at </a:t>
            </a:r>
            <a:r>
              <a:rPr lang="en-US" sz="2600" dirty="0" err="1" smtClean="0"/>
              <a:t>det</a:t>
            </a:r>
            <a:r>
              <a:rPr lang="en-US" sz="2600" dirty="0" smtClean="0"/>
              <a:t> </a:t>
            </a:r>
            <a:r>
              <a:rPr lang="en-US" sz="2600" dirty="0" err="1" smtClean="0"/>
              <a:t>i</a:t>
            </a:r>
            <a:r>
              <a:rPr lang="en-US" sz="2600" dirty="0" smtClean="0"/>
              <a:t> </a:t>
            </a:r>
            <a:r>
              <a:rPr lang="en-US" sz="2600" dirty="0" err="1" smtClean="0"/>
              <a:t>behandlingsperioden</a:t>
            </a:r>
            <a:r>
              <a:rPr lang="en-US" sz="2600" dirty="0" smtClean="0"/>
              <a:t> </a:t>
            </a:r>
            <a:r>
              <a:rPr lang="en-US" sz="2600" dirty="0" err="1" smtClean="0"/>
              <a:t>er</a:t>
            </a:r>
            <a:r>
              <a:rPr lang="en-US" sz="2600" dirty="0" smtClean="0"/>
              <a:t> </a:t>
            </a:r>
            <a:r>
              <a:rPr lang="en-US" sz="2600" dirty="0" err="1" smtClean="0"/>
              <a:t>almindeligt</a:t>
            </a:r>
            <a:r>
              <a:rPr lang="en-US" sz="2600" dirty="0" smtClean="0"/>
              <a:t> at </a:t>
            </a:r>
            <a:r>
              <a:rPr lang="en-US" sz="2600" dirty="0" err="1" smtClean="0"/>
              <a:t>miste</a:t>
            </a:r>
            <a:r>
              <a:rPr lang="en-US" sz="2600" dirty="0" smtClean="0"/>
              <a:t> </a:t>
            </a:r>
            <a:r>
              <a:rPr lang="en-US" sz="2600" dirty="0" err="1" smtClean="0"/>
              <a:t>lysten</a:t>
            </a:r>
            <a:r>
              <a:rPr lang="en-US" sz="2600" dirty="0" smtClean="0"/>
              <a:t> </a:t>
            </a:r>
            <a:r>
              <a:rPr lang="en-US" sz="2600" dirty="0" err="1" smtClean="0"/>
              <a:t>og</a:t>
            </a:r>
            <a:r>
              <a:rPr lang="en-US" sz="2600" dirty="0" smtClean="0"/>
              <a:t> at </a:t>
            </a:r>
            <a:r>
              <a:rPr lang="en-US" sz="2600" dirty="0" err="1" smtClean="0"/>
              <a:t>bevare</a:t>
            </a:r>
            <a:r>
              <a:rPr lang="en-US" sz="2600" dirty="0" smtClean="0"/>
              <a:t> </a:t>
            </a:r>
            <a:r>
              <a:rPr lang="en-US" sz="2600" dirty="0" err="1" smtClean="0"/>
              <a:t>kropskontakt</a:t>
            </a:r>
            <a:r>
              <a:rPr lang="en-US" sz="2600" dirty="0" smtClean="0"/>
              <a:t> </a:t>
            </a:r>
            <a:r>
              <a:rPr lang="en-US" sz="2600" dirty="0" err="1" smtClean="0"/>
              <a:t>og</a:t>
            </a:r>
            <a:r>
              <a:rPr lang="en-US" sz="2600" dirty="0" smtClean="0"/>
              <a:t> </a:t>
            </a:r>
            <a:r>
              <a:rPr lang="en-US" sz="2600" dirty="0" err="1" smtClean="0"/>
              <a:t>nærhed</a:t>
            </a:r>
            <a:endParaRPr lang="en-US" sz="2600" dirty="0" smtClean="0"/>
          </a:p>
          <a:p>
            <a:endParaRPr lang="en-US" sz="2600" dirty="0" smtClean="0"/>
          </a:p>
          <a:p>
            <a:r>
              <a:rPr lang="en-US" sz="2600" dirty="0"/>
              <a:t>T</a:t>
            </a:r>
            <a:r>
              <a:rPr lang="en-US" sz="2600" dirty="0" smtClean="0"/>
              <a:t>al med </a:t>
            </a:r>
            <a:r>
              <a:rPr lang="en-US" sz="2600" dirty="0" err="1" smtClean="0"/>
              <a:t>patienten</a:t>
            </a:r>
            <a:r>
              <a:rPr lang="en-US" sz="2600" dirty="0" smtClean="0"/>
              <a:t> </a:t>
            </a:r>
            <a:r>
              <a:rPr lang="en-US" sz="2600" dirty="0" err="1" smtClean="0"/>
              <a:t>om</a:t>
            </a:r>
            <a:r>
              <a:rPr lang="en-US" sz="2600" dirty="0" smtClean="0"/>
              <a:t> </a:t>
            </a:r>
            <a:r>
              <a:rPr lang="en-US" sz="2600" dirty="0" err="1" smtClean="0"/>
              <a:t>hvilke</a:t>
            </a:r>
            <a:r>
              <a:rPr lang="en-US" sz="2600" dirty="0" smtClean="0"/>
              <a:t> </a:t>
            </a:r>
            <a:r>
              <a:rPr lang="en-US" sz="2600" dirty="0" err="1" smtClean="0"/>
              <a:t>senfølger</a:t>
            </a:r>
            <a:r>
              <a:rPr lang="en-US" sz="2600" dirty="0" smtClean="0"/>
              <a:t>, der </a:t>
            </a:r>
            <a:r>
              <a:rPr lang="en-US" sz="2600" dirty="0" err="1" smtClean="0"/>
              <a:t>typisk</a:t>
            </a:r>
            <a:r>
              <a:rPr lang="en-US" sz="2600" dirty="0" smtClean="0"/>
              <a:t> </a:t>
            </a:r>
            <a:r>
              <a:rPr lang="en-US" sz="2600" dirty="0" err="1" smtClean="0"/>
              <a:t>kan</a:t>
            </a:r>
            <a:r>
              <a:rPr lang="en-US" sz="2600" dirty="0" smtClean="0"/>
              <a:t> </a:t>
            </a:r>
            <a:r>
              <a:rPr lang="en-US" sz="2600" dirty="0" err="1" smtClean="0"/>
              <a:t>forekomme</a:t>
            </a:r>
            <a:r>
              <a:rPr lang="en-US" sz="2600" dirty="0" smtClean="0"/>
              <a:t>, </a:t>
            </a:r>
            <a:r>
              <a:rPr lang="en-US" sz="2600" dirty="0" err="1" smtClean="0"/>
              <a:t>tænk</a:t>
            </a:r>
            <a:r>
              <a:rPr lang="en-US" sz="2600" dirty="0" smtClean="0"/>
              <a:t> </a:t>
            </a:r>
            <a:r>
              <a:rPr lang="en-US" sz="2600" dirty="0" err="1" smtClean="0"/>
              <a:t>på</a:t>
            </a:r>
            <a:r>
              <a:rPr lang="en-US" sz="2600" dirty="0" smtClean="0"/>
              <a:t> </a:t>
            </a:r>
            <a:r>
              <a:rPr lang="en-US" sz="2600" dirty="0" err="1" smtClean="0"/>
              <a:t>egen-seksualitet</a:t>
            </a:r>
            <a:r>
              <a:rPr lang="en-US" sz="2600" dirty="0" smtClean="0"/>
              <a:t> for </a:t>
            </a:r>
            <a:r>
              <a:rPr lang="en-US" sz="2600" dirty="0" err="1" smtClean="0"/>
              <a:t>singler</a:t>
            </a:r>
            <a:r>
              <a:rPr lang="en-US" sz="2600" dirty="0" smtClean="0"/>
              <a:t>, </a:t>
            </a:r>
            <a:r>
              <a:rPr lang="en-US" sz="2600" dirty="0" err="1" smtClean="0"/>
              <a:t>som</a:t>
            </a:r>
            <a:r>
              <a:rPr lang="en-US" sz="2600" dirty="0" smtClean="0"/>
              <a:t> </a:t>
            </a:r>
            <a:r>
              <a:rPr lang="en-US" sz="2600" dirty="0" err="1" smtClean="0"/>
              <a:t>ikke</a:t>
            </a:r>
            <a:r>
              <a:rPr lang="en-US" sz="2600" dirty="0" smtClean="0"/>
              <a:t> </a:t>
            </a:r>
            <a:r>
              <a:rPr lang="en-US" sz="2600" dirty="0" err="1" smtClean="0"/>
              <a:t>har</a:t>
            </a:r>
            <a:r>
              <a:rPr lang="en-US" sz="2600" dirty="0" smtClean="0"/>
              <a:t> partner </a:t>
            </a:r>
            <a:r>
              <a:rPr lang="en-US" sz="2600" dirty="0" err="1" smtClean="0"/>
              <a:t>og</a:t>
            </a:r>
            <a:r>
              <a:rPr lang="en-US" sz="2600" dirty="0" smtClean="0"/>
              <a:t> </a:t>
            </a:r>
            <a:r>
              <a:rPr lang="en-US" sz="2600" dirty="0" err="1" smtClean="0"/>
              <a:t>egen</a:t>
            </a:r>
            <a:r>
              <a:rPr lang="en-US" sz="2600" dirty="0" err="1"/>
              <a:t>-</a:t>
            </a:r>
            <a:r>
              <a:rPr lang="en-US" sz="2600" dirty="0" err="1" smtClean="0"/>
              <a:t>seksualitet</a:t>
            </a:r>
            <a:r>
              <a:rPr lang="en-US" sz="2600" dirty="0" smtClean="0"/>
              <a:t> for de, </a:t>
            </a:r>
            <a:r>
              <a:rPr lang="en-US" sz="2600" dirty="0" err="1" smtClean="0"/>
              <a:t>som</a:t>
            </a:r>
            <a:r>
              <a:rPr lang="en-US" sz="2600" dirty="0" smtClean="0"/>
              <a:t> </a:t>
            </a:r>
            <a:r>
              <a:rPr lang="en-US" sz="2600" dirty="0" err="1" smtClean="0"/>
              <a:t>har</a:t>
            </a:r>
            <a:r>
              <a:rPr lang="en-US" sz="2600" dirty="0" smtClean="0"/>
              <a:t> </a:t>
            </a:r>
            <a:r>
              <a:rPr lang="en-US" sz="2600" dirty="0" err="1" smtClean="0"/>
              <a:t>partnere</a:t>
            </a:r>
            <a:endParaRPr lang="en-US" sz="2600" dirty="0" smtClean="0"/>
          </a:p>
          <a:p>
            <a:endParaRPr lang="en-US" sz="2600" dirty="0"/>
          </a:p>
          <a:p>
            <a:r>
              <a:rPr lang="en-US" sz="2600" dirty="0" err="1"/>
              <a:t>A</a:t>
            </a:r>
            <a:r>
              <a:rPr lang="en-US" sz="2600" dirty="0" err="1" smtClean="0"/>
              <a:t>rbejde</a:t>
            </a:r>
            <a:r>
              <a:rPr lang="en-US" sz="2600" dirty="0" smtClean="0"/>
              <a:t> med </a:t>
            </a:r>
            <a:r>
              <a:rPr lang="en-US" sz="2600" dirty="0" err="1" smtClean="0"/>
              <a:t>evt</a:t>
            </a:r>
            <a:r>
              <a:rPr lang="en-US" sz="2600" dirty="0" smtClean="0"/>
              <a:t> </a:t>
            </a:r>
            <a:r>
              <a:rPr lang="en-US" sz="2600" dirty="0" err="1" smtClean="0"/>
              <a:t>ændret</a:t>
            </a:r>
            <a:r>
              <a:rPr lang="en-US" sz="2600" dirty="0" smtClean="0"/>
              <a:t> </a:t>
            </a:r>
            <a:r>
              <a:rPr lang="en-US" sz="2600" dirty="0" err="1" smtClean="0"/>
              <a:t>kropsopfattelse</a:t>
            </a:r>
            <a:r>
              <a:rPr lang="en-US" sz="2600" dirty="0" smtClean="0"/>
              <a:t>, </a:t>
            </a:r>
            <a:r>
              <a:rPr lang="en-US" sz="2600" dirty="0" err="1" smtClean="0"/>
              <a:t>acceptere</a:t>
            </a:r>
            <a:r>
              <a:rPr lang="en-US" sz="2600" dirty="0" smtClean="0"/>
              <a:t> -</a:t>
            </a:r>
            <a:r>
              <a:rPr lang="en-US" sz="2600" dirty="0" err="1" smtClean="0"/>
              <a:t>og</a:t>
            </a:r>
            <a:r>
              <a:rPr lang="en-US" sz="2600" dirty="0" smtClean="0"/>
              <a:t> dialog </a:t>
            </a:r>
            <a:r>
              <a:rPr lang="en-US" sz="2600" dirty="0" err="1" smtClean="0"/>
              <a:t>om</a:t>
            </a:r>
            <a:r>
              <a:rPr lang="en-US" sz="2600" dirty="0" smtClean="0"/>
              <a:t> </a:t>
            </a:r>
            <a:r>
              <a:rPr lang="en-US" sz="2600" dirty="0" err="1" smtClean="0"/>
              <a:t>gode</a:t>
            </a:r>
            <a:r>
              <a:rPr lang="en-US" sz="2600" dirty="0" smtClean="0"/>
              <a:t> </a:t>
            </a:r>
            <a:r>
              <a:rPr lang="en-US" sz="2600" dirty="0" err="1" smtClean="0"/>
              <a:t>oplevelser</a:t>
            </a:r>
            <a:r>
              <a:rPr lang="en-US" sz="2600" dirty="0" smtClean="0"/>
              <a:t> </a:t>
            </a:r>
            <a:r>
              <a:rPr lang="en-US" sz="2600" dirty="0" err="1" smtClean="0"/>
              <a:t>gennem</a:t>
            </a:r>
            <a:r>
              <a:rPr lang="en-US" sz="2600" dirty="0" smtClean="0"/>
              <a:t> </a:t>
            </a:r>
            <a:r>
              <a:rPr lang="en-US" sz="2600" dirty="0" err="1" smtClean="0"/>
              <a:t>kroppen</a:t>
            </a:r>
            <a:r>
              <a:rPr lang="en-US" sz="2600" dirty="0" smtClean="0"/>
              <a:t> </a:t>
            </a:r>
            <a:r>
              <a:rPr lang="en-US" sz="2600" dirty="0" err="1" smtClean="0"/>
              <a:t>ved</a:t>
            </a:r>
            <a:r>
              <a:rPr lang="en-US" sz="2600" dirty="0" smtClean="0"/>
              <a:t> at </a:t>
            </a:r>
            <a:r>
              <a:rPr lang="en-US" sz="2600" dirty="0" err="1" smtClean="0"/>
              <a:t>gøre</a:t>
            </a:r>
            <a:r>
              <a:rPr lang="en-US" sz="2600" dirty="0" smtClean="0"/>
              <a:t> </a:t>
            </a:r>
            <a:r>
              <a:rPr lang="en-US" sz="2600" dirty="0" err="1" smtClean="0"/>
              <a:t>noget</a:t>
            </a:r>
            <a:r>
              <a:rPr lang="en-US" sz="2600" dirty="0" smtClean="0"/>
              <a:t> </a:t>
            </a:r>
            <a:r>
              <a:rPr lang="en-US" sz="2600" dirty="0" err="1" smtClean="0"/>
              <a:t>godt</a:t>
            </a:r>
            <a:r>
              <a:rPr lang="en-US" sz="2600" dirty="0" smtClean="0"/>
              <a:t> for den</a:t>
            </a:r>
          </a:p>
          <a:p>
            <a:endParaRPr lang="en-US" sz="2000" dirty="0"/>
          </a:p>
          <a:p>
            <a:pPr marL="0" indent="0">
              <a:buNone/>
            </a:pPr>
            <a:r>
              <a:rPr lang="en-US" sz="1800" i="1" dirty="0" err="1" smtClean="0"/>
              <a:t>Seksualitet</a:t>
            </a:r>
            <a:r>
              <a:rPr lang="en-US" sz="1800" i="1" dirty="0" smtClean="0"/>
              <a:t> </a:t>
            </a:r>
            <a:r>
              <a:rPr lang="en-US" sz="1800" i="1" dirty="0" err="1" smtClean="0"/>
              <a:t>af</a:t>
            </a:r>
            <a:r>
              <a:rPr lang="en-US" sz="1800" i="1" dirty="0" smtClean="0"/>
              <a:t> Marianne Bruhn </a:t>
            </a:r>
            <a:r>
              <a:rPr lang="en-US" sz="1800" i="1" dirty="0" err="1"/>
              <a:t>i</a:t>
            </a:r>
            <a:r>
              <a:rPr lang="en-US" sz="1800" i="1" dirty="0"/>
              <a:t> </a:t>
            </a:r>
            <a:r>
              <a:rPr lang="en-US" sz="1800" i="1" dirty="0" err="1"/>
              <a:t>Kræft</a:t>
            </a:r>
            <a:r>
              <a:rPr lang="en-US" sz="1800" i="1" dirty="0"/>
              <a:t>. </a:t>
            </a:r>
            <a:r>
              <a:rPr lang="en-US" sz="1800" i="1" dirty="0" err="1"/>
              <a:t>Senfølger</a:t>
            </a:r>
            <a:r>
              <a:rPr lang="en-US" sz="1800" i="1" dirty="0"/>
              <a:t> </a:t>
            </a:r>
            <a:r>
              <a:rPr lang="en-US" sz="1800" i="1" dirty="0" err="1"/>
              <a:t>og</a:t>
            </a:r>
            <a:r>
              <a:rPr lang="en-US" sz="1800" i="1" dirty="0"/>
              <a:t> </a:t>
            </a:r>
            <a:r>
              <a:rPr lang="en-US" sz="1800" i="1" dirty="0" err="1"/>
              <a:t>rehabilitering</a:t>
            </a:r>
            <a:r>
              <a:rPr lang="en-US" sz="1800" i="1" dirty="0"/>
              <a:t>, red </a:t>
            </a:r>
            <a:r>
              <a:rPr lang="en-US" sz="1800" i="1" dirty="0" err="1"/>
              <a:t>af</a:t>
            </a:r>
            <a:r>
              <a:rPr lang="en-US" sz="1800" i="1" dirty="0"/>
              <a:t> </a:t>
            </a:r>
            <a:r>
              <a:rPr lang="en-US" sz="1800" i="1" dirty="0" err="1"/>
              <a:t>Christoffer</a:t>
            </a:r>
            <a:r>
              <a:rPr lang="en-US" sz="1800" i="1" dirty="0"/>
              <a:t> Johansen. Hans </a:t>
            </a:r>
            <a:r>
              <a:rPr lang="en-US" sz="1800" i="1" dirty="0" err="1"/>
              <a:t>Reitzels</a:t>
            </a:r>
            <a:r>
              <a:rPr lang="en-US" sz="1800" i="1" dirty="0"/>
              <a:t> </a:t>
            </a:r>
            <a:r>
              <a:rPr lang="en-US" sz="1800" i="1" dirty="0" err="1"/>
              <a:t>Forlag</a:t>
            </a:r>
            <a:r>
              <a:rPr lang="en-US" sz="1800" i="1" dirty="0"/>
              <a:t> 1. </a:t>
            </a:r>
            <a:r>
              <a:rPr lang="en-US" sz="1800" i="1" dirty="0" err="1"/>
              <a:t>oplag</a:t>
            </a:r>
            <a:r>
              <a:rPr lang="en-US" sz="1800" i="1" dirty="0"/>
              <a:t> 2013.</a:t>
            </a:r>
          </a:p>
          <a:p>
            <a:pPr marL="0" indent="0">
              <a:buNone/>
            </a:pPr>
            <a:endParaRPr lang="en-US" sz="1800" i="1" dirty="0" smtClean="0"/>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430432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016829"/>
            <a:ext cx="10515600" cy="650046"/>
          </a:xfrm>
        </p:spPr>
        <p:txBody>
          <a:bodyPr>
            <a:noAutofit/>
          </a:bodyPr>
          <a:lstStyle/>
          <a:p>
            <a:r>
              <a:rPr lang="en-US" sz="4800" dirty="0" err="1">
                <a:latin typeface="+mn-lt"/>
              </a:rPr>
              <a:t>Seksuelle</a:t>
            </a:r>
            <a:r>
              <a:rPr lang="en-US" sz="4800" dirty="0">
                <a:latin typeface="+mn-lt"/>
              </a:rPr>
              <a:t> </a:t>
            </a:r>
            <a:r>
              <a:rPr lang="en-US" sz="4800" dirty="0" err="1">
                <a:latin typeface="+mn-lt"/>
              </a:rPr>
              <a:t>problemer</a:t>
            </a:r>
            <a:r>
              <a:rPr lang="en-US" sz="4800" dirty="0">
                <a:latin typeface="+mn-lt"/>
              </a:rPr>
              <a:t> </a:t>
            </a:r>
            <a:r>
              <a:rPr lang="en-US" sz="2800" b="1" dirty="0">
                <a:latin typeface="+mn-lt"/>
              </a:rPr>
              <a:t>- </a:t>
            </a:r>
            <a:r>
              <a:rPr lang="en-US" sz="2800" b="1" dirty="0" err="1">
                <a:latin typeface="+mn-lt"/>
              </a:rPr>
              <a:t>anbefalinger</a:t>
            </a:r>
            <a:endParaRPr lang="en-US" sz="2800" dirty="0">
              <a:latin typeface="+mn-lt"/>
            </a:endParaRPr>
          </a:p>
        </p:txBody>
      </p:sp>
      <p:sp>
        <p:nvSpPr>
          <p:cNvPr id="3" name="Content Placeholder 2"/>
          <p:cNvSpPr>
            <a:spLocks noGrp="1"/>
          </p:cNvSpPr>
          <p:nvPr>
            <p:ph idx="1"/>
          </p:nvPr>
        </p:nvSpPr>
        <p:spPr>
          <a:xfrm>
            <a:off x="838200" y="1549568"/>
            <a:ext cx="10515600" cy="5203112"/>
          </a:xfrm>
        </p:spPr>
        <p:txBody>
          <a:bodyPr>
            <a:noAutofit/>
          </a:bodyPr>
          <a:lstStyle/>
          <a:p>
            <a:pPr marL="0" indent="0">
              <a:buNone/>
            </a:pPr>
            <a:endParaRPr lang="en-US" sz="2400" dirty="0">
              <a:latin typeface="Helvetica" charset="0"/>
              <a:ea typeface="MS PGothic" charset="0"/>
            </a:endParaRPr>
          </a:p>
          <a:p>
            <a:r>
              <a:rPr lang="en-US" sz="2400" dirty="0" err="1"/>
              <a:t>O</a:t>
            </a:r>
            <a:r>
              <a:rPr lang="en-US" sz="2400" dirty="0" err="1" smtClean="0"/>
              <a:t>pfodre</a:t>
            </a:r>
            <a:r>
              <a:rPr lang="en-US" sz="2400" dirty="0" smtClean="0"/>
              <a:t> </a:t>
            </a:r>
            <a:r>
              <a:rPr lang="en-US" sz="2400" dirty="0" err="1" smtClean="0"/>
              <a:t>til</a:t>
            </a:r>
            <a:r>
              <a:rPr lang="en-US" sz="2400" dirty="0" smtClean="0"/>
              <a:t> </a:t>
            </a:r>
            <a:r>
              <a:rPr lang="en-US" sz="2400" dirty="0" err="1" smtClean="0"/>
              <a:t>samtale</a:t>
            </a:r>
            <a:r>
              <a:rPr lang="en-US" sz="2400" dirty="0" smtClean="0"/>
              <a:t> </a:t>
            </a:r>
            <a:r>
              <a:rPr lang="en-US" sz="2400" dirty="0" err="1" smtClean="0"/>
              <a:t>om</a:t>
            </a:r>
            <a:r>
              <a:rPr lang="en-US" sz="2400" dirty="0" smtClean="0"/>
              <a:t>, at </a:t>
            </a:r>
            <a:r>
              <a:rPr lang="en-US" sz="2400" dirty="0" err="1" smtClean="0"/>
              <a:t>det</a:t>
            </a:r>
            <a:r>
              <a:rPr lang="en-US" sz="2400" dirty="0" smtClean="0"/>
              <a:t> </a:t>
            </a:r>
            <a:r>
              <a:rPr lang="en-US" sz="2400" dirty="0" err="1" smtClean="0"/>
              <a:t>er</a:t>
            </a:r>
            <a:r>
              <a:rPr lang="en-US" sz="2400" dirty="0" smtClean="0"/>
              <a:t> </a:t>
            </a:r>
            <a:r>
              <a:rPr lang="en-US" sz="2400" dirty="0" err="1" smtClean="0"/>
              <a:t>vigtigt</a:t>
            </a:r>
            <a:r>
              <a:rPr lang="en-US" sz="2400" dirty="0" smtClean="0"/>
              <a:t>, at </a:t>
            </a:r>
            <a:r>
              <a:rPr lang="en-US" sz="2400" dirty="0" err="1" smtClean="0"/>
              <a:t>parret</a:t>
            </a:r>
            <a:r>
              <a:rPr lang="en-US" sz="2400" dirty="0" smtClean="0"/>
              <a:t> </a:t>
            </a:r>
            <a:r>
              <a:rPr lang="en-US" sz="2400" dirty="0" err="1" smtClean="0"/>
              <a:t>får</a:t>
            </a:r>
            <a:r>
              <a:rPr lang="en-US" sz="2400" dirty="0" smtClean="0"/>
              <a:t> </a:t>
            </a:r>
            <a:r>
              <a:rPr lang="en-US" sz="2400" dirty="0" err="1" smtClean="0"/>
              <a:t>talt</a:t>
            </a:r>
            <a:r>
              <a:rPr lang="en-US" sz="2400" dirty="0" smtClean="0"/>
              <a:t> </a:t>
            </a:r>
            <a:r>
              <a:rPr lang="en-US" sz="2400" dirty="0" err="1" smtClean="0"/>
              <a:t>sammen</a:t>
            </a:r>
            <a:r>
              <a:rPr lang="en-US" sz="2400" dirty="0" smtClean="0"/>
              <a:t> </a:t>
            </a:r>
            <a:r>
              <a:rPr lang="en-US" sz="2400" dirty="0" err="1" smtClean="0"/>
              <a:t>vedrørende</a:t>
            </a:r>
            <a:r>
              <a:rPr lang="en-US" sz="2400" dirty="0" smtClean="0"/>
              <a:t> </a:t>
            </a:r>
            <a:r>
              <a:rPr lang="en-US" sz="2400" dirty="0" err="1" smtClean="0"/>
              <a:t>problemer</a:t>
            </a:r>
            <a:r>
              <a:rPr lang="en-US" sz="2400" dirty="0" smtClean="0"/>
              <a:t>, tanker, </a:t>
            </a:r>
            <a:r>
              <a:rPr lang="en-US" sz="2400" dirty="0" err="1" smtClean="0"/>
              <a:t>og</a:t>
            </a:r>
            <a:r>
              <a:rPr lang="en-US" sz="2400" dirty="0" smtClean="0"/>
              <a:t> </a:t>
            </a:r>
            <a:r>
              <a:rPr lang="en-US" sz="2400" dirty="0" err="1" smtClean="0"/>
              <a:t>hvad</a:t>
            </a:r>
            <a:r>
              <a:rPr lang="en-US" sz="2400" dirty="0" smtClean="0"/>
              <a:t> den </a:t>
            </a:r>
            <a:r>
              <a:rPr lang="en-US" sz="2400" dirty="0" err="1" smtClean="0"/>
              <a:t>anden</a:t>
            </a:r>
            <a:r>
              <a:rPr lang="en-US" sz="2400" dirty="0" smtClean="0"/>
              <a:t> </a:t>
            </a:r>
            <a:r>
              <a:rPr lang="en-US" sz="2400" dirty="0" err="1" smtClean="0"/>
              <a:t>tænker</a:t>
            </a:r>
            <a:endParaRPr lang="en-US" sz="2400" dirty="0" smtClean="0"/>
          </a:p>
          <a:p>
            <a:pPr marL="0" indent="0">
              <a:buNone/>
            </a:pPr>
            <a:endParaRPr lang="en-US" sz="2400" dirty="0"/>
          </a:p>
          <a:p>
            <a:r>
              <a:rPr lang="en-US" sz="2400" dirty="0" err="1"/>
              <a:t>A</a:t>
            </a:r>
            <a:r>
              <a:rPr lang="en-US" sz="2400" dirty="0" err="1" smtClean="0"/>
              <a:t>fsætte</a:t>
            </a:r>
            <a:r>
              <a:rPr lang="en-US" sz="2400" dirty="0" smtClean="0"/>
              <a:t> </a:t>
            </a:r>
            <a:r>
              <a:rPr lang="en-US" sz="2400" dirty="0" err="1" smtClean="0"/>
              <a:t>tid</a:t>
            </a:r>
            <a:r>
              <a:rPr lang="en-US" sz="2400" dirty="0" smtClean="0"/>
              <a:t> </a:t>
            </a:r>
            <a:r>
              <a:rPr lang="en-US" sz="2400" dirty="0" err="1" smtClean="0"/>
              <a:t>af</a:t>
            </a:r>
            <a:r>
              <a:rPr lang="en-US" sz="2400" dirty="0" smtClean="0"/>
              <a:t> </a:t>
            </a:r>
            <a:r>
              <a:rPr lang="en-US" sz="2400" dirty="0" err="1" smtClean="0"/>
              <a:t>til</a:t>
            </a:r>
            <a:r>
              <a:rPr lang="en-US" sz="2400" dirty="0" smtClean="0"/>
              <a:t> </a:t>
            </a:r>
            <a:r>
              <a:rPr lang="en-US" sz="2400" dirty="0" err="1" smtClean="0"/>
              <a:t>nærhed</a:t>
            </a:r>
            <a:r>
              <a:rPr lang="en-US" sz="2400" dirty="0" smtClean="0"/>
              <a:t>, </a:t>
            </a:r>
            <a:r>
              <a:rPr lang="en-US" sz="2400" dirty="0" err="1" smtClean="0"/>
              <a:t>intimitet</a:t>
            </a:r>
            <a:r>
              <a:rPr lang="en-US" sz="2400" dirty="0" smtClean="0"/>
              <a:t> </a:t>
            </a:r>
            <a:r>
              <a:rPr lang="en-US" sz="2400" dirty="0" err="1" smtClean="0"/>
              <a:t>og</a:t>
            </a:r>
            <a:r>
              <a:rPr lang="en-US" sz="2400" dirty="0" smtClean="0"/>
              <a:t> </a:t>
            </a:r>
            <a:r>
              <a:rPr lang="en-US" sz="2400" dirty="0" err="1" smtClean="0"/>
              <a:t>fokus</a:t>
            </a:r>
            <a:r>
              <a:rPr lang="en-US" sz="2400" dirty="0" smtClean="0"/>
              <a:t> </a:t>
            </a:r>
            <a:r>
              <a:rPr lang="en-US" sz="2400" dirty="0" err="1" smtClean="0"/>
              <a:t>på</a:t>
            </a:r>
            <a:r>
              <a:rPr lang="en-US" sz="2400" dirty="0" smtClean="0"/>
              <a:t> massage </a:t>
            </a:r>
            <a:r>
              <a:rPr lang="en-US" sz="2400" dirty="0" err="1" smtClean="0"/>
              <a:t>og</a:t>
            </a:r>
            <a:r>
              <a:rPr lang="en-US" sz="2400" dirty="0" smtClean="0"/>
              <a:t> </a:t>
            </a:r>
            <a:r>
              <a:rPr lang="en-US" sz="2400" dirty="0" err="1" smtClean="0"/>
              <a:t>dyrke</a:t>
            </a:r>
            <a:r>
              <a:rPr lang="en-US" sz="2400" dirty="0" smtClean="0"/>
              <a:t> de </a:t>
            </a:r>
            <a:r>
              <a:rPr lang="en-US" sz="2400" dirty="0" err="1" smtClean="0"/>
              <a:t>erogene</a:t>
            </a:r>
            <a:r>
              <a:rPr lang="en-US" sz="2400" dirty="0" smtClean="0"/>
              <a:t> </a:t>
            </a:r>
            <a:r>
              <a:rPr lang="en-US" sz="2400" dirty="0" err="1" smtClean="0"/>
              <a:t>zoner</a:t>
            </a:r>
            <a:r>
              <a:rPr lang="en-US" sz="2400" dirty="0" smtClean="0"/>
              <a:t>, </a:t>
            </a:r>
            <a:r>
              <a:rPr lang="en-US" sz="2400" dirty="0" err="1" smtClean="0"/>
              <a:t>massageapparat</a:t>
            </a:r>
            <a:r>
              <a:rPr lang="en-US" sz="2400" dirty="0" smtClean="0"/>
              <a:t> (Se </a:t>
            </a:r>
            <a:r>
              <a:rPr lang="en-US" sz="2400" dirty="0" smtClean="0">
                <a:hlinkClick r:id="rId2"/>
              </a:rPr>
              <a:t>www.Props</a:t>
            </a:r>
            <a:r>
              <a:rPr lang="en-US" sz="2400" dirty="0" smtClean="0"/>
              <a:t> and Pearls) </a:t>
            </a:r>
          </a:p>
          <a:p>
            <a:pPr marL="0" indent="0">
              <a:buNone/>
            </a:pPr>
            <a:endParaRPr lang="en-US" sz="2400" dirty="0" smtClean="0"/>
          </a:p>
          <a:p>
            <a:r>
              <a:rPr lang="en-US" sz="2400" dirty="0" err="1"/>
              <a:t>H</a:t>
            </a:r>
            <a:r>
              <a:rPr lang="en-US" sz="2400" dirty="0" err="1" smtClean="0"/>
              <a:t>envisning</a:t>
            </a:r>
            <a:r>
              <a:rPr lang="en-US" sz="2400" dirty="0" smtClean="0"/>
              <a:t> </a:t>
            </a:r>
            <a:r>
              <a:rPr lang="en-US" sz="2400" dirty="0" err="1" smtClean="0"/>
              <a:t>til</a:t>
            </a:r>
            <a:r>
              <a:rPr lang="en-US" sz="2400" dirty="0" smtClean="0"/>
              <a:t> </a:t>
            </a:r>
            <a:r>
              <a:rPr lang="en-US" sz="2400" dirty="0" err="1" smtClean="0"/>
              <a:t>bækkenbundstræning</a:t>
            </a:r>
            <a:r>
              <a:rPr lang="en-US" sz="2400" dirty="0" smtClean="0"/>
              <a:t> </a:t>
            </a:r>
            <a:r>
              <a:rPr lang="en-US" sz="2400" dirty="0" err="1" smtClean="0"/>
              <a:t>mhp</a:t>
            </a:r>
            <a:r>
              <a:rPr lang="en-US" sz="2400" dirty="0" smtClean="0"/>
              <a:t> </a:t>
            </a:r>
            <a:r>
              <a:rPr lang="en-US" sz="2400" dirty="0" err="1" smtClean="0"/>
              <a:t>blodgennemstrømning</a:t>
            </a:r>
            <a:r>
              <a:rPr lang="en-US" sz="2400" dirty="0" smtClean="0"/>
              <a:t> </a:t>
            </a:r>
            <a:r>
              <a:rPr lang="mr-IN" sz="2400" dirty="0" smtClean="0"/>
              <a:t>–</a:t>
            </a:r>
            <a:r>
              <a:rPr lang="en-US" sz="2400" dirty="0" smtClean="0"/>
              <a:t> </a:t>
            </a:r>
            <a:r>
              <a:rPr lang="en-US" sz="2400" dirty="0" err="1" smtClean="0"/>
              <a:t>hjernen</a:t>
            </a:r>
            <a:r>
              <a:rPr lang="en-US" sz="2400" dirty="0" smtClean="0"/>
              <a:t> </a:t>
            </a:r>
            <a:r>
              <a:rPr lang="en-US" sz="2400" dirty="0" err="1" smtClean="0"/>
              <a:t>får</a:t>
            </a:r>
            <a:r>
              <a:rPr lang="en-US" sz="2400" dirty="0" smtClean="0"/>
              <a:t> signal </a:t>
            </a:r>
            <a:r>
              <a:rPr lang="en-US" sz="2400" dirty="0" err="1" smtClean="0"/>
              <a:t>om</a:t>
            </a:r>
            <a:r>
              <a:rPr lang="en-US" sz="2400" dirty="0" smtClean="0"/>
              <a:t> </a:t>
            </a:r>
            <a:r>
              <a:rPr lang="en-US" sz="2400" dirty="0" err="1" smtClean="0"/>
              <a:t>lyst</a:t>
            </a:r>
            <a:r>
              <a:rPr lang="en-US" sz="2400" dirty="0" smtClean="0"/>
              <a:t> </a:t>
            </a:r>
            <a:r>
              <a:rPr lang="en-US" sz="2400" dirty="0" err="1" smtClean="0"/>
              <a:t>og</a:t>
            </a:r>
            <a:r>
              <a:rPr lang="en-US" sz="2400" dirty="0" smtClean="0"/>
              <a:t> signal </a:t>
            </a:r>
            <a:r>
              <a:rPr lang="en-US" sz="2400" dirty="0" err="1" smtClean="0"/>
              <a:t>til</a:t>
            </a:r>
            <a:r>
              <a:rPr lang="en-US" sz="2400" dirty="0" smtClean="0"/>
              <a:t> </a:t>
            </a:r>
            <a:r>
              <a:rPr lang="en-US" sz="2400" dirty="0" err="1" smtClean="0"/>
              <a:t>kroppens</a:t>
            </a:r>
            <a:r>
              <a:rPr lang="en-US" sz="2400" dirty="0" smtClean="0"/>
              <a:t> </a:t>
            </a:r>
            <a:r>
              <a:rPr lang="en-US" sz="2400" dirty="0" err="1" smtClean="0"/>
              <a:t>seksualitet</a:t>
            </a:r>
            <a:r>
              <a:rPr lang="en-US" sz="2400" dirty="0" smtClean="0"/>
              <a:t> </a:t>
            </a:r>
            <a:r>
              <a:rPr lang="en-US" sz="2400" dirty="0" err="1" smtClean="0"/>
              <a:t>og</a:t>
            </a:r>
            <a:r>
              <a:rPr lang="en-US" sz="2400" dirty="0" smtClean="0"/>
              <a:t> </a:t>
            </a:r>
            <a:r>
              <a:rPr lang="en-US" sz="2400" dirty="0" err="1" smtClean="0"/>
              <a:t>evt</a:t>
            </a:r>
            <a:r>
              <a:rPr lang="en-US" sz="2400" dirty="0" smtClean="0"/>
              <a:t>. </a:t>
            </a:r>
            <a:r>
              <a:rPr lang="en-US" sz="2400" dirty="0" err="1"/>
              <a:t>f</a:t>
            </a:r>
            <a:r>
              <a:rPr lang="en-US" sz="2400" dirty="0" err="1" smtClean="0"/>
              <a:t>ysioterapeut</a:t>
            </a:r>
            <a:r>
              <a:rPr lang="en-US" sz="2400" dirty="0" smtClean="0"/>
              <a:t> </a:t>
            </a:r>
            <a:r>
              <a:rPr lang="en-US" sz="2400" dirty="0" err="1" smtClean="0"/>
              <a:t>mhp</a:t>
            </a:r>
            <a:r>
              <a:rPr lang="en-US" sz="2400" dirty="0" smtClean="0"/>
              <a:t> </a:t>
            </a:r>
            <a:r>
              <a:rPr lang="en-US" sz="2400" dirty="0" err="1" smtClean="0"/>
              <a:t>udspænding</a:t>
            </a:r>
            <a:r>
              <a:rPr lang="en-US" sz="2400" dirty="0" smtClean="0"/>
              <a:t> </a:t>
            </a:r>
            <a:r>
              <a:rPr lang="en-US" sz="2400" dirty="0" err="1" smtClean="0"/>
              <a:t>af</a:t>
            </a:r>
            <a:r>
              <a:rPr lang="en-US" sz="2400" dirty="0" smtClean="0"/>
              <a:t> </a:t>
            </a:r>
            <a:r>
              <a:rPr lang="en-US" sz="2400" dirty="0" err="1" smtClean="0"/>
              <a:t>stramme</a:t>
            </a:r>
            <a:r>
              <a:rPr lang="en-US" sz="2400" dirty="0" smtClean="0"/>
              <a:t>, </a:t>
            </a:r>
            <a:r>
              <a:rPr lang="en-US" sz="2400" dirty="0" err="1" smtClean="0"/>
              <a:t>ømme</a:t>
            </a:r>
            <a:r>
              <a:rPr lang="en-US" sz="2400" dirty="0" smtClean="0"/>
              <a:t> </a:t>
            </a:r>
            <a:r>
              <a:rPr lang="en-US" sz="2400" dirty="0" err="1" smtClean="0"/>
              <a:t>muskler</a:t>
            </a:r>
            <a:r>
              <a:rPr lang="en-US" sz="2400" dirty="0" smtClean="0"/>
              <a:t> </a:t>
            </a:r>
            <a:r>
              <a:rPr lang="en-US" sz="2400" dirty="0" err="1" smtClean="0"/>
              <a:t>og</a:t>
            </a:r>
            <a:r>
              <a:rPr lang="en-US" sz="2400" dirty="0" smtClean="0"/>
              <a:t> </a:t>
            </a:r>
            <a:r>
              <a:rPr lang="en-US" sz="2400" dirty="0" err="1" smtClean="0"/>
              <a:t>ledbånd</a:t>
            </a:r>
            <a:r>
              <a:rPr lang="en-US" sz="2400" dirty="0" smtClean="0"/>
              <a:t> </a:t>
            </a:r>
            <a:r>
              <a:rPr lang="en-US" sz="2400" dirty="0"/>
              <a:t>i</a:t>
            </a:r>
            <a:r>
              <a:rPr lang="en-US" sz="2400" dirty="0" smtClean="0"/>
              <a:t> </a:t>
            </a:r>
            <a:r>
              <a:rPr lang="en-US" sz="2400" dirty="0" err="1" smtClean="0"/>
              <a:t>bækken</a:t>
            </a:r>
            <a:r>
              <a:rPr lang="en-US" sz="2400" dirty="0" smtClean="0"/>
              <a:t> </a:t>
            </a:r>
            <a:r>
              <a:rPr lang="en-US" sz="2400" dirty="0" err="1" smtClean="0"/>
              <a:t>og</a:t>
            </a:r>
            <a:r>
              <a:rPr lang="en-US" sz="2400" dirty="0" smtClean="0"/>
              <a:t> </a:t>
            </a:r>
            <a:r>
              <a:rPr lang="en-US" sz="2400" dirty="0" err="1" smtClean="0"/>
              <a:t>balleområdet</a:t>
            </a:r>
            <a:endParaRPr lang="en-US" sz="2400" dirty="0" smtClean="0"/>
          </a:p>
          <a:p>
            <a:pPr marL="0" indent="0">
              <a:buNone/>
            </a:pPr>
            <a:endParaRPr lang="en-US" sz="2400" dirty="0"/>
          </a:p>
          <a:p>
            <a:pPr marL="0" indent="0">
              <a:buNone/>
            </a:pPr>
            <a:r>
              <a:rPr lang="en-US" sz="1200" i="1" dirty="0" err="1" smtClean="0"/>
              <a:t>Seksualitet</a:t>
            </a:r>
            <a:r>
              <a:rPr lang="en-US" sz="1200" i="1" dirty="0" smtClean="0"/>
              <a:t> </a:t>
            </a:r>
            <a:r>
              <a:rPr lang="en-US" sz="1200" i="1" dirty="0" err="1"/>
              <a:t>af</a:t>
            </a:r>
            <a:r>
              <a:rPr lang="en-US" sz="1200" i="1" dirty="0"/>
              <a:t> Marianne Bruhn </a:t>
            </a:r>
            <a:r>
              <a:rPr lang="en-US" sz="1200" i="1" dirty="0" err="1"/>
              <a:t>i</a:t>
            </a:r>
            <a:r>
              <a:rPr lang="en-US" sz="1200" i="1" dirty="0"/>
              <a:t> </a:t>
            </a:r>
            <a:r>
              <a:rPr lang="en-US" sz="1200" i="1" dirty="0" err="1"/>
              <a:t>Kræft</a:t>
            </a:r>
            <a:r>
              <a:rPr lang="en-US" sz="1200" i="1" dirty="0"/>
              <a:t>. </a:t>
            </a:r>
            <a:r>
              <a:rPr lang="en-US" sz="1200" i="1" dirty="0" err="1"/>
              <a:t>Senfølger</a:t>
            </a:r>
            <a:r>
              <a:rPr lang="en-US" sz="1200" i="1" dirty="0"/>
              <a:t> </a:t>
            </a:r>
            <a:r>
              <a:rPr lang="en-US" sz="1200" i="1" dirty="0" err="1"/>
              <a:t>og</a:t>
            </a:r>
            <a:r>
              <a:rPr lang="en-US" sz="1200" i="1" dirty="0"/>
              <a:t> </a:t>
            </a:r>
            <a:r>
              <a:rPr lang="en-US" sz="1200" i="1" dirty="0" err="1"/>
              <a:t>rehabilitering</a:t>
            </a:r>
            <a:r>
              <a:rPr lang="en-US" sz="1200" i="1" dirty="0"/>
              <a:t>, red </a:t>
            </a:r>
            <a:r>
              <a:rPr lang="en-US" sz="1200" i="1" dirty="0" err="1"/>
              <a:t>af</a:t>
            </a:r>
            <a:r>
              <a:rPr lang="en-US" sz="1200" i="1" dirty="0"/>
              <a:t> </a:t>
            </a:r>
            <a:r>
              <a:rPr lang="en-US" sz="1200" i="1" dirty="0" err="1"/>
              <a:t>Christoffer</a:t>
            </a:r>
            <a:r>
              <a:rPr lang="en-US" sz="1200" i="1" dirty="0"/>
              <a:t> Johansen. Hans </a:t>
            </a:r>
            <a:r>
              <a:rPr lang="en-US" sz="1200" i="1" dirty="0" err="1"/>
              <a:t>Reitzels</a:t>
            </a:r>
            <a:r>
              <a:rPr lang="en-US" sz="1200" i="1" dirty="0"/>
              <a:t> </a:t>
            </a:r>
            <a:r>
              <a:rPr lang="en-US" sz="1200" i="1" dirty="0" err="1"/>
              <a:t>Forlag</a:t>
            </a:r>
            <a:r>
              <a:rPr lang="en-US" sz="1200" i="1" dirty="0"/>
              <a:t> 1. </a:t>
            </a:r>
            <a:r>
              <a:rPr lang="en-US" sz="1200" i="1" dirty="0" err="1"/>
              <a:t>oplag</a:t>
            </a:r>
            <a:r>
              <a:rPr lang="en-US" sz="1200" i="1" dirty="0"/>
              <a:t> 2013.</a:t>
            </a:r>
          </a:p>
          <a:p>
            <a:pPr marL="0" indent="0">
              <a:buNone/>
            </a:pPr>
            <a:endParaRPr lang="en-US" sz="2400" i="1" dirty="0" smtClean="0"/>
          </a:p>
          <a:p>
            <a:endParaRPr lang="en-US" sz="2400" dirty="0"/>
          </a:p>
          <a:p>
            <a:endParaRPr lang="en-US" sz="2400" dirty="0" smtClean="0"/>
          </a:p>
          <a:p>
            <a:endParaRPr lang="en-US" sz="2400" dirty="0"/>
          </a:p>
          <a:p>
            <a:endParaRPr lang="en-US" sz="2400" dirty="0"/>
          </a:p>
        </p:txBody>
      </p:sp>
      <p:pic>
        <p:nvPicPr>
          <p:cNvPr id="4"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26294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76"/>
            <a:ext cx="10515600" cy="762000"/>
          </a:xfrm>
        </p:spPr>
        <p:txBody>
          <a:bodyPr>
            <a:normAutofit/>
          </a:bodyPr>
          <a:lstStyle/>
          <a:p>
            <a:r>
              <a:rPr lang="en-US" sz="4800" dirty="0" err="1" smtClean="0">
                <a:latin typeface="+mn-lt"/>
              </a:rPr>
              <a:t>Hjælp</a:t>
            </a:r>
            <a:r>
              <a:rPr lang="en-US" sz="4800" dirty="0" smtClean="0">
                <a:latin typeface="+mn-lt"/>
              </a:rPr>
              <a:t> </a:t>
            </a:r>
            <a:r>
              <a:rPr lang="en-US" sz="4800" dirty="0" err="1" smtClean="0">
                <a:latin typeface="+mn-lt"/>
              </a:rPr>
              <a:t>til</a:t>
            </a:r>
            <a:r>
              <a:rPr lang="en-US" sz="4800" dirty="0" smtClean="0">
                <a:latin typeface="+mn-lt"/>
              </a:rPr>
              <a:t> </a:t>
            </a:r>
            <a:r>
              <a:rPr lang="en-US" sz="4800" dirty="0" err="1" smtClean="0">
                <a:latin typeface="+mn-lt"/>
              </a:rPr>
              <a:t>tørre</a:t>
            </a:r>
            <a:r>
              <a:rPr lang="en-US" sz="4800" dirty="0" smtClean="0">
                <a:latin typeface="+mn-lt"/>
              </a:rPr>
              <a:t> </a:t>
            </a:r>
            <a:r>
              <a:rPr lang="en-US" sz="4800" dirty="0" err="1" smtClean="0">
                <a:latin typeface="+mn-lt"/>
              </a:rPr>
              <a:t>slimhinder</a:t>
            </a:r>
            <a:r>
              <a:rPr lang="en-US" sz="4800" dirty="0" smtClean="0">
                <a:latin typeface="+mn-lt"/>
              </a:rPr>
              <a:t> hos </a:t>
            </a:r>
            <a:r>
              <a:rPr lang="en-US" sz="4800" dirty="0" err="1" smtClean="0">
                <a:latin typeface="+mn-lt"/>
              </a:rPr>
              <a:t>kvinder</a:t>
            </a:r>
            <a:endParaRPr lang="en-US" sz="4800" dirty="0">
              <a:latin typeface="+mn-lt"/>
            </a:endParaRPr>
          </a:p>
        </p:txBody>
      </p:sp>
      <p:sp>
        <p:nvSpPr>
          <p:cNvPr id="3" name="Content Placeholder 2"/>
          <p:cNvSpPr>
            <a:spLocks noGrp="1"/>
          </p:cNvSpPr>
          <p:nvPr>
            <p:ph idx="1"/>
          </p:nvPr>
        </p:nvSpPr>
        <p:spPr>
          <a:xfrm>
            <a:off x="838200" y="2027024"/>
            <a:ext cx="10515600" cy="4725655"/>
          </a:xfrm>
        </p:spPr>
        <p:txBody>
          <a:bodyPr>
            <a:normAutofit fontScale="92500" lnSpcReduction="10000"/>
          </a:bodyPr>
          <a:lstStyle/>
          <a:p>
            <a:pPr marL="0" indent="0">
              <a:buNone/>
            </a:pPr>
            <a:r>
              <a:rPr lang="en-US" sz="2000" dirty="0" smtClean="0"/>
              <a:t>Tal med din </a:t>
            </a:r>
            <a:r>
              <a:rPr lang="en-US" sz="2000" dirty="0" err="1" smtClean="0"/>
              <a:t>læge</a:t>
            </a:r>
            <a:r>
              <a:rPr lang="en-US" sz="2000" dirty="0" smtClean="0"/>
              <a:t> </a:t>
            </a:r>
            <a:r>
              <a:rPr lang="en-US" sz="2000" dirty="0" err="1" smtClean="0"/>
              <a:t>om</a:t>
            </a:r>
            <a:r>
              <a:rPr lang="en-US" sz="2000" dirty="0" smtClean="0"/>
              <a:t> en </a:t>
            </a:r>
            <a:r>
              <a:rPr lang="en-US" sz="2000" dirty="0" err="1" smtClean="0"/>
              <a:t>lokal</a:t>
            </a:r>
            <a:r>
              <a:rPr lang="en-US" sz="2000" dirty="0" smtClean="0"/>
              <a:t> </a:t>
            </a:r>
            <a:r>
              <a:rPr lang="en-US" sz="2000" dirty="0" err="1" smtClean="0"/>
              <a:t>hormonbehandling</a:t>
            </a:r>
            <a:r>
              <a:rPr lang="en-US" sz="2000" dirty="0" smtClean="0"/>
              <a:t> med </a:t>
            </a:r>
            <a:r>
              <a:rPr lang="en-US" sz="2000" b="1" dirty="0" err="1" smtClean="0"/>
              <a:t>Vagifem</a:t>
            </a:r>
            <a:r>
              <a:rPr lang="en-US" sz="2000" b="1" dirty="0" smtClean="0"/>
              <a:t> 10 </a:t>
            </a:r>
            <a:r>
              <a:rPr lang="en-US" sz="2000" b="1" dirty="0" err="1" smtClean="0"/>
              <a:t>mikrogram</a:t>
            </a:r>
            <a:r>
              <a:rPr lang="en-US" sz="2000" b="1" dirty="0" smtClean="0"/>
              <a:t> </a:t>
            </a:r>
            <a:r>
              <a:rPr lang="en-US" sz="2000" b="1" dirty="0" err="1" smtClean="0"/>
              <a:t>vaginaltabletter</a:t>
            </a:r>
            <a:r>
              <a:rPr lang="en-US" sz="2000" dirty="0" smtClean="0"/>
              <a:t>, </a:t>
            </a:r>
            <a:r>
              <a:rPr lang="en-US" sz="2000" dirty="0" err="1" smtClean="0"/>
              <a:t>som</a:t>
            </a:r>
            <a:r>
              <a:rPr lang="en-US" sz="2000" dirty="0" smtClean="0"/>
              <a:t> </a:t>
            </a:r>
            <a:r>
              <a:rPr lang="en-US" sz="2000" dirty="0" err="1" smtClean="0"/>
              <a:t>er</a:t>
            </a:r>
            <a:r>
              <a:rPr lang="en-US" sz="2000" dirty="0" smtClean="0"/>
              <a:t> </a:t>
            </a:r>
            <a:r>
              <a:rPr lang="en-US" sz="2000" dirty="0" err="1" smtClean="0"/>
              <a:t>receptpligtige</a:t>
            </a:r>
            <a:endParaRPr lang="en-US" sz="2000" dirty="0" smtClean="0"/>
          </a:p>
          <a:p>
            <a:pPr marL="0" indent="0">
              <a:buNone/>
            </a:pPr>
            <a:endParaRPr lang="en-US" sz="2000" dirty="0"/>
          </a:p>
          <a:p>
            <a:pPr marL="0" indent="0">
              <a:buNone/>
            </a:pPr>
            <a:r>
              <a:rPr lang="en-US" sz="2000" dirty="0" smtClean="0"/>
              <a:t>Suppler med:</a:t>
            </a:r>
          </a:p>
          <a:p>
            <a:pPr marL="0" indent="0">
              <a:buNone/>
            </a:pPr>
            <a:r>
              <a:rPr lang="en-US" sz="2000" b="1" dirty="0" smtClean="0"/>
              <a:t>Replens </a:t>
            </a:r>
            <a:r>
              <a:rPr lang="en-US" sz="2000" b="1" dirty="0" err="1" smtClean="0"/>
              <a:t>Vaginalgel</a:t>
            </a:r>
            <a:r>
              <a:rPr lang="en-US" sz="2000" b="1" dirty="0" smtClean="0"/>
              <a:t> </a:t>
            </a:r>
            <a:r>
              <a:rPr lang="en-US" sz="2000" dirty="0" smtClean="0"/>
              <a:t>(</a:t>
            </a:r>
            <a:r>
              <a:rPr lang="en-US" sz="2000" dirty="0" err="1" smtClean="0"/>
              <a:t>bestilles</a:t>
            </a:r>
            <a:r>
              <a:rPr lang="en-US" sz="2000" dirty="0" smtClean="0"/>
              <a:t> </a:t>
            </a:r>
            <a:r>
              <a:rPr lang="en-US" sz="2000" dirty="0" err="1" smtClean="0"/>
              <a:t>på</a:t>
            </a:r>
            <a:r>
              <a:rPr lang="en-US" sz="2000" dirty="0" smtClean="0"/>
              <a:t> </a:t>
            </a:r>
            <a:r>
              <a:rPr lang="en-US" sz="2000" dirty="0" err="1" smtClean="0"/>
              <a:t>apotek</a:t>
            </a:r>
            <a:r>
              <a:rPr lang="en-US" sz="2000" dirty="0" smtClean="0"/>
              <a:t>- men </a:t>
            </a:r>
            <a:r>
              <a:rPr lang="en-US" sz="2000" dirty="0" err="1" smtClean="0"/>
              <a:t>google</a:t>
            </a:r>
            <a:r>
              <a:rPr lang="en-US" sz="2000" dirty="0" smtClean="0"/>
              <a:t> “</a:t>
            </a:r>
            <a:r>
              <a:rPr lang="en-US" sz="2000" dirty="0" err="1" smtClean="0"/>
              <a:t>køb</a:t>
            </a:r>
            <a:r>
              <a:rPr lang="en-US" sz="2000" dirty="0" smtClean="0"/>
              <a:t> </a:t>
            </a:r>
            <a:r>
              <a:rPr lang="en-US" sz="2000" dirty="0" err="1" smtClean="0"/>
              <a:t>af</a:t>
            </a:r>
            <a:r>
              <a:rPr lang="en-US" sz="2000" dirty="0" smtClean="0"/>
              <a:t> </a:t>
            </a:r>
            <a:r>
              <a:rPr lang="en-US" sz="2000" dirty="0" err="1" smtClean="0"/>
              <a:t>replens</a:t>
            </a:r>
            <a:r>
              <a:rPr lang="en-US" sz="2000" dirty="0" smtClean="0"/>
              <a:t>” </a:t>
            </a:r>
            <a:r>
              <a:rPr lang="en-US" sz="2000" dirty="0" err="1" smtClean="0"/>
              <a:t>og</a:t>
            </a:r>
            <a:r>
              <a:rPr lang="en-US" sz="2000" dirty="0" smtClean="0"/>
              <a:t> </a:t>
            </a:r>
            <a:r>
              <a:rPr lang="en-US" sz="2000" dirty="0" err="1" smtClean="0"/>
              <a:t>bestille</a:t>
            </a:r>
            <a:r>
              <a:rPr lang="en-US" sz="2000" dirty="0" smtClean="0"/>
              <a:t> </a:t>
            </a:r>
            <a:r>
              <a:rPr lang="en-US" sz="2000" dirty="0" err="1" smtClean="0"/>
              <a:t>på</a:t>
            </a:r>
            <a:r>
              <a:rPr lang="en-US" sz="2000" dirty="0" smtClean="0"/>
              <a:t> </a:t>
            </a:r>
            <a:r>
              <a:rPr lang="en-US" sz="2000" dirty="0" err="1" smtClean="0"/>
              <a:t>internettet</a:t>
            </a:r>
            <a:r>
              <a:rPr lang="en-US" sz="2000" dirty="0" smtClean="0"/>
              <a:t> (</a:t>
            </a:r>
            <a:r>
              <a:rPr lang="en-US" sz="2000" dirty="0" err="1" smtClean="0"/>
              <a:t>billigere</a:t>
            </a:r>
            <a:r>
              <a:rPr lang="en-US" sz="2000" dirty="0" smtClean="0"/>
              <a:t> </a:t>
            </a:r>
            <a:r>
              <a:rPr lang="en-US" sz="2000" dirty="0" err="1" smtClean="0"/>
              <a:t>dér</a:t>
            </a:r>
            <a:r>
              <a:rPr lang="en-US" sz="2000" dirty="0" smtClean="0"/>
              <a:t>) I </a:t>
            </a:r>
            <a:r>
              <a:rPr lang="en-US" sz="2000" dirty="0" err="1" smtClean="0"/>
              <a:t>starten</a:t>
            </a:r>
            <a:r>
              <a:rPr lang="en-US" sz="2000" dirty="0" smtClean="0"/>
              <a:t> 2xugen, </a:t>
            </a:r>
            <a:r>
              <a:rPr lang="en-US" sz="2000" dirty="0" err="1" smtClean="0"/>
              <a:t>derefter</a:t>
            </a:r>
            <a:r>
              <a:rPr lang="en-US" sz="2000" dirty="0" smtClean="0"/>
              <a:t> 1x </a:t>
            </a:r>
            <a:r>
              <a:rPr lang="en-US" sz="2000" dirty="0" err="1" smtClean="0"/>
              <a:t>om</a:t>
            </a:r>
            <a:r>
              <a:rPr lang="en-US" sz="2000" dirty="0" smtClean="0"/>
              <a:t> </a:t>
            </a:r>
            <a:r>
              <a:rPr lang="en-US" sz="2000" dirty="0" err="1" smtClean="0"/>
              <a:t>ugen</a:t>
            </a:r>
            <a:r>
              <a:rPr lang="en-US" sz="2000" dirty="0" smtClean="0"/>
              <a:t> (</a:t>
            </a:r>
            <a:r>
              <a:rPr lang="en-US" sz="2000" dirty="0" err="1" smtClean="0"/>
              <a:t>genopbygger</a:t>
            </a:r>
            <a:r>
              <a:rPr lang="en-US" sz="2000" dirty="0" smtClean="0"/>
              <a:t> </a:t>
            </a:r>
            <a:r>
              <a:rPr lang="en-US" sz="2000" dirty="0" err="1" smtClean="0"/>
              <a:t>slimhinder</a:t>
            </a:r>
            <a:r>
              <a:rPr lang="en-US" sz="2000" dirty="0" smtClean="0"/>
              <a:t> I vagina)</a:t>
            </a:r>
          </a:p>
          <a:p>
            <a:pPr marL="0" indent="0">
              <a:buNone/>
            </a:pPr>
            <a:r>
              <a:rPr lang="da-DK" sz="2000" u="sng" dirty="0">
                <a:hlinkClick r:id="rId2"/>
              </a:rPr>
              <a:t>https://mecindo.dk/replens-vaginalgel-mod-t%C3%B8rhed-i-skeden.html?gclid=CL-xhrCg88sCFanOcgodp</a:t>
            </a:r>
            <a:endParaRPr lang="da-DK" sz="2000" u="sng" dirty="0"/>
          </a:p>
          <a:p>
            <a:pPr marL="0" indent="0">
              <a:buNone/>
            </a:pPr>
            <a:endParaRPr lang="en-US" sz="2000" dirty="0" smtClean="0"/>
          </a:p>
          <a:p>
            <a:pPr marL="0" indent="0">
              <a:buNone/>
            </a:pPr>
            <a:r>
              <a:rPr lang="en-US" sz="2000" dirty="0" err="1" smtClean="0"/>
              <a:t>Ind</a:t>
            </a:r>
            <a:r>
              <a:rPr lang="en-US" sz="2000" dirty="0" smtClean="0"/>
              <a:t> </a:t>
            </a:r>
            <a:r>
              <a:rPr lang="en-US" sz="2000" dirty="0" err="1" smtClean="0"/>
              <a:t>i</a:t>
            </a:r>
            <a:r>
              <a:rPr lang="en-US" sz="2000" dirty="0" smtClean="0"/>
              <a:t> </a:t>
            </a:r>
            <a:r>
              <a:rPr lang="en-US" sz="2000" dirty="0" err="1" smtClean="0"/>
              <a:t>mellem</a:t>
            </a:r>
            <a:r>
              <a:rPr lang="en-US" sz="2000" dirty="0" smtClean="0"/>
              <a:t> </a:t>
            </a:r>
            <a:r>
              <a:rPr lang="en-US" sz="2000" dirty="0" err="1" smtClean="0"/>
              <a:t>kan</a:t>
            </a:r>
            <a:r>
              <a:rPr lang="en-US" sz="2000" dirty="0" smtClean="0"/>
              <a:t> du </a:t>
            </a:r>
            <a:r>
              <a:rPr lang="en-US" sz="2000" dirty="0" err="1" smtClean="0"/>
              <a:t>forsøge</a:t>
            </a:r>
            <a:r>
              <a:rPr lang="en-US" sz="2000" dirty="0" smtClean="0"/>
              <a:t> </a:t>
            </a:r>
            <a:r>
              <a:rPr lang="en-US" sz="2000" b="1" dirty="0" err="1" smtClean="0"/>
              <a:t>Repadina</a:t>
            </a:r>
            <a:r>
              <a:rPr lang="en-US" sz="2000" b="1" dirty="0" smtClean="0"/>
              <a:t> </a:t>
            </a:r>
            <a:r>
              <a:rPr lang="en-US" sz="2000" b="1" dirty="0" err="1" smtClean="0"/>
              <a:t>vagitorier</a:t>
            </a:r>
            <a:r>
              <a:rPr lang="en-US" sz="2000" dirty="0" smtClean="0"/>
              <a:t>, </a:t>
            </a:r>
            <a:r>
              <a:rPr lang="en-US" sz="2000" dirty="0" err="1" smtClean="0"/>
              <a:t>som</a:t>
            </a:r>
            <a:r>
              <a:rPr lang="en-US" sz="2000" dirty="0" smtClean="0"/>
              <a:t> </a:t>
            </a:r>
            <a:r>
              <a:rPr lang="en-US" sz="2000" dirty="0" err="1" smtClean="0"/>
              <a:t>er</a:t>
            </a:r>
            <a:r>
              <a:rPr lang="en-US" sz="2000" dirty="0" smtClean="0"/>
              <a:t> </a:t>
            </a:r>
            <a:r>
              <a:rPr lang="en-US" sz="2000" dirty="0" err="1" smtClean="0"/>
              <a:t>håndkøb</a:t>
            </a:r>
            <a:r>
              <a:rPr lang="en-US" sz="2000" dirty="0" smtClean="0"/>
              <a:t>. </a:t>
            </a:r>
            <a:r>
              <a:rPr lang="en-US" sz="2000" dirty="0" err="1" smtClean="0"/>
              <a:t>Fx</a:t>
            </a:r>
            <a:r>
              <a:rPr lang="en-US" sz="2000" dirty="0" smtClean="0"/>
              <a:t> en gang </a:t>
            </a:r>
            <a:r>
              <a:rPr lang="en-US" sz="2000" dirty="0" err="1" smtClean="0"/>
              <a:t>om</a:t>
            </a:r>
            <a:r>
              <a:rPr lang="en-US" sz="2000" dirty="0" smtClean="0"/>
              <a:t> </a:t>
            </a:r>
            <a:r>
              <a:rPr lang="en-US" sz="2000" dirty="0" err="1" smtClean="0"/>
              <a:t>ugen</a:t>
            </a:r>
            <a:endParaRPr lang="en-US" sz="2000" dirty="0" smtClean="0"/>
          </a:p>
          <a:p>
            <a:pPr marL="0" indent="0">
              <a:buNone/>
            </a:pPr>
            <a:endParaRPr lang="en-US" sz="2000" dirty="0"/>
          </a:p>
          <a:p>
            <a:pPr marL="0" indent="0">
              <a:buNone/>
            </a:pPr>
            <a:r>
              <a:rPr lang="en-US" sz="2000" dirty="0" smtClean="0"/>
              <a:t>En </a:t>
            </a:r>
            <a:r>
              <a:rPr lang="en-US" sz="2000" dirty="0" err="1" smtClean="0"/>
              <a:t>glidecreme</a:t>
            </a:r>
            <a:r>
              <a:rPr lang="en-US" sz="2000" dirty="0" smtClean="0"/>
              <a:t>, </a:t>
            </a:r>
            <a:r>
              <a:rPr lang="en-US" sz="2000" dirty="0" err="1" smtClean="0"/>
              <a:t>som</a:t>
            </a:r>
            <a:r>
              <a:rPr lang="en-US" sz="2000" dirty="0" smtClean="0"/>
              <a:t> mange </a:t>
            </a:r>
            <a:r>
              <a:rPr lang="en-US" sz="2000" dirty="0" err="1" smtClean="0"/>
              <a:t>er</a:t>
            </a:r>
            <a:r>
              <a:rPr lang="en-US" sz="2000" dirty="0" smtClean="0"/>
              <a:t> glade for </a:t>
            </a:r>
            <a:r>
              <a:rPr lang="en-US" sz="2000" dirty="0" err="1" smtClean="0"/>
              <a:t>er</a:t>
            </a:r>
            <a:r>
              <a:rPr lang="en-US" sz="2000" dirty="0" smtClean="0"/>
              <a:t>: </a:t>
            </a:r>
            <a:r>
              <a:rPr lang="en-US" sz="2000" b="1" dirty="0" err="1" smtClean="0"/>
              <a:t>LubraSilk</a:t>
            </a:r>
            <a:r>
              <a:rPr lang="en-US" sz="2000" dirty="0" smtClean="0"/>
              <a:t> </a:t>
            </a:r>
            <a:r>
              <a:rPr lang="en-US" sz="2000" dirty="0" err="1" smtClean="0"/>
              <a:t>google</a:t>
            </a:r>
            <a:r>
              <a:rPr lang="en-US" sz="2000" dirty="0" smtClean="0"/>
              <a:t> “</a:t>
            </a:r>
            <a:r>
              <a:rPr lang="en-US" sz="2000" dirty="0" err="1" smtClean="0"/>
              <a:t>lubrasilk</a:t>
            </a:r>
            <a:r>
              <a:rPr lang="en-US" sz="2000" dirty="0" smtClean="0"/>
              <a:t>” – </a:t>
            </a:r>
            <a:r>
              <a:rPr lang="en-US" sz="2000" dirty="0" err="1" smtClean="0"/>
              <a:t>har</a:t>
            </a:r>
            <a:r>
              <a:rPr lang="en-US" sz="2000" dirty="0" smtClean="0"/>
              <a:t> </a:t>
            </a:r>
            <a:r>
              <a:rPr lang="en-US" sz="2000" dirty="0" err="1" smtClean="0"/>
              <a:t>også</a:t>
            </a:r>
            <a:r>
              <a:rPr lang="en-US" sz="2000" dirty="0" smtClean="0"/>
              <a:t> en </a:t>
            </a:r>
            <a:r>
              <a:rPr lang="en-US" sz="2000" dirty="0" err="1" smtClean="0"/>
              <a:t>langtidsvirkning</a:t>
            </a:r>
            <a:endParaRPr lang="en-US" sz="2000" dirty="0" smtClean="0"/>
          </a:p>
          <a:p>
            <a:pPr marL="0" indent="0">
              <a:buNone/>
            </a:pPr>
            <a:endParaRPr lang="en-US" sz="2000" dirty="0"/>
          </a:p>
          <a:p>
            <a:pPr marL="0" indent="0">
              <a:buNone/>
            </a:pPr>
            <a:r>
              <a:rPr lang="en-US" sz="2000" dirty="0" smtClean="0"/>
              <a:t> Du </a:t>
            </a:r>
            <a:r>
              <a:rPr lang="en-US" sz="2000" dirty="0" err="1" smtClean="0"/>
              <a:t>kan</a:t>
            </a:r>
            <a:r>
              <a:rPr lang="en-US" sz="2000" dirty="0" smtClean="0"/>
              <a:t> </a:t>
            </a:r>
            <a:r>
              <a:rPr lang="en-US" sz="2000" dirty="0" err="1" smtClean="0"/>
              <a:t>prøve</a:t>
            </a:r>
            <a:r>
              <a:rPr lang="en-US" sz="2000" dirty="0" smtClean="0"/>
              <a:t> dig </a:t>
            </a:r>
            <a:r>
              <a:rPr lang="en-US" sz="2000" dirty="0" err="1" smtClean="0"/>
              <a:t>frem</a:t>
            </a:r>
            <a:r>
              <a:rPr lang="en-US" sz="2000" dirty="0" smtClean="0"/>
              <a:t> </a:t>
            </a:r>
            <a:r>
              <a:rPr lang="en-US" sz="2000" dirty="0"/>
              <a:t> </a:t>
            </a:r>
            <a:r>
              <a:rPr lang="en-US" sz="2000" dirty="0" smtClean="0"/>
              <a:t>-  </a:t>
            </a:r>
            <a:r>
              <a:rPr lang="en-US" sz="2000" dirty="0" err="1" smtClean="0"/>
              <a:t>hvad</a:t>
            </a:r>
            <a:r>
              <a:rPr lang="en-US" sz="2000" dirty="0" smtClean="0"/>
              <a:t> der passer dig </a:t>
            </a:r>
            <a:r>
              <a:rPr lang="en-US" sz="2000" dirty="0" err="1" smtClean="0"/>
              <a:t>bedst</a:t>
            </a:r>
            <a:endParaRPr lang="en-US" sz="2000" dirty="0"/>
          </a:p>
        </p:txBody>
      </p:sp>
      <p:pic>
        <p:nvPicPr>
          <p:cNvPr id="4"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964725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50"/>
            <a:ext cx="10515600" cy="793750"/>
          </a:xfrm>
        </p:spPr>
        <p:txBody>
          <a:bodyPr>
            <a:noAutofit/>
          </a:bodyPr>
          <a:lstStyle/>
          <a:p>
            <a:r>
              <a:rPr lang="en-US" sz="3600" dirty="0" err="1" smtClean="0">
                <a:latin typeface="+mn-lt"/>
              </a:rPr>
              <a:t>Seksuelle</a:t>
            </a:r>
            <a:r>
              <a:rPr lang="en-US" sz="3600" dirty="0" smtClean="0">
                <a:latin typeface="+mn-lt"/>
              </a:rPr>
              <a:t> </a:t>
            </a:r>
            <a:r>
              <a:rPr lang="en-US" sz="3600" dirty="0" err="1" smtClean="0">
                <a:latin typeface="+mn-lt"/>
              </a:rPr>
              <a:t>problemer</a:t>
            </a:r>
            <a:r>
              <a:rPr lang="en-US" sz="3600" dirty="0" smtClean="0">
                <a:latin typeface="+mn-lt"/>
              </a:rPr>
              <a:t>  - </a:t>
            </a:r>
            <a:r>
              <a:rPr lang="en-US" sz="3600" dirty="0" err="1" smtClean="0">
                <a:latin typeface="+mn-lt"/>
              </a:rPr>
              <a:t>hjælp</a:t>
            </a:r>
            <a:r>
              <a:rPr lang="en-US" sz="3600" dirty="0" smtClean="0">
                <a:latin typeface="+mn-lt"/>
              </a:rPr>
              <a:t> </a:t>
            </a:r>
            <a:r>
              <a:rPr lang="en-US" sz="3600" dirty="0" err="1" smtClean="0">
                <a:latin typeface="+mn-lt"/>
              </a:rPr>
              <a:t>og</a:t>
            </a:r>
            <a:r>
              <a:rPr lang="en-US" sz="3600" dirty="0" smtClean="0">
                <a:latin typeface="+mn-lt"/>
              </a:rPr>
              <a:t> </a:t>
            </a:r>
            <a:r>
              <a:rPr lang="en-US" sz="3600" dirty="0" err="1" smtClean="0">
                <a:latin typeface="+mn-lt"/>
              </a:rPr>
              <a:t>gode</a:t>
            </a:r>
            <a:r>
              <a:rPr lang="en-US" sz="3600" dirty="0" smtClean="0">
                <a:latin typeface="+mn-lt"/>
              </a:rPr>
              <a:t> </a:t>
            </a:r>
            <a:r>
              <a:rPr lang="en-US" sz="3600" dirty="0" err="1" smtClean="0">
                <a:latin typeface="+mn-lt"/>
              </a:rPr>
              <a:t>råd</a:t>
            </a:r>
            <a:r>
              <a:rPr lang="en-US" sz="3600" dirty="0" smtClean="0">
                <a:latin typeface="+mn-lt"/>
              </a:rPr>
              <a:t> </a:t>
            </a:r>
            <a:r>
              <a:rPr lang="en-US" sz="3600" dirty="0" err="1" smtClean="0">
                <a:latin typeface="+mn-lt"/>
              </a:rPr>
              <a:t>til</a:t>
            </a:r>
            <a:r>
              <a:rPr lang="en-US" sz="3600" dirty="0" smtClean="0">
                <a:latin typeface="+mn-lt"/>
              </a:rPr>
              <a:t> </a:t>
            </a:r>
            <a:r>
              <a:rPr lang="en-US" sz="3600" dirty="0" err="1" smtClean="0">
                <a:latin typeface="+mn-lt"/>
              </a:rPr>
              <a:t>mænd</a:t>
            </a:r>
            <a:endParaRPr lang="en-US" sz="3600" dirty="0">
              <a:latin typeface="+mn-lt"/>
            </a:endParaRPr>
          </a:p>
        </p:txBody>
      </p:sp>
      <p:sp>
        <p:nvSpPr>
          <p:cNvPr id="3" name="Content Placeholder 2"/>
          <p:cNvSpPr>
            <a:spLocks noGrp="1"/>
          </p:cNvSpPr>
          <p:nvPr>
            <p:ph idx="1"/>
          </p:nvPr>
        </p:nvSpPr>
        <p:spPr>
          <a:xfrm>
            <a:off x="838200" y="1809750"/>
            <a:ext cx="10515600" cy="4792038"/>
          </a:xfrm>
        </p:spPr>
        <p:txBody>
          <a:bodyPr>
            <a:normAutofit fontScale="70000" lnSpcReduction="20000"/>
          </a:bodyPr>
          <a:lstStyle/>
          <a:p>
            <a:pPr marL="0" indent="0">
              <a:buNone/>
            </a:pPr>
            <a:r>
              <a:rPr lang="en-GB" altLang="ja-JP" sz="1800" b="1" dirty="0" err="1" smtClean="0">
                <a:latin typeface="Helvetica" charset="0"/>
                <a:ea typeface="MS PGothic" charset="0"/>
              </a:rPr>
              <a:t>Hjælpemidler</a:t>
            </a:r>
            <a:endParaRPr lang="en-GB" altLang="ja-JP" sz="1800" b="1" dirty="0" smtClean="0">
              <a:latin typeface="Helvetica" charset="0"/>
              <a:ea typeface="MS PGothic" charset="0"/>
            </a:endParaRPr>
          </a:p>
          <a:p>
            <a:pPr marL="0" indent="0">
              <a:buNone/>
            </a:pPr>
            <a:r>
              <a:rPr lang="en-GB" altLang="ja-JP" sz="1800" dirty="0" err="1" smtClean="0">
                <a:latin typeface="Helvetica" charset="0"/>
                <a:ea typeface="MS PGothic" charset="0"/>
              </a:rPr>
              <a:t>Positivt</a:t>
            </a:r>
            <a:r>
              <a:rPr lang="en-GB" altLang="ja-JP" sz="1800" dirty="0" smtClean="0">
                <a:latin typeface="Helvetica" charset="0"/>
                <a:ea typeface="MS PGothic" charset="0"/>
              </a:rPr>
              <a:t>, </a:t>
            </a:r>
            <a:r>
              <a:rPr lang="en-GB" altLang="ja-JP" sz="1800" dirty="0" err="1" smtClean="0">
                <a:latin typeface="Helvetica" charset="0"/>
                <a:ea typeface="MS PGothic" charset="0"/>
              </a:rPr>
              <a:t>hvis</a:t>
            </a:r>
            <a:r>
              <a:rPr lang="en-GB" altLang="ja-JP" sz="1800" dirty="0" smtClean="0">
                <a:latin typeface="Helvetica" charset="0"/>
                <a:ea typeface="MS PGothic" charset="0"/>
              </a:rPr>
              <a:t> man </a:t>
            </a:r>
            <a:r>
              <a:rPr lang="en-GB" altLang="ja-JP" sz="1800" dirty="0" err="1" smtClean="0">
                <a:latin typeface="Helvetica" charset="0"/>
                <a:ea typeface="MS PGothic" charset="0"/>
              </a:rPr>
              <a:t>får</a:t>
            </a:r>
            <a:r>
              <a:rPr lang="en-GB" altLang="ja-JP" sz="1800" dirty="0" smtClean="0">
                <a:latin typeface="Helvetica" charset="0"/>
                <a:ea typeface="MS PGothic" charset="0"/>
              </a:rPr>
              <a:t> </a:t>
            </a:r>
            <a:r>
              <a:rPr lang="en-GB" altLang="ja-JP" sz="1800" dirty="0" err="1" smtClean="0">
                <a:latin typeface="Helvetica" charset="0"/>
                <a:ea typeface="MS PGothic" charset="0"/>
              </a:rPr>
              <a:t>rejsningsfremmende</a:t>
            </a:r>
            <a:r>
              <a:rPr lang="en-GB" altLang="ja-JP" sz="1800" dirty="0" smtClean="0">
                <a:latin typeface="Helvetica" charset="0"/>
                <a:ea typeface="MS PGothic" charset="0"/>
              </a:rPr>
              <a:t> </a:t>
            </a:r>
            <a:r>
              <a:rPr lang="en-GB" altLang="ja-JP" sz="1800" dirty="0" err="1" smtClean="0">
                <a:latin typeface="Helvetica" charset="0"/>
                <a:ea typeface="MS PGothic" charset="0"/>
              </a:rPr>
              <a:t>medicin</a:t>
            </a:r>
            <a:r>
              <a:rPr lang="en-GB" altLang="ja-JP" sz="1800" dirty="0" smtClean="0">
                <a:latin typeface="Helvetica" charset="0"/>
                <a:ea typeface="MS PGothic" charset="0"/>
              </a:rPr>
              <a:t> </a:t>
            </a:r>
            <a:r>
              <a:rPr lang="en-GB" altLang="ja-JP" sz="1800" dirty="0" err="1" smtClean="0">
                <a:latin typeface="Helvetica" charset="0"/>
                <a:ea typeface="MS PGothic" charset="0"/>
              </a:rPr>
              <a:t>hurtigt</a:t>
            </a:r>
            <a:r>
              <a:rPr lang="en-GB" altLang="ja-JP" sz="1800" dirty="0" smtClean="0">
                <a:latin typeface="Helvetica" charset="0"/>
                <a:ea typeface="MS PGothic" charset="0"/>
              </a:rPr>
              <a:t> </a:t>
            </a:r>
            <a:r>
              <a:rPr lang="en-GB" altLang="ja-JP" sz="1800" dirty="0" err="1" smtClean="0">
                <a:latin typeface="Helvetica" charset="0"/>
                <a:ea typeface="MS PGothic" charset="0"/>
              </a:rPr>
              <a:t>efter</a:t>
            </a:r>
            <a:r>
              <a:rPr lang="en-GB" altLang="ja-JP" sz="1800" dirty="0" smtClean="0">
                <a:latin typeface="Helvetica" charset="0"/>
                <a:ea typeface="MS PGothic" charset="0"/>
              </a:rPr>
              <a:t> </a:t>
            </a:r>
            <a:r>
              <a:rPr lang="en-GB" altLang="ja-JP" sz="1800" dirty="0" err="1" smtClean="0">
                <a:latin typeface="Helvetica" charset="0"/>
                <a:ea typeface="MS PGothic" charset="0"/>
              </a:rPr>
              <a:t>operationen</a:t>
            </a:r>
            <a:r>
              <a:rPr lang="en-GB" altLang="ja-JP" sz="1800" dirty="0" smtClean="0">
                <a:latin typeface="Helvetica" charset="0"/>
                <a:ea typeface="MS PGothic" charset="0"/>
              </a:rPr>
              <a:t>, </a:t>
            </a:r>
            <a:r>
              <a:rPr lang="en-GB" altLang="ja-JP" sz="1800" dirty="0" err="1" smtClean="0">
                <a:latin typeface="Helvetica" charset="0"/>
                <a:ea typeface="MS PGothic" charset="0"/>
              </a:rPr>
              <a:t>dvs</a:t>
            </a:r>
            <a:r>
              <a:rPr lang="en-GB" altLang="ja-JP" sz="1800" dirty="0" smtClean="0">
                <a:latin typeface="Helvetica" charset="0"/>
                <a:ea typeface="MS PGothic" charset="0"/>
              </a:rPr>
              <a:t> </a:t>
            </a:r>
            <a:r>
              <a:rPr lang="en-GB" altLang="ja-JP" sz="1800" dirty="0" err="1" smtClean="0">
                <a:latin typeface="Helvetica" charset="0"/>
                <a:ea typeface="MS PGothic" charset="0"/>
              </a:rPr>
              <a:t>behandling</a:t>
            </a:r>
            <a:r>
              <a:rPr lang="en-GB" altLang="ja-JP" sz="1800" dirty="0" smtClean="0">
                <a:latin typeface="Helvetica" charset="0"/>
                <a:ea typeface="MS PGothic" charset="0"/>
              </a:rPr>
              <a:t> </a:t>
            </a:r>
            <a:r>
              <a:rPr lang="en-GB" altLang="ja-JP" sz="1800" dirty="0" err="1" smtClean="0">
                <a:latin typeface="Helvetica" charset="0"/>
                <a:ea typeface="MS PGothic" charset="0"/>
              </a:rPr>
              <a:t>tidligt</a:t>
            </a:r>
            <a:r>
              <a:rPr lang="en-GB" altLang="ja-JP" sz="1800" dirty="0" smtClean="0">
                <a:latin typeface="Helvetica" charset="0"/>
                <a:ea typeface="MS PGothic" charset="0"/>
              </a:rPr>
              <a:t> </a:t>
            </a:r>
            <a:r>
              <a:rPr lang="en-GB" altLang="ja-JP" sz="1800" dirty="0" err="1" smtClean="0">
                <a:latin typeface="Helvetica" charset="0"/>
                <a:ea typeface="MS PGothic" charset="0"/>
              </a:rPr>
              <a:t>og</a:t>
            </a:r>
            <a:r>
              <a:rPr lang="en-GB" altLang="ja-JP" sz="1800" dirty="0" smtClean="0">
                <a:latin typeface="Helvetica" charset="0"/>
                <a:ea typeface="MS PGothic" charset="0"/>
              </a:rPr>
              <a:t> </a:t>
            </a:r>
            <a:r>
              <a:rPr lang="en-GB" altLang="ja-JP" sz="1800" dirty="0" err="1" smtClean="0">
                <a:latin typeface="Helvetica" charset="0"/>
                <a:ea typeface="MS PGothic" charset="0"/>
              </a:rPr>
              <a:t>regelmæssigt</a:t>
            </a:r>
            <a:endParaRPr lang="en-GB" altLang="ja-JP" sz="1800" dirty="0" smtClean="0">
              <a:latin typeface="Helvetica" charset="0"/>
              <a:ea typeface="MS PGothic" charset="0"/>
            </a:endParaRPr>
          </a:p>
          <a:p>
            <a:pPr marL="0" indent="0">
              <a:buNone/>
            </a:pPr>
            <a:endParaRPr lang="en-GB" altLang="ja-JP" sz="1800" dirty="0">
              <a:latin typeface="Helvetica" charset="0"/>
              <a:ea typeface="MS PGothic" charset="0"/>
            </a:endParaRPr>
          </a:p>
          <a:p>
            <a:pPr marL="0" indent="0">
              <a:buNone/>
            </a:pPr>
            <a:r>
              <a:rPr lang="en-GB" altLang="ja-JP" sz="1800" b="1" dirty="0">
                <a:latin typeface="Helvetica" charset="0"/>
                <a:ea typeface="MS PGothic" charset="0"/>
              </a:rPr>
              <a:t>PDE5-hæmmere </a:t>
            </a:r>
            <a:r>
              <a:rPr lang="en-GB" altLang="ja-JP" sz="1800" dirty="0" err="1">
                <a:latin typeface="Helvetica" charset="0"/>
                <a:ea typeface="MS PGothic" charset="0"/>
              </a:rPr>
              <a:t>er</a:t>
            </a:r>
            <a:r>
              <a:rPr lang="en-GB" altLang="ja-JP" sz="1800" dirty="0">
                <a:latin typeface="Helvetica" charset="0"/>
                <a:ea typeface="MS PGothic" charset="0"/>
              </a:rPr>
              <a:t> </a:t>
            </a:r>
            <a:r>
              <a:rPr lang="en-GB" altLang="ja-JP" sz="1800" dirty="0" err="1">
                <a:latin typeface="Helvetica" charset="0"/>
                <a:ea typeface="MS PGothic" charset="0"/>
              </a:rPr>
              <a:t>effektive</a:t>
            </a:r>
            <a:r>
              <a:rPr lang="en-GB" altLang="ja-JP" sz="1800" dirty="0">
                <a:latin typeface="Helvetica" charset="0"/>
                <a:ea typeface="MS PGothic" charset="0"/>
              </a:rPr>
              <a:t> </a:t>
            </a:r>
            <a:r>
              <a:rPr lang="en-GB" altLang="ja-JP" sz="1800" dirty="0" err="1">
                <a:latin typeface="Helvetica" charset="0"/>
                <a:ea typeface="MS PGothic" charset="0"/>
              </a:rPr>
              <a:t>hos</a:t>
            </a:r>
            <a:r>
              <a:rPr lang="en-GB" altLang="ja-JP" sz="1800" dirty="0">
                <a:latin typeface="Helvetica" charset="0"/>
                <a:ea typeface="MS PGothic" charset="0"/>
              </a:rPr>
              <a:t> </a:t>
            </a:r>
            <a:r>
              <a:rPr lang="en-GB" altLang="ja-JP" sz="1800" dirty="0" err="1">
                <a:latin typeface="Helvetica" charset="0"/>
                <a:ea typeface="MS PGothic" charset="0"/>
              </a:rPr>
              <a:t>knapt</a:t>
            </a:r>
            <a:r>
              <a:rPr lang="en-GB" altLang="ja-JP" sz="1800" dirty="0">
                <a:latin typeface="Helvetica" charset="0"/>
                <a:ea typeface="MS PGothic" charset="0"/>
              </a:rPr>
              <a:t> </a:t>
            </a:r>
            <a:r>
              <a:rPr lang="en-GB" altLang="ja-JP" sz="1800" dirty="0" err="1">
                <a:latin typeface="Helvetica" charset="0"/>
                <a:ea typeface="MS PGothic" charset="0"/>
              </a:rPr>
              <a:t>tre</a:t>
            </a:r>
            <a:r>
              <a:rPr lang="en-GB" altLang="ja-JP" sz="1800" dirty="0">
                <a:latin typeface="Helvetica" charset="0"/>
                <a:ea typeface="MS PGothic" charset="0"/>
              </a:rPr>
              <a:t> </a:t>
            </a:r>
            <a:r>
              <a:rPr lang="en-GB" altLang="ja-JP" sz="1800" dirty="0" err="1">
                <a:latin typeface="Helvetica" charset="0"/>
                <a:ea typeface="MS PGothic" charset="0"/>
              </a:rPr>
              <a:t>ud</a:t>
            </a:r>
            <a:r>
              <a:rPr lang="en-GB" altLang="ja-JP" sz="1800" dirty="0">
                <a:latin typeface="Helvetica" charset="0"/>
                <a:ea typeface="MS PGothic" charset="0"/>
              </a:rPr>
              <a:t> </a:t>
            </a:r>
            <a:r>
              <a:rPr lang="en-GB" altLang="ja-JP" sz="1800" dirty="0" err="1">
                <a:latin typeface="Helvetica" charset="0"/>
                <a:ea typeface="MS PGothic" charset="0"/>
              </a:rPr>
              <a:t>af</a:t>
            </a:r>
            <a:r>
              <a:rPr lang="en-GB" altLang="ja-JP" sz="1800" dirty="0">
                <a:latin typeface="Helvetica" charset="0"/>
                <a:ea typeface="MS PGothic" charset="0"/>
              </a:rPr>
              <a:t> fire </a:t>
            </a:r>
            <a:r>
              <a:rPr lang="en-GB" altLang="ja-JP" sz="1800" dirty="0" err="1">
                <a:latin typeface="Helvetica" charset="0"/>
                <a:ea typeface="MS PGothic" charset="0"/>
              </a:rPr>
              <a:t>mænd</a:t>
            </a:r>
            <a:r>
              <a:rPr lang="en-GB" altLang="ja-JP" sz="1800" dirty="0">
                <a:latin typeface="Helvetica" charset="0"/>
                <a:ea typeface="MS PGothic" charset="0"/>
              </a:rPr>
              <a:t>. </a:t>
            </a:r>
            <a:r>
              <a:rPr lang="en-GB" altLang="ja-JP" sz="1800" dirty="0" err="1">
                <a:latin typeface="Helvetica" charset="0"/>
                <a:ea typeface="MS PGothic" charset="0"/>
              </a:rPr>
              <a:t>Ved</a:t>
            </a:r>
            <a:r>
              <a:rPr lang="en-GB" altLang="ja-JP" sz="1800" dirty="0">
                <a:latin typeface="Helvetica" charset="0"/>
                <a:ea typeface="MS PGothic" charset="0"/>
              </a:rPr>
              <a:t> </a:t>
            </a:r>
            <a:r>
              <a:rPr lang="en-GB" altLang="ja-JP" sz="1800" dirty="0" err="1">
                <a:latin typeface="Helvetica" charset="0"/>
                <a:ea typeface="MS PGothic" charset="0"/>
              </a:rPr>
              <a:t>nervebevarende</a:t>
            </a:r>
            <a:r>
              <a:rPr lang="en-GB" altLang="ja-JP" sz="1800" dirty="0">
                <a:latin typeface="Helvetica" charset="0"/>
                <a:ea typeface="MS PGothic" charset="0"/>
              </a:rPr>
              <a:t> </a:t>
            </a:r>
            <a:r>
              <a:rPr lang="en-GB" altLang="ja-JP" sz="1800" dirty="0" err="1">
                <a:latin typeface="Helvetica" charset="0"/>
                <a:ea typeface="MS PGothic" charset="0"/>
              </a:rPr>
              <a:t>fjernelse</a:t>
            </a:r>
            <a:r>
              <a:rPr lang="en-GB" altLang="ja-JP" sz="1800" dirty="0">
                <a:latin typeface="Helvetica" charset="0"/>
                <a:ea typeface="MS PGothic" charset="0"/>
              </a:rPr>
              <a:t> </a:t>
            </a:r>
            <a:r>
              <a:rPr lang="en-GB" altLang="ja-JP" sz="1800" dirty="0" err="1">
                <a:latin typeface="Helvetica" charset="0"/>
                <a:ea typeface="MS PGothic" charset="0"/>
              </a:rPr>
              <a:t>af</a:t>
            </a:r>
            <a:r>
              <a:rPr lang="en-GB" altLang="ja-JP" sz="1800" dirty="0">
                <a:latin typeface="Helvetica" charset="0"/>
                <a:ea typeface="MS PGothic" charset="0"/>
              </a:rPr>
              <a:t> </a:t>
            </a:r>
            <a:r>
              <a:rPr lang="en-GB" altLang="ja-JP" sz="1800" dirty="0" err="1">
                <a:latin typeface="Helvetica" charset="0"/>
                <a:ea typeface="MS PGothic" charset="0"/>
              </a:rPr>
              <a:t>prostata</a:t>
            </a:r>
            <a:r>
              <a:rPr lang="en-GB" altLang="ja-JP" sz="1800" dirty="0">
                <a:latin typeface="Helvetica" charset="0"/>
                <a:ea typeface="MS PGothic" charset="0"/>
              </a:rPr>
              <a:t> </a:t>
            </a:r>
            <a:r>
              <a:rPr lang="en-GB" altLang="ja-JP" sz="1800" dirty="0" err="1">
                <a:latin typeface="Helvetica" charset="0"/>
                <a:ea typeface="MS PGothic" charset="0"/>
              </a:rPr>
              <a:t>og</a:t>
            </a:r>
            <a:r>
              <a:rPr lang="en-GB" altLang="ja-JP" sz="1800" dirty="0">
                <a:latin typeface="Helvetica" charset="0"/>
                <a:ea typeface="MS PGothic" charset="0"/>
              </a:rPr>
              <a:t> </a:t>
            </a:r>
            <a:r>
              <a:rPr lang="en-GB" altLang="ja-JP" sz="1800" dirty="0" err="1">
                <a:latin typeface="Helvetica" charset="0"/>
                <a:ea typeface="MS PGothic" charset="0"/>
              </a:rPr>
              <a:t>anvendes</a:t>
            </a:r>
            <a:r>
              <a:rPr lang="en-GB" altLang="ja-JP" sz="1800" dirty="0">
                <a:latin typeface="Helvetica" charset="0"/>
                <a:ea typeface="MS PGothic" charset="0"/>
              </a:rPr>
              <a:t> </a:t>
            </a:r>
            <a:r>
              <a:rPr lang="en-GB" altLang="ja-JP" sz="1800" dirty="0" err="1">
                <a:latin typeface="Helvetica" charset="0"/>
                <a:ea typeface="MS PGothic" charset="0"/>
              </a:rPr>
              <a:t>forebyggende</a:t>
            </a:r>
            <a:r>
              <a:rPr lang="en-GB" altLang="ja-JP" sz="1800" dirty="0">
                <a:latin typeface="Helvetica" charset="0"/>
                <a:ea typeface="MS PGothic" charset="0"/>
              </a:rPr>
              <a:t> </a:t>
            </a:r>
            <a:r>
              <a:rPr lang="en-GB" altLang="ja-JP" sz="1800" dirty="0" err="1">
                <a:latin typeface="Helvetica" charset="0"/>
                <a:ea typeface="MS PGothic" charset="0"/>
              </a:rPr>
              <a:t>og</a:t>
            </a:r>
            <a:r>
              <a:rPr lang="en-GB" altLang="ja-JP" sz="1800" dirty="0">
                <a:latin typeface="Helvetica" charset="0"/>
                <a:ea typeface="MS PGothic" charset="0"/>
              </a:rPr>
              <a:t> over </a:t>
            </a:r>
            <a:r>
              <a:rPr lang="en-GB" altLang="ja-JP" sz="1800" dirty="0" err="1">
                <a:latin typeface="Helvetica" charset="0"/>
                <a:ea typeface="MS PGothic" charset="0"/>
              </a:rPr>
              <a:t>tid</a:t>
            </a:r>
            <a:r>
              <a:rPr lang="en-GB" altLang="ja-JP" sz="1800" dirty="0">
                <a:latin typeface="Helvetica" charset="0"/>
                <a:ea typeface="MS PGothic" charset="0"/>
              </a:rPr>
              <a:t> </a:t>
            </a:r>
            <a:r>
              <a:rPr lang="en-GB" altLang="ja-JP" sz="1800" dirty="0" err="1">
                <a:latin typeface="Helvetica" charset="0"/>
                <a:ea typeface="MS PGothic" charset="0"/>
              </a:rPr>
              <a:t>kan</a:t>
            </a:r>
            <a:r>
              <a:rPr lang="en-GB" altLang="ja-JP" sz="1800" dirty="0">
                <a:latin typeface="Helvetica" charset="0"/>
                <a:ea typeface="MS PGothic" charset="0"/>
              </a:rPr>
              <a:t> </a:t>
            </a:r>
            <a:r>
              <a:rPr lang="en-GB" altLang="ja-JP" sz="1800" dirty="0" err="1">
                <a:latin typeface="Helvetica" charset="0"/>
                <a:ea typeface="MS PGothic" charset="0"/>
              </a:rPr>
              <a:t>rejsningen</a:t>
            </a:r>
            <a:r>
              <a:rPr lang="en-GB" altLang="ja-JP" sz="1800" dirty="0">
                <a:latin typeface="Helvetica" charset="0"/>
                <a:ea typeface="MS PGothic" charset="0"/>
              </a:rPr>
              <a:t> </a:t>
            </a:r>
            <a:r>
              <a:rPr lang="en-GB" altLang="ja-JP" sz="1800" dirty="0" err="1">
                <a:latin typeface="Helvetica" charset="0"/>
                <a:ea typeface="MS PGothic" charset="0"/>
              </a:rPr>
              <a:t>forbedres</a:t>
            </a:r>
            <a:r>
              <a:rPr lang="en-GB" altLang="ja-JP" sz="1800" dirty="0">
                <a:latin typeface="Helvetica" charset="0"/>
                <a:ea typeface="MS PGothic" charset="0"/>
              </a:rPr>
              <a:t> over </a:t>
            </a:r>
            <a:r>
              <a:rPr lang="en-GB" altLang="ja-JP" sz="1800" dirty="0" err="1">
                <a:latin typeface="Helvetica" charset="0"/>
                <a:ea typeface="MS PGothic" charset="0"/>
              </a:rPr>
              <a:t>flere</a:t>
            </a:r>
            <a:r>
              <a:rPr lang="en-GB" altLang="ja-JP" sz="1800" dirty="0">
                <a:latin typeface="Helvetica" charset="0"/>
                <a:ea typeface="MS PGothic" charset="0"/>
              </a:rPr>
              <a:t> </a:t>
            </a:r>
            <a:r>
              <a:rPr lang="en-GB" altLang="ja-JP" sz="1800" dirty="0" err="1">
                <a:latin typeface="Helvetica" charset="0"/>
                <a:ea typeface="MS PGothic" charset="0"/>
              </a:rPr>
              <a:t>år</a:t>
            </a:r>
            <a:r>
              <a:rPr lang="en-GB" altLang="ja-JP" sz="1800" dirty="0" smtClean="0">
                <a:latin typeface="Helvetica" charset="0"/>
                <a:ea typeface="MS PGothic" charset="0"/>
              </a:rPr>
              <a:t>. </a:t>
            </a:r>
            <a:r>
              <a:rPr lang="en-GB" altLang="ja-JP" sz="1800" dirty="0" err="1" smtClean="0">
                <a:latin typeface="Helvetica" charset="0"/>
                <a:ea typeface="MS PGothic" charset="0"/>
              </a:rPr>
              <a:t>Spedra</a:t>
            </a:r>
            <a:r>
              <a:rPr lang="en-GB" altLang="ja-JP" sz="1800" dirty="0" smtClean="0">
                <a:latin typeface="Helvetica" charset="0"/>
                <a:ea typeface="MS PGothic" charset="0"/>
              </a:rPr>
              <a:t> </a:t>
            </a:r>
            <a:r>
              <a:rPr lang="en-GB" altLang="ja-JP" sz="1800" dirty="0" err="1" smtClean="0">
                <a:latin typeface="Helvetica" charset="0"/>
                <a:ea typeface="MS PGothic" charset="0"/>
              </a:rPr>
              <a:t>nyere</a:t>
            </a:r>
            <a:r>
              <a:rPr lang="en-GB" altLang="ja-JP" sz="1800" dirty="0" smtClean="0">
                <a:latin typeface="Helvetica" charset="0"/>
                <a:ea typeface="MS PGothic" charset="0"/>
              </a:rPr>
              <a:t> </a:t>
            </a:r>
            <a:r>
              <a:rPr lang="en-GB" altLang="ja-JP" sz="1800" dirty="0" err="1" smtClean="0">
                <a:latin typeface="Helvetica" charset="0"/>
                <a:ea typeface="MS PGothic" charset="0"/>
              </a:rPr>
              <a:t>og</a:t>
            </a:r>
            <a:r>
              <a:rPr lang="en-GB" altLang="ja-JP" sz="1800" dirty="0" smtClean="0">
                <a:latin typeface="Helvetica" charset="0"/>
                <a:ea typeface="MS PGothic" charset="0"/>
              </a:rPr>
              <a:t> </a:t>
            </a:r>
            <a:r>
              <a:rPr lang="en-GB" altLang="ja-JP" sz="1800" dirty="0" err="1" smtClean="0">
                <a:latin typeface="Helvetica" charset="0"/>
                <a:ea typeface="MS PGothic" charset="0"/>
              </a:rPr>
              <a:t>færrest</a:t>
            </a:r>
            <a:r>
              <a:rPr lang="en-GB" altLang="ja-JP" sz="1800" dirty="0" smtClean="0">
                <a:latin typeface="Helvetica" charset="0"/>
                <a:ea typeface="MS PGothic" charset="0"/>
              </a:rPr>
              <a:t> </a:t>
            </a:r>
            <a:r>
              <a:rPr lang="en-GB" altLang="ja-JP" sz="1800" dirty="0" err="1" smtClean="0">
                <a:latin typeface="Helvetica" charset="0"/>
                <a:ea typeface="MS PGothic" charset="0"/>
              </a:rPr>
              <a:t>bivirkninger</a:t>
            </a:r>
            <a:endParaRPr lang="en-GB" altLang="ja-JP" sz="1800" dirty="0">
              <a:latin typeface="Helvetica" charset="0"/>
              <a:ea typeface="MS PGothic" charset="0"/>
            </a:endParaRPr>
          </a:p>
          <a:p>
            <a:pPr marL="0" indent="0">
              <a:buNone/>
            </a:pPr>
            <a:endParaRPr lang="en-GB" altLang="ja-JP" sz="1800" b="1" dirty="0" smtClean="0">
              <a:latin typeface="Helvetica" charset="0"/>
              <a:ea typeface="MS PGothic" charset="0"/>
            </a:endParaRPr>
          </a:p>
          <a:p>
            <a:pPr marL="0" indent="0">
              <a:buNone/>
            </a:pPr>
            <a:r>
              <a:rPr lang="en-GB" altLang="ja-JP" sz="1800" b="1" dirty="0" smtClean="0">
                <a:latin typeface="Helvetica" charset="0"/>
                <a:ea typeface="MS PGothic" charset="0"/>
              </a:rPr>
              <a:t>Viagra </a:t>
            </a:r>
            <a:r>
              <a:rPr lang="en-GB" altLang="ja-JP" sz="1800" dirty="0" err="1" smtClean="0">
                <a:latin typeface="Helvetica" charset="0"/>
                <a:ea typeface="MS PGothic" charset="0"/>
              </a:rPr>
              <a:t>anvendes</a:t>
            </a:r>
            <a:r>
              <a:rPr lang="en-GB" altLang="ja-JP" sz="1800" dirty="0" smtClean="0">
                <a:latin typeface="Helvetica" charset="0"/>
                <a:ea typeface="MS PGothic" charset="0"/>
              </a:rPr>
              <a:t> </a:t>
            </a:r>
            <a:r>
              <a:rPr lang="en-GB" altLang="ja-JP" sz="1800" dirty="0" err="1" smtClean="0">
                <a:latin typeface="Helvetica" charset="0"/>
                <a:ea typeface="MS PGothic" charset="0"/>
              </a:rPr>
              <a:t>ved</a:t>
            </a:r>
            <a:r>
              <a:rPr lang="en-GB" altLang="ja-JP" sz="1800" dirty="0" smtClean="0">
                <a:latin typeface="Helvetica" charset="0"/>
                <a:ea typeface="MS PGothic" charset="0"/>
              </a:rPr>
              <a:t> for </a:t>
            </a:r>
            <a:r>
              <a:rPr lang="en-GB" altLang="ja-JP" sz="1800" dirty="0" err="1" smtClean="0">
                <a:latin typeface="Helvetica" charset="0"/>
                <a:ea typeface="MS PGothic" charset="0"/>
              </a:rPr>
              <a:t>lidt</a:t>
            </a:r>
            <a:r>
              <a:rPr lang="en-GB" altLang="ja-JP" sz="1800" dirty="0" smtClean="0">
                <a:latin typeface="Helvetica" charset="0"/>
                <a:ea typeface="MS PGothic" charset="0"/>
              </a:rPr>
              <a:t> </a:t>
            </a:r>
            <a:r>
              <a:rPr lang="en-GB" altLang="ja-JP" sz="1800" dirty="0" err="1" smtClean="0">
                <a:latin typeface="Helvetica" charset="0"/>
                <a:ea typeface="MS PGothic" charset="0"/>
              </a:rPr>
              <a:t>rejsning</a:t>
            </a:r>
            <a:r>
              <a:rPr lang="en-GB" altLang="ja-JP" sz="1800" dirty="0" smtClean="0">
                <a:latin typeface="Helvetica" charset="0"/>
                <a:ea typeface="MS PGothic" charset="0"/>
              </a:rPr>
              <a:t>, </a:t>
            </a:r>
            <a:r>
              <a:rPr lang="en-GB" altLang="ja-JP" sz="1800" dirty="0" err="1" smtClean="0">
                <a:latin typeface="Helvetica" charset="0"/>
                <a:ea typeface="MS PGothic" charset="0"/>
              </a:rPr>
              <a:t>vigtig</a:t>
            </a:r>
            <a:r>
              <a:rPr lang="en-GB" altLang="ja-JP" sz="1800" dirty="0" smtClean="0">
                <a:latin typeface="Helvetica" charset="0"/>
                <a:ea typeface="MS PGothic" charset="0"/>
              </a:rPr>
              <a:t> med </a:t>
            </a:r>
            <a:r>
              <a:rPr lang="en-GB" altLang="ja-JP" sz="1800" dirty="0" err="1" smtClean="0">
                <a:latin typeface="Helvetica" charset="0"/>
                <a:ea typeface="MS PGothic" charset="0"/>
              </a:rPr>
              <a:t>stimulering</a:t>
            </a:r>
            <a:r>
              <a:rPr lang="en-GB" altLang="ja-JP" sz="1800" dirty="0" smtClean="0">
                <a:latin typeface="Helvetica" charset="0"/>
                <a:ea typeface="MS PGothic" charset="0"/>
              </a:rPr>
              <a:t> </a:t>
            </a:r>
            <a:r>
              <a:rPr lang="en-GB" altLang="ja-JP" sz="1800" dirty="0" err="1" smtClean="0">
                <a:latin typeface="Helvetica" charset="0"/>
                <a:ea typeface="MS PGothic" charset="0"/>
              </a:rPr>
              <a:t>seksuelt</a:t>
            </a:r>
            <a:r>
              <a:rPr lang="en-GB" altLang="ja-JP" sz="1800" dirty="0" smtClean="0">
                <a:latin typeface="Helvetica" charset="0"/>
                <a:ea typeface="MS PGothic" charset="0"/>
              </a:rPr>
              <a:t>. </a:t>
            </a:r>
            <a:r>
              <a:rPr lang="en-GB" altLang="ja-JP" sz="1800" dirty="0" err="1" smtClean="0">
                <a:latin typeface="Helvetica" charset="0"/>
                <a:ea typeface="MS PGothic" charset="0"/>
              </a:rPr>
              <a:t>Rejsningen</a:t>
            </a:r>
            <a:r>
              <a:rPr lang="en-GB" altLang="ja-JP" sz="1800" dirty="0" smtClean="0">
                <a:latin typeface="Helvetica" charset="0"/>
                <a:ea typeface="MS PGothic" charset="0"/>
              </a:rPr>
              <a:t> </a:t>
            </a:r>
            <a:r>
              <a:rPr lang="en-GB" altLang="ja-JP" sz="1800" dirty="0" err="1" smtClean="0">
                <a:latin typeface="Helvetica" charset="0"/>
                <a:ea typeface="MS PGothic" charset="0"/>
              </a:rPr>
              <a:t>falder</a:t>
            </a:r>
            <a:r>
              <a:rPr lang="en-GB" altLang="ja-JP" sz="1800" dirty="0" smtClean="0">
                <a:latin typeface="Helvetica" charset="0"/>
                <a:ea typeface="MS PGothic" charset="0"/>
              </a:rPr>
              <a:t> </a:t>
            </a:r>
            <a:r>
              <a:rPr lang="en-GB" altLang="ja-JP" sz="1800" dirty="0" err="1" smtClean="0">
                <a:latin typeface="Helvetica" charset="0"/>
                <a:ea typeface="MS PGothic" charset="0"/>
              </a:rPr>
              <a:t>efter</a:t>
            </a:r>
            <a:r>
              <a:rPr lang="en-GB" altLang="ja-JP" sz="1800" dirty="0" smtClean="0">
                <a:latin typeface="Helvetica" charset="0"/>
                <a:ea typeface="MS PGothic" charset="0"/>
              </a:rPr>
              <a:t> </a:t>
            </a:r>
            <a:r>
              <a:rPr lang="en-GB" altLang="ja-JP" sz="1800" dirty="0" err="1" smtClean="0">
                <a:latin typeface="Helvetica" charset="0"/>
                <a:ea typeface="MS PGothic" charset="0"/>
              </a:rPr>
              <a:t>udløsningen</a:t>
            </a:r>
            <a:endParaRPr lang="en-GB" altLang="ja-JP" sz="1800" dirty="0" smtClean="0">
              <a:latin typeface="Helvetica" charset="0"/>
              <a:ea typeface="MS PGothic" charset="0"/>
            </a:endParaRPr>
          </a:p>
          <a:p>
            <a:pPr marL="0" indent="0">
              <a:buNone/>
            </a:pPr>
            <a:endParaRPr lang="en-GB" altLang="ja-JP" sz="1800" dirty="0">
              <a:latin typeface="Helvetica" charset="0"/>
              <a:ea typeface="MS PGothic" charset="0"/>
            </a:endParaRPr>
          </a:p>
          <a:p>
            <a:pPr marL="0" indent="0">
              <a:buNone/>
            </a:pPr>
            <a:r>
              <a:rPr lang="en-GB" altLang="ja-JP" sz="1800" b="1" dirty="0" err="1" smtClean="0">
                <a:latin typeface="Helvetica" charset="0"/>
                <a:ea typeface="MS PGothic" charset="0"/>
              </a:rPr>
              <a:t>Gele</a:t>
            </a:r>
            <a:r>
              <a:rPr lang="en-GB" altLang="ja-JP" sz="1800" b="1" dirty="0" smtClean="0">
                <a:latin typeface="Helvetica" charset="0"/>
                <a:ea typeface="MS PGothic" charset="0"/>
              </a:rPr>
              <a:t> </a:t>
            </a:r>
            <a:r>
              <a:rPr lang="en-GB" altLang="ja-JP" sz="1800" b="1" dirty="0" err="1" smtClean="0">
                <a:latin typeface="Helvetica" charset="0"/>
                <a:ea typeface="MS PGothic" charset="0"/>
              </a:rPr>
              <a:t>ind</a:t>
            </a:r>
            <a:r>
              <a:rPr lang="en-GB" altLang="ja-JP" sz="1800" b="1" dirty="0" smtClean="0">
                <a:latin typeface="Helvetica" charset="0"/>
                <a:ea typeface="MS PGothic" charset="0"/>
              </a:rPr>
              <a:t> </a:t>
            </a:r>
            <a:r>
              <a:rPr lang="en-US" altLang="ja-JP" sz="1800" b="1" dirty="0">
                <a:latin typeface="Helvetica" charset="0"/>
                <a:ea typeface="MS PGothic" charset="0"/>
              </a:rPr>
              <a:t>i</a:t>
            </a:r>
            <a:r>
              <a:rPr lang="en-GB" altLang="ja-JP" sz="1800" b="1" dirty="0" smtClean="0">
                <a:latin typeface="Helvetica" charset="0"/>
                <a:ea typeface="MS PGothic" charset="0"/>
              </a:rPr>
              <a:t> </a:t>
            </a:r>
            <a:r>
              <a:rPr lang="en-GB" altLang="ja-JP" sz="1800" b="1" dirty="0" err="1" smtClean="0">
                <a:latin typeface="Helvetica" charset="0"/>
                <a:ea typeface="MS PGothic" charset="0"/>
              </a:rPr>
              <a:t>urinrøret</a:t>
            </a:r>
            <a:r>
              <a:rPr lang="en-GB" altLang="ja-JP" sz="1800" b="1" dirty="0" smtClean="0">
                <a:latin typeface="Helvetica" charset="0"/>
                <a:ea typeface="MS PGothic" charset="0"/>
              </a:rPr>
              <a:t> </a:t>
            </a:r>
            <a:r>
              <a:rPr lang="en-GB" altLang="ja-JP" sz="1800" dirty="0" err="1" smtClean="0">
                <a:latin typeface="Helvetica" charset="0"/>
                <a:ea typeface="MS PGothic" charset="0"/>
              </a:rPr>
              <a:t>og</a:t>
            </a:r>
            <a:r>
              <a:rPr lang="en-GB" altLang="ja-JP" sz="1800" dirty="0" smtClean="0">
                <a:latin typeface="Helvetica" charset="0"/>
                <a:ea typeface="MS PGothic" charset="0"/>
              </a:rPr>
              <a:t> </a:t>
            </a:r>
            <a:r>
              <a:rPr lang="en-GB" altLang="ja-JP" sz="1800" dirty="0" err="1" smtClean="0">
                <a:latin typeface="Helvetica" charset="0"/>
                <a:ea typeface="MS PGothic" charset="0"/>
              </a:rPr>
              <a:t>ikke</a:t>
            </a:r>
            <a:r>
              <a:rPr lang="en-GB" altLang="ja-JP" sz="1800" dirty="0" smtClean="0">
                <a:latin typeface="Helvetica" charset="0"/>
                <a:ea typeface="MS PGothic" charset="0"/>
              </a:rPr>
              <a:t> </a:t>
            </a:r>
            <a:r>
              <a:rPr lang="en-GB" altLang="ja-JP" sz="1800" dirty="0" err="1" smtClean="0">
                <a:latin typeface="Helvetica" charset="0"/>
                <a:ea typeface="MS PGothic" charset="0"/>
              </a:rPr>
              <a:t>afhængig</a:t>
            </a:r>
            <a:r>
              <a:rPr lang="en-GB" altLang="ja-JP" sz="1800" dirty="0" smtClean="0">
                <a:latin typeface="Helvetica" charset="0"/>
                <a:ea typeface="MS PGothic" charset="0"/>
              </a:rPr>
              <a:t> </a:t>
            </a:r>
            <a:r>
              <a:rPr lang="en-GB" altLang="ja-JP" sz="1800" dirty="0" err="1" smtClean="0">
                <a:latin typeface="Helvetica" charset="0"/>
                <a:ea typeface="MS PGothic" charset="0"/>
              </a:rPr>
              <a:t>af</a:t>
            </a:r>
            <a:r>
              <a:rPr lang="en-GB" altLang="ja-JP" sz="1800" dirty="0" smtClean="0">
                <a:latin typeface="Helvetica" charset="0"/>
                <a:ea typeface="MS PGothic" charset="0"/>
              </a:rPr>
              <a:t> </a:t>
            </a:r>
            <a:r>
              <a:rPr lang="en-GB" altLang="ja-JP" sz="1800" dirty="0" err="1" smtClean="0">
                <a:latin typeface="Helvetica" charset="0"/>
                <a:ea typeface="MS PGothic" charset="0"/>
              </a:rPr>
              <a:t>nervesystemet</a:t>
            </a:r>
            <a:r>
              <a:rPr lang="en-GB" altLang="ja-JP" sz="1800" dirty="0" smtClean="0">
                <a:latin typeface="Helvetica" charset="0"/>
                <a:ea typeface="MS PGothic" charset="0"/>
              </a:rPr>
              <a:t> </a:t>
            </a:r>
            <a:r>
              <a:rPr lang="en-GB" altLang="ja-JP" sz="1800" dirty="0" err="1" smtClean="0">
                <a:latin typeface="Helvetica" charset="0"/>
                <a:ea typeface="MS PGothic" charset="0"/>
              </a:rPr>
              <a:t>og</a:t>
            </a:r>
            <a:r>
              <a:rPr lang="en-GB" altLang="ja-JP" sz="1800" dirty="0" smtClean="0">
                <a:latin typeface="Helvetica" charset="0"/>
                <a:ea typeface="MS PGothic" charset="0"/>
              </a:rPr>
              <a:t> minus </a:t>
            </a:r>
            <a:r>
              <a:rPr lang="en-GB" altLang="ja-JP" sz="1800" dirty="0" err="1" smtClean="0">
                <a:latin typeface="Helvetica" charset="0"/>
                <a:ea typeface="MS PGothic" charset="0"/>
              </a:rPr>
              <a:t>afhængig</a:t>
            </a:r>
            <a:r>
              <a:rPr lang="en-GB" altLang="ja-JP" sz="1800" dirty="0" smtClean="0">
                <a:latin typeface="Helvetica" charset="0"/>
                <a:ea typeface="MS PGothic" charset="0"/>
              </a:rPr>
              <a:t> </a:t>
            </a:r>
            <a:r>
              <a:rPr lang="en-GB" altLang="ja-JP" sz="1800" dirty="0" err="1" smtClean="0">
                <a:latin typeface="Helvetica" charset="0"/>
                <a:ea typeface="MS PGothic" charset="0"/>
              </a:rPr>
              <a:t>af</a:t>
            </a:r>
            <a:r>
              <a:rPr lang="en-GB" altLang="ja-JP" sz="1800" dirty="0" smtClean="0">
                <a:latin typeface="Helvetica" charset="0"/>
                <a:ea typeface="MS PGothic" charset="0"/>
              </a:rPr>
              <a:t> </a:t>
            </a:r>
            <a:r>
              <a:rPr lang="en-GB" altLang="ja-JP" sz="1800" dirty="0" err="1" smtClean="0">
                <a:latin typeface="Helvetica" charset="0"/>
                <a:ea typeface="MS PGothic" charset="0"/>
              </a:rPr>
              <a:t>lyst</a:t>
            </a:r>
            <a:endParaRPr lang="en-GB" altLang="ja-JP" sz="1800" dirty="0" smtClean="0">
              <a:latin typeface="Helvetica" charset="0"/>
              <a:ea typeface="MS PGothic" charset="0"/>
            </a:endParaRPr>
          </a:p>
          <a:p>
            <a:pPr marL="0" indent="0">
              <a:buNone/>
            </a:pPr>
            <a:endParaRPr lang="en-GB" altLang="ja-JP" sz="1800" dirty="0" smtClean="0">
              <a:latin typeface="Helvetica" charset="0"/>
              <a:ea typeface="MS PGothic" charset="0"/>
            </a:endParaRPr>
          </a:p>
          <a:p>
            <a:pPr marL="0" indent="0">
              <a:buNone/>
            </a:pPr>
            <a:r>
              <a:rPr lang="en-GB" altLang="ja-JP" sz="1800" b="1" dirty="0" err="1" smtClean="0">
                <a:latin typeface="Helvetica" charset="0"/>
                <a:ea typeface="MS PGothic" charset="0"/>
              </a:rPr>
              <a:t>Indsprøjte</a:t>
            </a:r>
            <a:r>
              <a:rPr lang="en-GB" altLang="ja-JP" sz="1800" b="1" dirty="0" smtClean="0">
                <a:latin typeface="Helvetica" charset="0"/>
                <a:ea typeface="MS PGothic" charset="0"/>
              </a:rPr>
              <a:t> </a:t>
            </a:r>
            <a:r>
              <a:rPr lang="en-GB" altLang="ja-JP" sz="1800" b="1" dirty="0" err="1" smtClean="0">
                <a:latin typeface="Helvetica" charset="0"/>
                <a:ea typeface="MS PGothic" charset="0"/>
              </a:rPr>
              <a:t>direkte</a:t>
            </a:r>
            <a:r>
              <a:rPr lang="en-GB" altLang="ja-JP" sz="1800" b="1" dirty="0" smtClean="0">
                <a:latin typeface="Helvetica" charset="0"/>
                <a:ea typeface="MS PGothic" charset="0"/>
              </a:rPr>
              <a:t> </a:t>
            </a:r>
            <a:r>
              <a:rPr lang="en-US" altLang="ja-JP" sz="1800" b="1" dirty="0" err="1">
                <a:latin typeface="Helvetica" charset="0"/>
                <a:ea typeface="MS PGothic" charset="0"/>
              </a:rPr>
              <a:t>i</a:t>
            </a:r>
            <a:r>
              <a:rPr lang="en-GB" altLang="ja-JP" sz="1800" b="1" dirty="0" smtClean="0">
                <a:latin typeface="Helvetica" charset="0"/>
                <a:ea typeface="MS PGothic" charset="0"/>
              </a:rPr>
              <a:t> </a:t>
            </a:r>
            <a:r>
              <a:rPr lang="en-GB" altLang="ja-JP" sz="1800" b="1" dirty="0" err="1" smtClean="0">
                <a:latin typeface="Helvetica" charset="0"/>
                <a:ea typeface="MS PGothic" charset="0"/>
              </a:rPr>
              <a:t>svulmelegemet</a:t>
            </a:r>
            <a:r>
              <a:rPr lang="en-GB" altLang="ja-JP" sz="1800" dirty="0" smtClean="0">
                <a:latin typeface="Helvetica" charset="0"/>
                <a:ea typeface="MS PGothic" charset="0"/>
              </a:rPr>
              <a:t>, </a:t>
            </a:r>
            <a:r>
              <a:rPr lang="en-GB" altLang="ja-JP" sz="1800" dirty="0" err="1" smtClean="0">
                <a:latin typeface="Helvetica" charset="0"/>
                <a:ea typeface="MS PGothic" charset="0"/>
              </a:rPr>
              <a:t>virker</a:t>
            </a:r>
            <a:r>
              <a:rPr lang="en-GB" altLang="ja-JP" sz="1800" dirty="0" smtClean="0">
                <a:latin typeface="Helvetica" charset="0"/>
                <a:ea typeface="MS PGothic" charset="0"/>
              </a:rPr>
              <a:t> </a:t>
            </a:r>
            <a:r>
              <a:rPr lang="en-GB" altLang="ja-JP" sz="1800" dirty="0" err="1" smtClean="0">
                <a:latin typeface="Helvetica" charset="0"/>
                <a:ea typeface="MS PGothic" charset="0"/>
              </a:rPr>
              <a:t>først</a:t>
            </a:r>
            <a:r>
              <a:rPr lang="en-GB" altLang="ja-JP" sz="1800" dirty="0" smtClean="0">
                <a:latin typeface="Helvetica" charset="0"/>
                <a:ea typeface="MS PGothic" charset="0"/>
              </a:rPr>
              <a:t> </a:t>
            </a:r>
            <a:r>
              <a:rPr lang="en-GB" altLang="ja-JP" sz="1800" dirty="0" err="1" smtClean="0">
                <a:latin typeface="Helvetica" charset="0"/>
                <a:ea typeface="MS PGothic" charset="0"/>
              </a:rPr>
              <a:t>efter</a:t>
            </a:r>
            <a:r>
              <a:rPr lang="en-GB" altLang="ja-JP" sz="1800" dirty="0" smtClean="0">
                <a:latin typeface="Helvetica" charset="0"/>
                <a:ea typeface="MS PGothic" charset="0"/>
              </a:rPr>
              <a:t> fem </a:t>
            </a:r>
            <a:r>
              <a:rPr lang="en-GB" altLang="ja-JP" sz="1800" dirty="0" err="1" smtClean="0">
                <a:latin typeface="Helvetica" charset="0"/>
                <a:ea typeface="MS PGothic" charset="0"/>
              </a:rPr>
              <a:t>minutter</a:t>
            </a:r>
            <a:r>
              <a:rPr lang="en-GB" altLang="ja-JP" sz="1800" dirty="0" smtClean="0">
                <a:latin typeface="Helvetica" charset="0"/>
                <a:ea typeface="MS PGothic" charset="0"/>
              </a:rPr>
              <a:t> </a:t>
            </a:r>
            <a:r>
              <a:rPr lang="en-GB" altLang="ja-JP" sz="1800" dirty="0" err="1" smtClean="0">
                <a:latin typeface="Helvetica" charset="0"/>
                <a:ea typeface="MS PGothic" charset="0"/>
              </a:rPr>
              <a:t>til</a:t>
            </a:r>
            <a:r>
              <a:rPr lang="en-GB" altLang="ja-JP" sz="1800" dirty="0" smtClean="0">
                <a:latin typeface="Helvetica" charset="0"/>
                <a:ea typeface="MS PGothic" charset="0"/>
              </a:rPr>
              <a:t> en time, </a:t>
            </a:r>
            <a:r>
              <a:rPr lang="en-GB" altLang="ja-JP" sz="1800" dirty="0" err="1" smtClean="0">
                <a:latin typeface="Helvetica" charset="0"/>
                <a:ea typeface="MS PGothic" charset="0"/>
              </a:rPr>
              <a:t>også</a:t>
            </a:r>
            <a:r>
              <a:rPr lang="en-GB" altLang="ja-JP" sz="1800" dirty="0" smtClean="0">
                <a:latin typeface="Helvetica" charset="0"/>
                <a:ea typeface="MS PGothic" charset="0"/>
              </a:rPr>
              <a:t> </a:t>
            </a:r>
            <a:r>
              <a:rPr lang="en-GB" altLang="ja-JP" sz="1800" dirty="0" err="1" smtClean="0">
                <a:latin typeface="Helvetica" charset="0"/>
                <a:ea typeface="MS PGothic" charset="0"/>
              </a:rPr>
              <a:t>uden</a:t>
            </a:r>
            <a:r>
              <a:rPr lang="en-GB" altLang="ja-JP" sz="1800" dirty="0" smtClean="0">
                <a:latin typeface="Helvetica" charset="0"/>
                <a:ea typeface="MS PGothic" charset="0"/>
              </a:rPr>
              <a:t> </a:t>
            </a:r>
            <a:r>
              <a:rPr lang="en-GB" altLang="ja-JP" sz="1800" dirty="0" err="1" smtClean="0">
                <a:latin typeface="Helvetica" charset="0"/>
                <a:ea typeface="MS PGothic" charset="0"/>
              </a:rPr>
              <a:t>stimulering</a:t>
            </a:r>
            <a:r>
              <a:rPr lang="en-GB" altLang="ja-JP" sz="1800" dirty="0" smtClean="0">
                <a:latin typeface="Helvetica" charset="0"/>
                <a:ea typeface="MS PGothic" charset="0"/>
              </a:rPr>
              <a:t> </a:t>
            </a:r>
            <a:r>
              <a:rPr lang="en-GB" altLang="ja-JP" sz="1800" dirty="0" err="1" smtClean="0">
                <a:latin typeface="Helvetica" charset="0"/>
                <a:ea typeface="MS PGothic" charset="0"/>
              </a:rPr>
              <a:t>og</a:t>
            </a:r>
            <a:r>
              <a:rPr lang="en-GB" altLang="ja-JP" sz="1800" dirty="0" smtClean="0">
                <a:latin typeface="Helvetica" charset="0"/>
                <a:ea typeface="MS PGothic" charset="0"/>
              </a:rPr>
              <a:t> </a:t>
            </a:r>
            <a:r>
              <a:rPr lang="en-GB" altLang="ja-JP" sz="1800" dirty="0" err="1" smtClean="0">
                <a:latin typeface="Helvetica" charset="0"/>
                <a:ea typeface="MS PGothic" charset="0"/>
              </a:rPr>
              <a:t>varer</a:t>
            </a:r>
            <a:r>
              <a:rPr lang="en-GB" altLang="ja-JP" sz="1800" dirty="0" smtClean="0">
                <a:latin typeface="Helvetica" charset="0"/>
                <a:ea typeface="MS PGothic" charset="0"/>
              </a:rPr>
              <a:t> et par timer</a:t>
            </a:r>
          </a:p>
          <a:p>
            <a:pPr marL="0" indent="0">
              <a:buNone/>
            </a:pPr>
            <a:endParaRPr lang="en-GB" altLang="ja-JP" sz="1800" dirty="0">
              <a:latin typeface="Helvetica" charset="0"/>
              <a:ea typeface="MS PGothic" charset="0"/>
            </a:endParaRPr>
          </a:p>
          <a:p>
            <a:pPr marL="0" indent="0">
              <a:buNone/>
            </a:pPr>
            <a:r>
              <a:rPr lang="en-GB" altLang="ja-JP" sz="1800" b="1" dirty="0" smtClean="0">
                <a:latin typeface="Helvetica" charset="0"/>
                <a:ea typeface="MS PGothic" charset="0"/>
              </a:rPr>
              <a:t>Penis </a:t>
            </a:r>
            <a:r>
              <a:rPr lang="en-GB" altLang="ja-JP" sz="1800" b="1" dirty="0" err="1" smtClean="0">
                <a:latin typeface="Helvetica" charset="0"/>
                <a:ea typeface="MS PGothic" charset="0"/>
              </a:rPr>
              <a:t>pumpe</a:t>
            </a:r>
            <a:r>
              <a:rPr lang="en-GB" altLang="ja-JP" sz="1800" b="1" dirty="0" smtClean="0">
                <a:latin typeface="Helvetica" charset="0"/>
                <a:ea typeface="MS PGothic" charset="0"/>
              </a:rPr>
              <a:t> </a:t>
            </a:r>
            <a:r>
              <a:rPr lang="en-GB" altLang="ja-JP" sz="1800" b="1" dirty="0" err="1" smtClean="0">
                <a:latin typeface="Helvetica" charset="0"/>
                <a:ea typeface="MS PGothic" charset="0"/>
              </a:rPr>
              <a:t>og</a:t>
            </a:r>
            <a:r>
              <a:rPr lang="en-GB" altLang="ja-JP" sz="1800" b="1" dirty="0" smtClean="0">
                <a:latin typeface="Helvetica" charset="0"/>
                <a:ea typeface="MS PGothic" charset="0"/>
              </a:rPr>
              <a:t> </a:t>
            </a:r>
            <a:r>
              <a:rPr lang="en-GB" altLang="ja-JP" sz="1800" b="1" dirty="0" err="1" smtClean="0">
                <a:latin typeface="Helvetica" charset="0"/>
                <a:ea typeface="MS PGothic" charset="0"/>
              </a:rPr>
              <a:t>penisring</a:t>
            </a:r>
            <a:r>
              <a:rPr lang="en-GB" altLang="ja-JP" sz="1800" b="1" dirty="0" smtClean="0">
                <a:latin typeface="Helvetica" charset="0"/>
                <a:ea typeface="MS PGothic" charset="0"/>
              </a:rPr>
              <a:t> </a:t>
            </a:r>
            <a:r>
              <a:rPr lang="mr-IN" altLang="ja-JP" sz="1800" dirty="0" smtClean="0">
                <a:latin typeface="Helvetica" charset="0"/>
                <a:ea typeface="MS PGothic" charset="0"/>
              </a:rPr>
              <a:t>–</a:t>
            </a:r>
            <a:r>
              <a:rPr lang="en-GB" altLang="ja-JP" sz="1800" dirty="0" smtClean="0">
                <a:latin typeface="Helvetica" charset="0"/>
                <a:ea typeface="MS PGothic" charset="0"/>
              </a:rPr>
              <a:t> dog med </a:t>
            </a:r>
            <a:r>
              <a:rPr lang="en-GB" altLang="ja-JP" sz="1800" dirty="0" err="1" smtClean="0">
                <a:latin typeface="Helvetica" charset="0"/>
                <a:ea typeface="MS PGothic" charset="0"/>
              </a:rPr>
              <a:t>begrænset</a:t>
            </a:r>
            <a:r>
              <a:rPr lang="en-GB" altLang="ja-JP" sz="1800" dirty="0" smtClean="0">
                <a:latin typeface="Helvetica" charset="0"/>
                <a:ea typeface="MS PGothic" charset="0"/>
              </a:rPr>
              <a:t> </a:t>
            </a:r>
            <a:r>
              <a:rPr lang="en-GB" altLang="ja-JP" sz="1800" dirty="0" err="1" smtClean="0">
                <a:latin typeface="Helvetica" charset="0"/>
                <a:ea typeface="MS PGothic" charset="0"/>
              </a:rPr>
              <a:t>effekt</a:t>
            </a:r>
            <a:r>
              <a:rPr lang="en-GB" altLang="ja-JP" sz="1800" dirty="0" smtClean="0">
                <a:latin typeface="Helvetica" charset="0"/>
                <a:ea typeface="MS PGothic" charset="0"/>
              </a:rPr>
              <a:t>. Men </a:t>
            </a:r>
            <a:r>
              <a:rPr lang="en-GB" altLang="ja-JP" sz="1800" dirty="0" err="1" smtClean="0">
                <a:latin typeface="Helvetica" charset="0"/>
                <a:ea typeface="MS PGothic" charset="0"/>
              </a:rPr>
              <a:t>virker</a:t>
            </a:r>
            <a:r>
              <a:rPr lang="en-GB" altLang="ja-JP" sz="1800" dirty="0" smtClean="0">
                <a:latin typeface="Helvetica" charset="0"/>
                <a:ea typeface="MS PGothic" charset="0"/>
              </a:rPr>
              <a:t>, </a:t>
            </a:r>
            <a:r>
              <a:rPr lang="en-GB" altLang="ja-JP" sz="1800" dirty="0" err="1" smtClean="0">
                <a:latin typeface="Helvetica" charset="0"/>
                <a:ea typeface="MS PGothic" charset="0"/>
              </a:rPr>
              <a:t>hvor</a:t>
            </a:r>
            <a:r>
              <a:rPr lang="en-GB" altLang="ja-JP" sz="1800" dirty="0" smtClean="0">
                <a:latin typeface="Helvetica" charset="0"/>
                <a:ea typeface="MS PGothic" charset="0"/>
              </a:rPr>
              <a:t> </a:t>
            </a:r>
            <a:r>
              <a:rPr lang="en-GB" altLang="ja-JP" sz="1800" dirty="0" err="1" smtClean="0">
                <a:latin typeface="Helvetica" charset="0"/>
                <a:ea typeface="MS PGothic" charset="0"/>
              </a:rPr>
              <a:t>nerver</a:t>
            </a:r>
            <a:r>
              <a:rPr lang="en-GB" altLang="ja-JP" sz="1800" dirty="0" smtClean="0">
                <a:latin typeface="Helvetica" charset="0"/>
                <a:ea typeface="MS PGothic" charset="0"/>
              </a:rPr>
              <a:t> </a:t>
            </a:r>
            <a:r>
              <a:rPr lang="en-GB" altLang="ja-JP" sz="1800" dirty="0" err="1" smtClean="0">
                <a:latin typeface="Helvetica" charset="0"/>
                <a:ea typeface="MS PGothic" charset="0"/>
              </a:rPr>
              <a:t>og</a:t>
            </a:r>
            <a:r>
              <a:rPr lang="en-GB" altLang="ja-JP" sz="1800" dirty="0" smtClean="0">
                <a:latin typeface="Helvetica" charset="0"/>
                <a:ea typeface="MS PGothic" charset="0"/>
              </a:rPr>
              <a:t> </a:t>
            </a:r>
            <a:r>
              <a:rPr lang="en-GB" altLang="ja-JP" sz="1800" dirty="0" err="1" smtClean="0">
                <a:latin typeface="Helvetica" charset="0"/>
                <a:ea typeface="MS PGothic" charset="0"/>
              </a:rPr>
              <a:t>kar</a:t>
            </a:r>
            <a:r>
              <a:rPr lang="en-GB" altLang="ja-JP" sz="1800" dirty="0" smtClean="0">
                <a:latin typeface="Helvetica" charset="0"/>
                <a:ea typeface="MS PGothic" charset="0"/>
              </a:rPr>
              <a:t> </a:t>
            </a:r>
            <a:r>
              <a:rPr lang="en-GB" altLang="ja-JP" sz="1800" dirty="0" err="1" smtClean="0">
                <a:latin typeface="Helvetica" charset="0"/>
                <a:ea typeface="MS PGothic" charset="0"/>
              </a:rPr>
              <a:t>er</a:t>
            </a:r>
            <a:r>
              <a:rPr lang="en-GB" altLang="ja-JP" sz="1800" dirty="0" smtClean="0">
                <a:latin typeface="Helvetica" charset="0"/>
                <a:ea typeface="MS PGothic" charset="0"/>
              </a:rPr>
              <a:t> </a:t>
            </a:r>
            <a:r>
              <a:rPr lang="en-GB" altLang="ja-JP" sz="1800" dirty="0" err="1" smtClean="0">
                <a:latin typeface="Helvetica" charset="0"/>
                <a:ea typeface="MS PGothic" charset="0"/>
              </a:rPr>
              <a:t>beskadiget</a:t>
            </a:r>
            <a:r>
              <a:rPr lang="en-GB" altLang="ja-JP" sz="1800" dirty="0" smtClean="0">
                <a:latin typeface="Helvetica" charset="0"/>
                <a:ea typeface="MS PGothic" charset="0"/>
              </a:rPr>
              <a:t>. Penis </a:t>
            </a:r>
            <a:r>
              <a:rPr lang="en-GB" altLang="ja-JP" sz="1800" dirty="0" err="1" smtClean="0">
                <a:latin typeface="Helvetica" charset="0"/>
                <a:ea typeface="MS PGothic" charset="0"/>
              </a:rPr>
              <a:t>føres</a:t>
            </a:r>
            <a:r>
              <a:rPr lang="en-GB" altLang="ja-JP" sz="1800" dirty="0" smtClean="0">
                <a:latin typeface="Helvetica" charset="0"/>
                <a:ea typeface="MS PGothic" charset="0"/>
              </a:rPr>
              <a:t> </a:t>
            </a:r>
            <a:r>
              <a:rPr lang="en-US" altLang="ja-JP" sz="1800" dirty="0" err="1" smtClean="0">
                <a:latin typeface="Helvetica" charset="0"/>
                <a:ea typeface="MS PGothic" charset="0"/>
              </a:rPr>
              <a:t>i</a:t>
            </a:r>
            <a:r>
              <a:rPr lang="en-US" altLang="ja-JP" sz="1800" dirty="0" smtClean="0">
                <a:latin typeface="Helvetica" charset="0"/>
                <a:ea typeface="MS PGothic" charset="0"/>
              </a:rPr>
              <a:t> et </a:t>
            </a:r>
            <a:r>
              <a:rPr lang="en-US" altLang="ja-JP" sz="1800" dirty="0" err="1" smtClean="0">
                <a:latin typeface="Helvetica" charset="0"/>
                <a:ea typeface="MS PGothic" charset="0"/>
              </a:rPr>
              <a:t>vakumrum</a:t>
            </a:r>
            <a:r>
              <a:rPr lang="en-US" altLang="ja-JP" sz="1800" dirty="0" smtClean="0">
                <a:latin typeface="Helvetica" charset="0"/>
                <a:ea typeface="MS PGothic" charset="0"/>
              </a:rPr>
              <a:t> </a:t>
            </a:r>
            <a:r>
              <a:rPr lang="en-US" altLang="ja-JP" sz="1800" dirty="0" err="1" smtClean="0">
                <a:latin typeface="Helvetica" charset="0"/>
                <a:ea typeface="MS PGothic" charset="0"/>
              </a:rPr>
              <a:t>efterfulgt</a:t>
            </a:r>
            <a:r>
              <a:rPr lang="en-US" altLang="ja-JP" sz="1800" dirty="0" smtClean="0">
                <a:latin typeface="Helvetica" charset="0"/>
                <a:ea typeface="MS PGothic" charset="0"/>
              </a:rPr>
              <a:t> </a:t>
            </a:r>
            <a:r>
              <a:rPr lang="en-US" altLang="ja-JP" sz="1800" dirty="0" err="1" smtClean="0">
                <a:latin typeface="Helvetica" charset="0"/>
                <a:ea typeface="MS PGothic" charset="0"/>
              </a:rPr>
              <a:t>af</a:t>
            </a:r>
            <a:r>
              <a:rPr lang="en-US" altLang="ja-JP" sz="1800" dirty="0" smtClean="0">
                <a:latin typeface="Helvetica" charset="0"/>
                <a:ea typeface="MS PGothic" charset="0"/>
              </a:rPr>
              <a:t> </a:t>
            </a:r>
            <a:r>
              <a:rPr lang="en-US" altLang="ja-JP" sz="1800" dirty="0" err="1" smtClean="0">
                <a:latin typeface="Helvetica" charset="0"/>
                <a:ea typeface="MS PGothic" charset="0"/>
              </a:rPr>
              <a:t>penisring</a:t>
            </a:r>
            <a:r>
              <a:rPr lang="en-GB" altLang="ja-JP" sz="1800" dirty="0">
                <a:latin typeface="Helvetica" charset="0"/>
                <a:ea typeface="MS PGothic" charset="0"/>
              </a:rPr>
              <a:t> </a:t>
            </a:r>
            <a:r>
              <a:rPr lang="en-GB" altLang="ja-JP" sz="1800" dirty="0" smtClean="0">
                <a:latin typeface="Helvetica" charset="0"/>
                <a:ea typeface="MS PGothic" charset="0"/>
              </a:rPr>
              <a:t>(</a:t>
            </a:r>
            <a:r>
              <a:rPr lang="en-GB" altLang="ja-JP" sz="1800" dirty="0" err="1" smtClean="0">
                <a:latin typeface="Helvetica" charset="0"/>
                <a:ea typeface="MS PGothic" charset="0"/>
              </a:rPr>
              <a:t>må</a:t>
            </a:r>
            <a:r>
              <a:rPr lang="en-GB" altLang="ja-JP" sz="1800" dirty="0" smtClean="0">
                <a:latin typeface="Helvetica" charset="0"/>
                <a:ea typeface="MS PGothic" charset="0"/>
              </a:rPr>
              <a:t> </a:t>
            </a:r>
            <a:r>
              <a:rPr lang="en-GB" altLang="ja-JP" sz="1800" dirty="0" err="1" smtClean="0">
                <a:latin typeface="Helvetica" charset="0"/>
                <a:ea typeface="MS PGothic" charset="0"/>
              </a:rPr>
              <a:t>højest</a:t>
            </a:r>
            <a:r>
              <a:rPr lang="en-GB" altLang="ja-JP" sz="1800" dirty="0" smtClean="0">
                <a:latin typeface="Helvetica" charset="0"/>
                <a:ea typeface="MS PGothic" charset="0"/>
              </a:rPr>
              <a:t> </a:t>
            </a:r>
            <a:r>
              <a:rPr lang="en-GB" altLang="ja-JP" sz="1800" dirty="0" err="1" smtClean="0">
                <a:latin typeface="Helvetica" charset="0"/>
                <a:ea typeface="MS PGothic" charset="0"/>
              </a:rPr>
              <a:t>sidde</a:t>
            </a:r>
            <a:r>
              <a:rPr lang="en-GB" altLang="ja-JP" sz="1800" dirty="0" smtClean="0">
                <a:latin typeface="Helvetica" charset="0"/>
                <a:ea typeface="MS PGothic" charset="0"/>
              </a:rPr>
              <a:t> 20minutter). </a:t>
            </a:r>
            <a:r>
              <a:rPr lang="en-GB" altLang="ja-JP" sz="1800" dirty="0" err="1" smtClean="0">
                <a:latin typeface="Helvetica" charset="0"/>
                <a:ea typeface="MS PGothic" charset="0"/>
              </a:rPr>
              <a:t>Bedste</a:t>
            </a:r>
            <a:r>
              <a:rPr lang="en-GB" altLang="ja-JP" sz="1800" dirty="0" smtClean="0">
                <a:latin typeface="Helvetica" charset="0"/>
                <a:ea typeface="MS PGothic" charset="0"/>
              </a:rPr>
              <a:t> </a:t>
            </a:r>
            <a:r>
              <a:rPr lang="en-GB" altLang="ja-JP" sz="1800" dirty="0" err="1" smtClean="0">
                <a:latin typeface="Helvetica" charset="0"/>
                <a:ea typeface="MS PGothic" charset="0"/>
              </a:rPr>
              <a:t>penispumpe</a:t>
            </a:r>
            <a:r>
              <a:rPr lang="en-GB" altLang="ja-JP" sz="1800" dirty="0" smtClean="0">
                <a:latin typeface="Helvetica" charset="0"/>
                <a:ea typeface="MS PGothic" charset="0"/>
              </a:rPr>
              <a:t> </a:t>
            </a:r>
            <a:r>
              <a:rPr lang="en-GB" altLang="ja-JP" sz="1800" dirty="0" err="1" smtClean="0">
                <a:latin typeface="Helvetica" charset="0"/>
                <a:ea typeface="MS PGothic" charset="0"/>
              </a:rPr>
              <a:t>orienteres</a:t>
            </a:r>
            <a:r>
              <a:rPr lang="en-GB" altLang="ja-JP" sz="1800" dirty="0" smtClean="0">
                <a:latin typeface="Helvetica" charset="0"/>
                <a:ea typeface="MS PGothic" charset="0"/>
              </a:rPr>
              <a:t> </a:t>
            </a:r>
            <a:r>
              <a:rPr lang="en-GB" altLang="ja-JP" sz="1800" dirty="0" err="1" smtClean="0">
                <a:latin typeface="Helvetica" charset="0"/>
                <a:ea typeface="MS PGothic" charset="0"/>
              </a:rPr>
              <a:t>om</a:t>
            </a:r>
            <a:r>
              <a:rPr lang="en-GB" altLang="ja-JP" sz="1800" dirty="0" smtClean="0">
                <a:latin typeface="Helvetica" charset="0"/>
                <a:ea typeface="MS PGothic" charset="0"/>
              </a:rPr>
              <a:t> </a:t>
            </a:r>
            <a:r>
              <a:rPr lang="en-GB" altLang="ja-JP" sz="1800" dirty="0" err="1" smtClean="0">
                <a:latin typeface="Helvetica" charset="0"/>
                <a:ea typeface="MS PGothic" charset="0"/>
              </a:rPr>
              <a:t>ved</a:t>
            </a:r>
            <a:r>
              <a:rPr lang="en-GB" altLang="ja-JP" sz="1800" dirty="0" smtClean="0">
                <a:latin typeface="Helvetica" charset="0"/>
                <a:ea typeface="MS PGothic" charset="0"/>
              </a:rPr>
              <a:t> </a:t>
            </a:r>
            <a:r>
              <a:rPr lang="en-GB" altLang="ja-JP" sz="1800" dirty="0" err="1" smtClean="0">
                <a:latin typeface="Helvetica" charset="0"/>
                <a:ea typeface="MS PGothic" charset="0"/>
              </a:rPr>
              <a:t>Sexologisk</a:t>
            </a:r>
            <a:r>
              <a:rPr lang="en-GB" altLang="ja-JP" sz="1800" dirty="0" smtClean="0">
                <a:latin typeface="Helvetica" charset="0"/>
                <a:ea typeface="MS PGothic" charset="0"/>
              </a:rPr>
              <a:t> </a:t>
            </a:r>
            <a:r>
              <a:rPr lang="en-GB" altLang="ja-JP" sz="1800" dirty="0" err="1" smtClean="0">
                <a:latin typeface="Helvetica" charset="0"/>
                <a:ea typeface="MS PGothic" charset="0"/>
              </a:rPr>
              <a:t>klinik</a:t>
            </a:r>
            <a:r>
              <a:rPr lang="en-GB" altLang="ja-JP" sz="1800" dirty="0" smtClean="0">
                <a:latin typeface="Helvetica" charset="0"/>
                <a:ea typeface="MS PGothic" charset="0"/>
              </a:rPr>
              <a:t>, </a:t>
            </a:r>
            <a:r>
              <a:rPr lang="en-GB" altLang="ja-JP" sz="1800" dirty="0" err="1" smtClean="0">
                <a:latin typeface="Helvetica" charset="0"/>
                <a:ea typeface="MS PGothic" charset="0"/>
              </a:rPr>
              <a:t>Ålborg</a:t>
            </a:r>
            <a:r>
              <a:rPr lang="en-GB" altLang="ja-JP" sz="1800" dirty="0" smtClean="0">
                <a:latin typeface="Helvetica" charset="0"/>
                <a:ea typeface="MS PGothic" charset="0"/>
              </a:rPr>
              <a:t> </a:t>
            </a:r>
            <a:r>
              <a:rPr lang="en-GB" altLang="ja-JP" sz="1800" dirty="0" err="1" smtClean="0">
                <a:latin typeface="Helvetica" charset="0"/>
                <a:ea typeface="MS PGothic" charset="0"/>
              </a:rPr>
              <a:t>Universitetssygehus</a:t>
            </a:r>
            <a:r>
              <a:rPr lang="en-GB" altLang="ja-JP" sz="1800" dirty="0" smtClean="0">
                <a:latin typeface="Helvetica" charset="0"/>
                <a:ea typeface="MS PGothic" charset="0"/>
              </a:rPr>
              <a:t> </a:t>
            </a:r>
            <a:r>
              <a:rPr lang="mr-IN" altLang="ja-JP" sz="1800" dirty="0" smtClean="0">
                <a:latin typeface="Helvetica" charset="0"/>
                <a:ea typeface="MS PGothic" charset="0"/>
              </a:rPr>
              <a:t>–</a:t>
            </a:r>
            <a:r>
              <a:rPr lang="en-GB" altLang="ja-JP" sz="1800" dirty="0" smtClean="0">
                <a:latin typeface="Helvetica" charset="0"/>
                <a:ea typeface="MS PGothic" charset="0"/>
              </a:rPr>
              <a:t> </a:t>
            </a:r>
            <a:r>
              <a:rPr lang="en-GB" altLang="ja-JP" sz="1800" dirty="0" err="1" smtClean="0">
                <a:latin typeface="Helvetica" charset="0"/>
                <a:ea typeface="MS PGothic" charset="0"/>
              </a:rPr>
              <a:t>kan</a:t>
            </a:r>
            <a:r>
              <a:rPr lang="en-GB" altLang="ja-JP" sz="1800" dirty="0" smtClean="0">
                <a:latin typeface="Helvetica" charset="0"/>
                <a:ea typeface="MS PGothic" charset="0"/>
              </a:rPr>
              <a:t> </a:t>
            </a:r>
            <a:r>
              <a:rPr lang="en-GB" altLang="ja-JP" sz="1800" dirty="0" err="1" smtClean="0">
                <a:latin typeface="Helvetica" charset="0"/>
                <a:ea typeface="MS PGothic" charset="0"/>
              </a:rPr>
              <a:t>også</a:t>
            </a:r>
            <a:r>
              <a:rPr lang="en-GB" altLang="ja-JP" sz="1800" dirty="0" smtClean="0">
                <a:latin typeface="Helvetica" charset="0"/>
                <a:ea typeface="MS PGothic" charset="0"/>
              </a:rPr>
              <a:t> </a:t>
            </a:r>
            <a:r>
              <a:rPr lang="en-GB" altLang="ja-JP" sz="1800" dirty="0" err="1" smtClean="0">
                <a:latin typeface="Helvetica" charset="0"/>
                <a:ea typeface="MS PGothic" charset="0"/>
              </a:rPr>
              <a:t>bruges</a:t>
            </a:r>
            <a:r>
              <a:rPr lang="en-GB" altLang="ja-JP" sz="1800" dirty="0" smtClean="0">
                <a:latin typeface="Helvetica" charset="0"/>
                <a:ea typeface="MS PGothic" charset="0"/>
              </a:rPr>
              <a:t> </a:t>
            </a:r>
            <a:r>
              <a:rPr lang="en-GB" altLang="ja-JP" sz="1800" dirty="0" err="1" smtClean="0">
                <a:latin typeface="Helvetica" charset="0"/>
                <a:ea typeface="MS PGothic" charset="0"/>
              </a:rPr>
              <a:t>sammen</a:t>
            </a:r>
            <a:r>
              <a:rPr lang="en-GB" altLang="ja-JP" sz="1800" dirty="0" smtClean="0">
                <a:latin typeface="Helvetica" charset="0"/>
                <a:ea typeface="MS PGothic" charset="0"/>
              </a:rPr>
              <a:t> med </a:t>
            </a:r>
            <a:r>
              <a:rPr lang="en-GB" altLang="ja-JP" sz="1800" dirty="0" err="1" smtClean="0">
                <a:latin typeface="Helvetica" charset="0"/>
                <a:ea typeface="MS PGothic" charset="0"/>
              </a:rPr>
              <a:t>medicin</a:t>
            </a:r>
            <a:r>
              <a:rPr lang="en-GB" altLang="ja-JP" sz="1800" dirty="0" smtClean="0">
                <a:latin typeface="Helvetica" charset="0"/>
                <a:ea typeface="MS PGothic" charset="0"/>
              </a:rPr>
              <a:t>.</a:t>
            </a:r>
          </a:p>
          <a:p>
            <a:pPr marL="0" indent="0">
              <a:buNone/>
            </a:pPr>
            <a:endParaRPr lang="en-GB" altLang="ja-JP" sz="1800" dirty="0">
              <a:latin typeface="Helvetica" charset="0"/>
              <a:ea typeface="MS PGothic" charset="0"/>
            </a:endParaRPr>
          </a:p>
          <a:p>
            <a:pPr marL="0" indent="0">
              <a:buNone/>
            </a:pPr>
            <a:r>
              <a:rPr lang="en-GB" altLang="ja-JP" sz="1800" b="1" dirty="0" err="1" smtClean="0">
                <a:latin typeface="Helvetica" charset="0"/>
                <a:ea typeface="MS PGothic" charset="0"/>
              </a:rPr>
              <a:t>Indopereret</a:t>
            </a:r>
            <a:r>
              <a:rPr lang="en-GB" altLang="ja-JP" sz="1800" b="1" dirty="0" smtClean="0">
                <a:latin typeface="Helvetica" charset="0"/>
                <a:ea typeface="MS PGothic" charset="0"/>
              </a:rPr>
              <a:t> </a:t>
            </a:r>
            <a:r>
              <a:rPr lang="en-GB" altLang="ja-JP" sz="1800" b="1" dirty="0" err="1" smtClean="0">
                <a:latin typeface="Helvetica" charset="0"/>
                <a:ea typeface="MS PGothic" charset="0"/>
              </a:rPr>
              <a:t>eriktionsumpe</a:t>
            </a:r>
            <a:endParaRPr lang="en-GB" altLang="ja-JP" sz="1800" b="1" dirty="0" smtClean="0">
              <a:latin typeface="Helvetica" charset="0"/>
              <a:ea typeface="MS PGothic" charset="0"/>
            </a:endParaRPr>
          </a:p>
          <a:p>
            <a:pPr marL="0" indent="0">
              <a:buNone/>
            </a:pPr>
            <a:endParaRPr lang="en-GB" altLang="ja-JP" sz="1800" dirty="0">
              <a:latin typeface="Helvetica" charset="0"/>
              <a:ea typeface="MS PGothic" charset="0"/>
            </a:endParaRPr>
          </a:p>
          <a:p>
            <a:pPr marL="0" indent="0">
              <a:buNone/>
            </a:pPr>
            <a:r>
              <a:rPr lang="en-GB" altLang="ja-JP" sz="1800" b="1" dirty="0" err="1" smtClean="0">
                <a:latin typeface="Helvetica" charset="0"/>
                <a:ea typeface="MS PGothic" charset="0"/>
              </a:rPr>
              <a:t>Penisprotese</a:t>
            </a:r>
            <a:r>
              <a:rPr lang="en-GB" altLang="ja-JP" sz="1800" dirty="0" smtClean="0">
                <a:latin typeface="Helvetica" charset="0"/>
                <a:ea typeface="MS PGothic" charset="0"/>
              </a:rPr>
              <a:t>, </a:t>
            </a:r>
            <a:r>
              <a:rPr lang="en-GB" altLang="ja-JP" sz="1800" dirty="0" err="1" smtClean="0">
                <a:latin typeface="Helvetica" charset="0"/>
                <a:ea typeface="MS PGothic" charset="0"/>
              </a:rPr>
              <a:t>svulmelegemerne</a:t>
            </a:r>
            <a:r>
              <a:rPr lang="en-GB" altLang="ja-JP" sz="1800" dirty="0" smtClean="0">
                <a:latin typeface="Helvetica" charset="0"/>
                <a:ea typeface="MS PGothic" charset="0"/>
              </a:rPr>
              <a:t> </a:t>
            </a:r>
            <a:r>
              <a:rPr lang="en-GB" altLang="ja-JP" sz="1800" dirty="0" err="1" smtClean="0">
                <a:latin typeface="Helvetica" charset="0"/>
                <a:ea typeface="MS PGothic" charset="0"/>
              </a:rPr>
              <a:t>fjernes</a:t>
            </a:r>
            <a:r>
              <a:rPr lang="en-GB" altLang="ja-JP" sz="1800" dirty="0" smtClean="0">
                <a:latin typeface="Helvetica" charset="0"/>
                <a:ea typeface="MS PGothic" charset="0"/>
              </a:rPr>
              <a:t>. </a:t>
            </a:r>
            <a:r>
              <a:rPr lang="en-GB" altLang="ja-JP" sz="1800" dirty="0" err="1" smtClean="0">
                <a:latin typeface="Helvetica" charset="0"/>
                <a:ea typeface="MS PGothic" charset="0"/>
              </a:rPr>
              <a:t>Må</a:t>
            </a:r>
            <a:r>
              <a:rPr lang="en-GB" altLang="ja-JP" sz="1800" dirty="0" smtClean="0">
                <a:latin typeface="Helvetica" charset="0"/>
                <a:ea typeface="MS PGothic" charset="0"/>
              </a:rPr>
              <a:t> </a:t>
            </a:r>
            <a:r>
              <a:rPr lang="en-GB" altLang="ja-JP" sz="1800" dirty="0" err="1" smtClean="0">
                <a:latin typeface="Helvetica" charset="0"/>
                <a:ea typeface="MS PGothic" charset="0"/>
              </a:rPr>
              <a:t>protesen</a:t>
            </a:r>
            <a:r>
              <a:rPr lang="en-GB" altLang="ja-JP" sz="1800" dirty="0" smtClean="0">
                <a:latin typeface="Helvetica" charset="0"/>
                <a:ea typeface="MS PGothic" charset="0"/>
              </a:rPr>
              <a:t> </a:t>
            </a:r>
            <a:r>
              <a:rPr lang="en-GB" altLang="ja-JP" sz="1800" dirty="0" err="1" smtClean="0">
                <a:latin typeface="Helvetica" charset="0"/>
                <a:ea typeface="MS PGothic" charset="0"/>
              </a:rPr>
              <a:t>fjernes</a:t>
            </a:r>
            <a:r>
              <a:rPr lang="en-GB" altLang="ja-JP" sz="1800" dirty="0" smtClean="0">
                <a:latin typeface="Helvetica" charset="0"/>
                <a:ea typeface="MS PGothic" charset="0"/>
              </a:rPr>
              <a:t>, </a:t>
            </a:r>
            <a:r>
              <a:rPr lang="en-GB" altLang="ja-JP" sz="1800" dirty="0" err="1" smtClean="0">
                <a:latin typeface="Helvetica" charset="0"/>
                <a:ea typeface="MS PGothic" charset="0"/>
              </a:rPr>
              <a:t>har</a:t>
            </a:r>
            <a:r>
              <a:rPr lang="en-GB" altLang="ja-JP" sz="1800" dirty="0" smtClean="0">
                <a:latin typeface="Helvetica" charset="0"/>
                <a:ea typeface="MS PGothic" charset="0"/>
              </a:rPr>
              <a:t> man </a:t>
            </a:r>
            <a:r>
              <a:rPr lang="en-GB" altLang="ja-JP" sz="1800" dirty="0" err="1" smtClean="0">
                <a:latin typeface="Helvetica" charset="0"/>
                <a:ea typeface="MS PGothic" charset="0"/>
              </a:rPr>
              <a:t>altid</a:t>
            </a:r>
            <a:r>
              <a:rPr lang="en-GB" altLang="ja-JP" sz="1800" dirty="0" smtClean="0">
                <a:latin typeface="Helvetica" charset="0"/>
                <a:ea typeface="MS PGothic" charset="0"/>
              </a:rPr>
              <a:t> </a:t>
            </a:r>
            <a:r>
              <a:rPr lang="en-GB" altLang="ja-JP" sz="1800" dirty="0" err="1" smtClean="0">
                <a:latin typeface="Helvetica" charset="0"/>
                <a:ea typeface="MS PGothic" charset="0"/>
              </a:rPr>
              <a:t>mistet</a:t>
            </a:r>
            <a:r>
              <a:rPr lang="en-GB" altLang="ja-JP" sz="1800" dirty="0" smtClean="0">
                <a:latin typeface="Helvetica" charset="0"/>
                <a:ea typeface="MS PGothic" charset="0"/>
              </a:rPr>
              <a:t> </a:t>
            </a:r>
            <a:r>
              <a:rPr lang="en-GB" altLang="ja-JP" sz="1800" dirty="0" err="1" smtClean="0">
                <a:latin typeface="Helvetica" charset="0"/>
                <a:ea typeface="MS PGothic" charset="0"/>
              </a:rPr>
              <a:t>evnen</a:t>
            </a:r>
            <a:r>
              <a:rPr lang="en-GB" altLang="ja-JP" sz="1800" dirty="0" smtClean="0">
                <a:latin typeface="Helvetica" charset="0"/>
                <a:ea typeface="MS PGothic" charset="0"/>
              </a:rPr>
              <a:t> </a:t>
            </a:r>
            <a:r>
              <a:rPr lang="en-GB" altLang="ja-JP" sz="1800" dirty="0" err="1" smtClean="0">
                <a:latin typeface="Helvetica" charset="0"/>
                <a:ea typeface="MS PGothic" charset="0"/>
              </a:rPr>
              <a:t>til</a:t>
            </a:r>
            <a:r>
              <a:rPr lang="en-GB" altLang="ja-JP" sz="1800" dirty="0" smtClean="0">
                <a:latin typeface="Helvetica" charset="0"/>
                <a:ea typeface="MS PGothic" charset="0"/>
              </a:rPr>
              <a:t> at </a:t>
            </a:r>
            <a:r>
              <a:rPr lang="en-GB" altLang="ja-JP" sz="1800" dirty="0" err="1" smtClean="0">
                <a:latin typeface="Helvetica" charset="0"/>
                <a:ea typeface="MS PGothic" charset="0"/>
              </a:rPr>
              <a:t>få</a:t>
            </a:r>
            <a:r>
              <a:rPr lang="en-GB" altLang="ja-JP" sz="1800" dirty="0" smtClean="0">
                <a:latin typeface="Helvetica" charset="0"/>
                <a:ea typeface="MS PGothic" charset="0"/>
              </a:rPr>
              <a:t> </a:t>
            </a:r>
            <a:r>
              <a:rPr lang="en-GB" altLang="ja-JP" sz="1800" dirty="0" err="1" smtClean="0">
                <a:latin typeface="Helvetica" charset="0"/>
                <a:ea typeface="MS PGothic" charset="0"/>
              </a:rPr>
              <a:t>rejsning</a:t>
            </a:r>
            <a:endParaRPr lang="en-GB" altLang="ja-JP" sz="1800" dirty="0" smtClean="0">
              <a:latin typeface="Helvetica" charset="0"/>
              <a:ea typeface="MS PGothic" charset="0"/>
            </a:endParaRPr>
          </a:p>
          <a:p>
            <a:pPr marL="0" indent="0">
              <a:buNone/>
            </a:pPr>
            <a:endParaRPr lang="en-GB" altLang="ja-JP" sz="1800" dirty="0" smtClean="0">
              <a:latin typeface="Helvetica" charset="0"/>
              <a:ea typeface="MS PGothic" charset="0"/>
            </a:endParaRPr>
          </a:p>
          <a:p>
            <a:pPr marL="0" indent="0">
              <a:buNone/>
            </a:pPr>
            <a:endParaRPr lang="en-GB" altLang="ja-JP" sz="1800" dirty="0">
              <a:latin typeface="Helvetica" charset="0"/>
              <a:ea typeface="MS PGothic" charset="0"/>
            </a:endParaRP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199713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976"/>
            <a:ext cx="10515600" cy="489337"/>
          </a:xfrm>
        </p:spPr>
        <p:txBody>
          <a:bodyPr>
            <a:normAutofit fontScale="90000"/>
          </a:bodyPr>
          <a:lstStyle/>
          <a:p>
            <a:r>
              <a:rPr lang="en-US" sz="3200" dirty="0" err="1" smtClean="0"/>
              <a:t>Gode</a:t>
            </a:r>
            <a:r>
              <a:rPr lang="en-US" sz="3200" dirty="0" smtClean="0"/>
              <a:t> </a:t>
            </a:r>
            <a:r>
              <a:rPr lang="en-US" sz="3200" dirty="0" err="1" smtClean="0"/>
              <a:t>råd</a:t>
            </a:r>
            <a:r>
              <a:rPr lang="en-US" sz="3200" dirty="0" smtClean="0"/>
              <a:t> </a:t>
            </a:r>
            <a:r>
              <a:rPr lang="en-US" sz="3200" dirty="0" err="1" smtClean="0"/>
              <a:t>vedrørende</a:t>
            </a:r>
            <a:r>
              <a:rPr lang="en-US" sz="3200" dirty="0" smtClean="0"/>
              <a:t> sex </a:t>
            </a:r>
            <a:r>
              <a:rPr lang="en-US" sz="3200" dirty="0" err="1" smtClean="0"/>
              <a:t>og</a:t>
            </a:r>
            <a:r>
              <a:rPr lang="en-US" sz="3200" dirty="0" smtClean="0"/>
              <a:t> </a:t>
            </a:r>
            <a:r>
              <a:rPr lang="en-US" sz="3200" dirty="0" err="1" smtClean="0"/>
              <a:t>samliv</a:t>
            </a:r>
            <a:endParaRPr lang="en-US" sz="3200" dirty="0"/>
          </a:p>
        </p:txBody>
      </p:sp>
      <p:sp>
        <p:nvSpPr>
          <p:cNvPr id="3" name="Content Placeholder 2"/>
          <p:cNvSpPr>
            <a:spLocks noGrp="1"/>
          </p:cNvSpPr>
          <p:nvPr>
            <p:ph idx="1"/>
          </p:nvPr>
        </p:nvSpPr>
        <p:spPr>
          <a:xfrm>
            <a:off x="838200" y="1549568"/>
            <a:ext cx="10515600" cy="5203112"/>
          </a:xfrm>
        </p:spPr>
        <p:txBody>
          <a:bodyPr>
            <a:normAutofit fontScale="70000" lnSpcReduction="20000"/>
          </a:bodyPr>
          <a:lstStyle/>
          <a:p>
            <a:r>
              <a:rPr lang="en-US" sz="3100" dirty="0" err="1"/>
              <a:t>M</a:t>
            </a:r>
            <a:r>
              <a:rPr lang="en-US" sz="3100" dirty="0" err="1" smtClean="0"/>
              <a:t>indfullness</a:t>
            </a:r>
            <a:endParaRPr lang="en-US" sz="3100" dirty="0" smtClean="0"/>
          </a:p>
          <a:p>
            <a:endParaRPr lang="en-US" sz="3100" dirty="0"/>
          </a:p>
          <a:p>
            <a:r>
              <a:rPr lang="en-US" sz="3100" dirty="0" err="1"/>
              <a:t>L</a:t>
            </a:r>
            <a:r>
              <a:rPr lang="en-US" sz="3100" dirty="0" err="1" smtClean="0"/>
              <a:t>okale</a:t>
            </a:r>
            <a:r>
              <a:rPr lang="en-US" sz="3100" dirty="0" smtClean="0"/>
              <a:t> </a:t>
            </a:r>
            <a:r>
              <a:rPr lang="en-US" sz="3100" dirty="0" err="1" smtClean="0"/>
              <a:t>netværk</a:t>
            </a:r>
            <a:r>
              <a:rPr lang="en-US" sz="3100" dirty="0" smtClean="0"/>
              <a:t> for </a:t>
            </a:r>
            <a:r>
              <a:rPr lang="en-US" sz="3100" dirty="0" err="1" smtClean="0"/>
              <a:t>Senfølger</a:t>
            </a:r>
            <a:r>
              <a:rPr lang="en-US" sz="3100" dirty="0" smtClean="0"/>
              <a:t> (se </a:t>
            </a:r>
            <a:r>
              <a:rPr lang="en-US" sz="3100" dirty="0" smtClean="0">
                <a:hlinkClick r:id="rId2"/>
              </a:rPr>
              <a:t>www.senfoelger.dk</a:t>
            </a:r>
            <a:r>
              <a:rPr lang="en-US" sz="3100" dirty="0" smtClean="0"/>
              <a:t>)</a:t>
            </a:r>
          </a:p>
          <a:p>
            <a:endParaRPr lang="en-US" sz="3100" dirty="0"/>
          </a:p>
          <a:p>
            <a:r>
              <a:rPr lang="en-US" sz="3100" dirty="0" err="1"/>
              <a:t>V</a:t>
            </a:r>
            <a:r>
              <a:rPr lang="en-US" sz="3100" dirty="0" err="1" smtClean="0"/>
              <a:t>ideofilm</a:t>
            </a:r>
            <a:r>
              <a:rPr lang="en-US" sz="3100" dirty="0" smtClean="0"/>
              <a:t> </a:t>
            </a:r>
            <a:r>
              <a:rPr lang="en-US" sz="3100" dirty="0" err="1" smtClean="0"/>
              <a:t>om</a:t>
            </a:r>
            <a:r>
              <a:rPr lang="en-US" sz="3100" dirty="0" smtClean="0"/>
              <a:t> </a:t>
            </a:r>
            <a:r>
              <a:rPr lang="en-US" sz="3100" dirty="0" err="1" smtClean="0"/>
              <a:t>seksualitet</a:t>
            </a:r>
            <a:r>
              <a:rPr lang="en-US" sz="3100" dirty="0" smtClean="0"/>
              <a:t> (</a:t>
            </a:r>
            <a:r>
              <a:rPr lang="en-US" sz="3100" dirty="0" smtClean="0">
                <a:hlinkClick r:id="rId2"/>
              </a:rPr>
              <a:t>www.senfoelger.dk</a:t>
            </a:r>
            <a:r>
              <a:rPr lang="en-US" sz="3100" dirty="0" smtClean="0"/>
              <a:t>)</a:t>
            </a:r>
          </a:p>
          <a:p>
            <a:endParaRPr lang="en-US" sz="3100" dirty="0"/>
          </a:p>
          <a:p>
            <a:r>
              <a:rPr lang="en-US" sz="3100" dirty="0" smtClean="0"/>
              <a:t>Dansk </a:t>
            </a:r>
            <a:r>
              <a:rPr lang="en-US" sz="3100" dirty="0" err="1" smtClean="0"/>
              <a:t>Forening</a:t>
            </a:r>
            <a:r>
              <a:rPr lang="en-US" sz="3100" dirty="0" smtClean="0"/>
              <a:t> for </a:t>
            </a:r>
            <a:r>
              <a:rPr lang="en-US" sz="3100" dirty="0" err="1" smtClean="0"/>
              <a:t>Klinisk</a:t>
            </a:r>
            <a:r>
              <a:rPr lang="en-US" sz="3100" dirty="0" smtClean="0"/>
              <a:t> </a:t>
            </a:r>
            <a:r>
              <a:rPr lang="en-US" sz="3100" dirty="0" err="1" smtClean="0"/>
              <a:t>Sexologi</a:t>
            </a:r>
            <a:r>
              <a:rPr lang="en-US" sz="3100" dirty="0" smtClean="0"/>
              <a:t> </a:t>
            </a:r>
            <a:r>
              <a:rPr lang="en-US" sz="3100" dirty="0" err="1" smtClean="0"/>
              <a:t>og</a:t>
            </a:r>
            <a:r>
              <a:rPr lang="en-US" sz="3100" dirty="0" smtClean="0"/>
              <a:t> </a:t>
            </a:r>
            <a:r>
              <a:rPr lang="en-US" sz="3100" dirty="0" err="1" smtClean="0"/>
              <a:t>træffes</a:t>
            </a:r>
            <a:r>
              <a:rPr lang="en-US" sz="3100" dirty="0" smtClean="0"/>
              <a:t> </a:t>
            </a:r>
            <a:r>
              <a:rPr lang="en-US" sz="3100" dirty="0" err="1" smtClean="0"/>
              <a:t>på</a:t>
            </a:r>
            <a:r>
              <a:rPr lang="en-US" sz="3100" dirty="0" smtClean="0"/>
              <a:t> </a:t>
            </a:r>
            <a:r>
              <a:rPr lang="en-US" sz="3100" dirty="0" err="1" smtClean="0"/>
              <a:t>telefon</a:t>
            </a:r>
            <a:r>
              <a:rPr lang="en-US" sz="3100" dirty="0" smtClean="0"/>
              <a:t>: 23 66 03 69 </a:t>
            </a:r>
            <a:r>
              <a:rPr lang="en-US" sz="3100" dirty="0" err="1" smtClean="0"/>
              <a:t>mhp</a:t>
            </a:r>
            <a:r>
              <a:rPr lang="en-US" sz="3100" dirty="0" smtClean="0"/>
              <a:t> at </a:t>
            </a:r>
            <a:r>
              <a:rPr lang="en-US" sz="3100" dirty="0" err="1" smtClean="0"/>
              <a:t>finde</a:t>
            </a:r>
            <a:r>
              <a:rPr lang="en-US" sz="3100" dirty="0" smtClean="0"/>
              <a:t> </a:t>
            </a:r>
            <a:r>
              <a:rPr lang="en-US" sz="3100" dirty="0" err="1" smtClean="0"/>
              <a:t>sexolog</a:t>
            </a:r>
            <a:endParaRPr lang="en-US" sz="3100" dirty="0" smtClean="0"/>
          </a:p>
          <a:p>
            <a:endParaRPr lang="en-US" sz="3100" dirty="0"/>
          </a:p>
          <a:p>
            <a:r>
              <a:rPr lang="en-US" sz="3100" dirty="0" err="1" smtClean="0"/>
              <a:t>Kræftlinjen</a:t>
            </a:r>
            <a:r>
              <a:rPr lang="en-US" sz="3100" dirty="0" smtClean="0"/>
              <a:t> 80 30 10 30 </a:t>
            </a:r>
            <a:r>
              <a:rPr lang="en-US" sz="3100" dirty="0" err="1" smtClean="0"/>
              <a:t>fortrolige</a:t>
            </a:r>
            <a:r>
              <a:rPr lang="en-US" sz="3100" dirty="0" smtClean="0"/>
              <a:t> </a:t>
            </a:r>
            <a:r>
              <a:rPr lang="en-US" sz="3100" dirty="0" err="1" smtClean="0"/>
              <a:t>samtaler</a:t>
            </a:r>
            <a:r>
              <a:rPr lang="en-US" sz="3100" dirty="0" smtClean="0"/>
              <a:t>: </a:t>
            </a:r>
            <a:r>
              <a:rPr lang="en-US" sz="3100" dirty="0" err="1" smtClean="0"/>
              <a:t>hverdage</a:t>
            </a:r>
            <a:r>
              <a:rPr lang="en-US" sz="3100" dirty="0" smtClean="0"/>
              <a:t> 9-21 </a:t>
            </a:r>
            <a:r>
              <a:rPr lang="en-US" sz="3100" dirty="0" err="1" smtClean="0"/>
              <a:t>og</a:t>
            </a:r>
            <a:r>
              <a:rPr lang="en-US" sz="3100" dirty="0" smtClean="0"/>
              <a:t> </a:t>
            </a:r>
            <a:r>
              <a:rPr lang="en-US" sz="3100" dirty="0"/>
              <a:t>i</a:t>
            </a:r>
            <a:r>
              <a:rPr lang="en-US" sz="3100" dirty="0" smtClean="0"/>
              <a:t> </a:t>
            </a:r>
            <a:r>
              <a:rPr lang="en-US" sz="3100" dirty="0" err="1" smtClean="0"/>
              <a:t>weekenden</a:t>
            </a:r>
            <a:r>
              <a:rPr lang="en-US" sz="3100" dirty="0" smtClean="0"/>
              <a:t> 12-17 (for </a:t>
            </a:r>
            <a:r>
              <a:rPr lang="en-US" sz="3100" dirty="0" err="1" smtClean="0"/>
              <a:t>mænd</a:t>
            </a:r>
            <a:r>
              <a:rPr lang="en-US" sz="3100" dirty="0" smtClean="0"/>
              <a:t> </a:t>
            </a:r>
            <a:r>
              <a:rPr lang="en-US" sz="3100" dirty="0" err="1" smtClean="0"/>
              <a:t>bede</a:t>
            </a:r>
            <a:r>
              <a:rPr lang="en-US" sz="3100" dirty="0" smtClean="0"/>
              <a:t> </a:t>
            </a:r>
            <a:r>
              <a:rPr lang="en-US" sz="3100" dirty="0" err="1" smtClean="0"/>
              <a:t>om</a:t>
            </a:r>
            <a:r>
              <a:rPr lang="en-US" sz="3100" dirty="0" smtClean="0"/>
              <a:t> at tale med </a:t>
            </a:r>
            <a:r>
              <a:rPr lang="en-US" sz="3100" dirty="0" err="1" smtClean="0"/>
              <a:t>Mogens</a:t>
            </a:r>
            <a:r>
              <a:rPr lang="en-US" sz="3100" dirty="0" smtClean="0"/>
              <a:t> Munch Nielsen)</a:t>
            </a:r>
          </a:p>
          <a:p>
            <a:endParaRPr lang="en-US" sz="3100" dirty="0" smtClean="0"/>
          </a:p>
          <a:p>
            <a:r>
              <a:rPr lang="en-US" sz="3100" dirty="0" err="1" smtClean="0"/>
              <a:t>Senfølgerlinjen</a:t>
            </a:r>
            <a:r>
              <a:rPr lang="en-US" sz="3100" dirty="0" smtClean="0"/>
              <a:t> </a:t>
            </a:r>
            <a:r>
              <a:rPr lang="en-US" sz="3100" dirty="0" err="1" smtClean="0"/>
              <a:t>på</a:t>
            </a:r>
            <a:r>
              <a:rPr lang="en-US" sz="3100" dirty="0" smtClean="0"/>
              <a:t> </a:t>
            </a:r>
            <a:r>
              <a:rPr lang="en-US" sz="3100" dirty="0" err="1" smtClean="0"/>
              <a:t>telefon</a:t>
            </a:r>
            <a:r>
              <a:rPr lang="en-US" sz="3100" dirty="0" smtClean="0"/>
              <a:t>: 40 44 78 48. </a:t>
            </a:r>
            <a:r>
              <a:rPr lang="en-US" sz="3100" dirty="0" err="1" smtClean="0"/>
              <a:t>Hvis</a:t>
            </a:r>
            <a:r>
              <a:rPr lang="en-US" sz="3100" dirty="0" smtClean="0"/>
              <a:t> </a:t>
            </a:r>
            <a:r>
              <a:rPr lang="en-US" sz="3100" dirty="0" err="1" smtClean="0"/>
              <a:t>ikke</a:t>
            </a:r>
            <a:r>
              <a:rPr lang="en-US" sz="3100" dirty="0" smtClean="0"/>
              <a:t> vi </a:t>
            </a:r>
            <a:r>
              <a:rPr lang="en-US" sz="3100" dirty="0" err="1" smtClean="0"/>
              <a:t>lige</a:t>
            </a:r>
            <a:r>
              <a:rPr lang="en-US" sz="3100" dirty="0" smtClean="0"/>
              <a:t> </a:t>
            </a:r>
            <a:r>
              <a:rPr lang="en-US" sz="3100" dirty="0" err="1" smtClean="0"/>
              <a:t>er</a:t>
            </a:r>
            <a:r>
              <a:rPr lang="en-US" sz="3100" dirty="0" smtClean="0"/>
              <a:t> </a:t>
            </a:r>
            <a:r>
              <a:rPr lang="en-US" sz="3100" dirty="0" err="1" smtClean="0"/>
              <a:t>ved</a:t>
            </a:r>
            <a:r>
              <a:rPr lang="en-US" sz="3100" dirty="0" smtClean="0"/>
              <a:t> </a:t>
            </a:r>
            <a:r>
              <a:rPr lang="en-US" sz="3100" dirty="0" err="1" smtClean="0"/>
              <a:t>telefonen</a:t>
            </a:r>
            <a:r>
              <a:rPr lang="en-US" sz="3100" dirty="0" smtClean="0"/>
              <a:t> - </a:t>
            </a:r>
            <a:r>
              <a:rPr lang="en-US" sz="3100" dirty="0" err="1" smtClean="0"/>
              <a:t>vil</a:t>
            </a:r>
            <a:r>
              <a:rPr lang="en-US" sz="3100" dirty="0" smtClean="0"/>
              <a:t> du </a:t>
            </a:r>
            <a:r>
              <a:rPr lang="en-US" sz="3100" dirty="0" err="1" smtClean="0"/>
              <a:t>senere</a:t>
            </a:r>
            <a:r>
              <a:rPr lang="en-US" sz="3100" dirty="0" smtClean="0"/>
              <a:t> </a:t>
            </a:r>
            <a:r>
              <a:rPr lang="en-US" sz="3100" dirty="0" err="1" smtClean="0"/>
              <a:t>blive</a:t>
            </a:r>
            <a:r>
              <a:rPr lang="en-US" sz="3100" dirty="0" smtClean="0"/>
              <a:t> </a:t>
            </a:r>
            <a:r>
              <a:rPr lang="en-US" sz="3100" dirty="0" err="1" smtClean="0"/>
              <a:t>ringet</a:t>
            </a:r>
            <a:r>
              <a:rPr lang="en-US" sz="3100" dirty="0" smtClean="0"/>
              <a:t> op</a:t>
            </a:r>
          </a:p>
          <a:p>
            <a:pPr marL="0" indent="0">
              <a:buNone/>
            </a:pPr>
            <a:endParaRPr lang="en-US" sz="1800" i="1" dirty="0" smtClean="0"/>
          </a:p>
          <a:p>
            <a:pPr marL="0" indent="0">
              <a:buNone/>
            </a:pPr>
            <a:r>
              <a:rPr lang="en-US" sz="1700" i="1" dirty="0" err="1" smtClean="0"/>
              <a:t>Seksualitet</a:t>
            </a:r>
            <a:r>
              <a:rPr lang="en-US" sz="1700" i="1" dirty="0" smtClean="0"/>
              <a:t> </a:t>
            </a:r>
            <a:r>
              <a:rPr lang="en-US" sz="1700" i="1" dirty="0" err="1"/>
              <a:t>af</a:t>
            </a:r>
            <a:r>
              <a:rPr lang="en-US" sz="1700" i="1" dirty="0"/>
              <a:t> Marianne Bruhn </a:t>
            </a:r>
            <a:r>
              <a:rPr lang="en-US" sz="1700" i="1" dirty="0" err="1"/>
              <a:t>i</a:t>
            </a:r>
            <a:r>
              <a:rPr lang="en-US" sz="1700" i="1" dirty="0"/>
              <a:t> </a:t>
            </a:r>
            <a:r>
              <a:rPr lang="en-US" sz="1700" i="1" dirty="0" err="1"/>
              <a:t>Kræft</a:t>
            </a:r>
            <a:r>
              <a:rPr lang="en-US" sz="1700" i="1" dirty="0"/>
              <a:t>. </a:t>
            </a:r>
            <a:r>
              <a:rPr lang="en-US" sz="1700" i="1" dirty="0" err="1"/>
              <a:t>Senfølger</a:t>
            </a:r>
            <a:r>
              <a:rPr lang="en-US" sz="1700" i="1" dirty="0"/>
              <a:t> </a:t>
            </a:r>
            <a:r>
              <a:rPr lang="en-US" sz="1700" i="1" dirty="0" err="1"/>
              <a:t>og</a:t>
            </a:r>
            <a:r>
              <a:rPr lang="en-US" sz="1700" i="1" dirty="0"/>
              <a:t> </a:t>
            </a:r>
            <a:r>
              <a:rPr lang="en-US" sz="1700" i="1" dirty="0" err="1"/>
              <a:t>rehabilitering</a:t>
            </a:r>
            <a:r>
              <a:rPr lang="en-US" sz="1700" i="1" dirty="0"/>
              <a:t>, red </a:t>
            </a:r>
            <a:r>
              <a:rPr lang="en-US" sz="1700" i="1" dirty="0" err="1"/>
              <a:t>af</a:t>
            </a:r>
            <a:r>
              <a:rPr lang="en-US" sz="1700" i="1" dirty="0"/>
              <a:t> </a:t>
            </a:r>
            <a:r>
              <a:rPr lang="en-US" sz="1700" i="1" dirty="0" err="1"/>
              <a:t>Christoffer</a:t>
            </a:r>
            <a:r>
              <a:rPr lang="en-US" sz="1700" i="1" dirty="0"/>
              <a:t> Johansen. Hans </a:t>
            </a:r>
            <a:r>
              <a:rPr lang="en-US" sz="1700" i="1" dirty="0" err="1"/>
              <a:t>Reitzels</a:t>
            </a:r>
            <a:r>
              <a:rPr lang="en-US" sz="1700" i="1" dirty="0"/>
              <a:t> </a:t>
            </a:r>
            <a:r>
              <a:rPr lang="en-US" sz="1700" i="1" dirty="0" err="1"/>
              <a:t>Forlag</a:t>
            </a:r>
            <a:r>
              <a:rPr lang="en-US" sz="1700" i="1" dirty="0"/>
              <a:t> 1. </a:t>
            </a:r>
            <a:r>
              <a:rPr lang="en-US" sz="1700" i="1" dirty="0" err="1"/>
              <a:t>oplag</a:t>
            </a:r>
            <a:r>
              <a:rPr lang="en-US" sz="1700" i="1" dirty="0"/>
              <a:t> 2013.</a:t>
            </a:r>
          </a:p>
          <a:p>
            <a:pPr marL="0" indent="0">
              <a:buNone/>
            </a:pPr>
            <a:endParaRPr lang="en-US" sz="1800" i="1" dirty="0" smtClean="0"/>
          </a:p>
          <a:p>
            <a:endParaRPr lang="en-US" sz="2000" dirty="0"/>
          </a:p>
          <a:p>
            <a:endParaRPr lang="en-US" sz="2000" dirty="0" smtClean="0"/>
          </a:p>
          <a:p>
            <a:endParaRPr lang="en-US" sz="2000" dirty="0"/>
          </a:p>
          <a:p>
            <a:endParaRPr lang="en-US" sz="2000" dirty="0"/>
          </a:p>
        </p:txBody>
      </p:sp>
      <p:pic>
        <p:nvPicPr>
          <p:cNvPr id="4"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378419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311"/>
            <a:ext cx="10515600" cy="515567"/>
          </a:xfrm>
        </p:spPr>
        <p:txBody>
          <a:bodyPr>
            <a:noAutofit/>
          </a:bodyPr>
          <a:lstStyle/>
          <a:p>
            <a:r>
              <a:rPr lang="en-US" dirty="0" err="1" smtClean="0">
                <a:latin typeface="+mn-lt"/>
              </a:rPr>
              <a:t>Kemohjerne</a:t>
            </a:r>
            <a:r>
              <a:rPr lang="en-US" dirty="0" smtClean="0">
                <a:latin typeface="+mn-lt"/>
              </a:rPr>
              <a:t> </a:t>
            </a:r>
            <a:r>
              <a:rPr lang="mr-IN" dirty="0" smtClean="0">
                <a:latin typeface="+mn-lt"/>
              </a:rPr>
              <a:t>–</a:t>
            </a:r>
            <a:r>
              <a:rPr lang="en-US" dirty="0" smtClean="0">
                <a:latin typeface="+mn-lt"/>
              </a:rPr>
              <a:t> </a:t>
            </a:r>
            <a:r>
              <a:rPr lang="en-US" dirty="0" err="1" smtClean="0">
                <a:latin typeface="+mn-lt"/>
              </a:rPr>
              <a:t>er</a:t>
            </a:r>
            <a:r>
              <a:rPr lang="en-US" dirty="0" smtClean="0">
                <a:latin typeface="+mn-lt"/>
              </a:rPr>
              <a:t> der </a:t>
            </a:r>
            <a:r>
              <a:rPr lang="en-US" dirty="0" err="1" smtClean="0">
                <a:latin typeface="+mn-lt"/>
              </a:rPr>
              <a:t>noget</a:t>
            </a:r>
            <a:r>
              <a:rPr lang="en-US" dirty="0" smtClean="0">
                <a:latin typeface="+mn-lt"/>
              </a:rPr>
              <a:t> </a:t>
            </a:r>
            <a:r>
              <a:rPr lang="en-US" dirty="0" err="1" smtClean="0">
                <a:latin typeface="+mn-lt"/>
              </a:rPr>
              <a:t>om</a:t>
            </a:r>
            <a:r>
              <a:rPr lang="en-US" dirty="0" smtClean="0">
                <a:latin typeface="+mn-lt"/>
              </a:rPr>
              <a:t> </a:t>
            </a:r>
            <a:r>
              <a:rPr lang="en-US" dirty="0" err="1" smtClean="0">
                <a:latin typeface="+mn-lt"/>
              </a:rPr>
              <a:t>snakken</a:t>
            </a:r>
            <a:r>
              <a:rPr lang="en-US" dirty="0" smtClean="0">
                <a:latin typeface="+mn-lt"/>
              </a:rPr>
              <a:t> ?</a:t>
            </a:r>
            <a:endParaRPr lang="en-US" dirty="0">
              <a:latin typeface="+mn-lt"/>
            </a:endParaRPr>
          </a:p>
        </p:txBody>
      </p:sp>
      <p:sp>
        <p:nvSpPr>
          <p:cNvPr id="3" name="Content Placeholder 2"/>
          <p:cNvSpPr>
            <a:spLocks noGrp="1"/>
          </p:cNvSpPr>
          <p:nvPr>
            <p:ph idx="1"/>
          </p:nvPr>
        </p:nvSpPr>
        <p:spPr>
          <a:xfrm>
            <a:off x="838200" y="1712680"/>
            <a:ext cx="10515600" cy="5039999"/>
          </a:xfrm>
        </p:spPr>
        <p:txBody>
          <a:bodyPr>
            <a:normAutofit lnSpcReduction="10000"/>
          </a:bodyPr>
          <a:lstStyle/>
          <a:p>
            <a:pPr marL="0" indent="0">
              <a:buNone/>
            </a:pPr>
            <a:r>
              <a:rPr lang="da-DK" sz="2400" dirty="0" smtClean="0">
                <a:ea typeface="MS PGothic" charset="0"/>
              </a:rPr>
              <a:t>Nyere forskning viser, at kemostoffer godt kan passere blod-hjerne-barrieren og selv små koncentrationer af kemostoffer har omfattende effekt på tab af hjernemasse blandt testikelkræftpatienter</a:t>
            </a:r>
          </a:p>
          <a:p>
            <a:pPr marL="0" indent="0">
              <a:buNone/>
            </a:pPr>
            <a:r>
              <a:rPr lang="da-DK" sz="1300" i="1" dirty="0"/>
              <a:t>Kilde: Ali </a:t>
            </a:r>
            <a:r>
              <a:rPr lang="da-DK" sz="1300" i="1" dirty="0" err="1"/>
              <a:t>Amidi</a:t>
            </a:r>
            <a:r>
              <a:rPr lang="da-DK" sz="1300" i="1" dirty="0"/>
              <a:t>. </a:t>
            </a:r>
            <a:r>
              <a:rPr lang="da-DK" sz="1300" i="1" dirty="0" err="1"/>
              <a:t>Cand.psyck</a:t>
            </a:r>
            <a:r>
              <a:rPr lang="da-DK" sz="1300" i="1" dirty="0"/>
              <a:t>, </a:t>
            </a:r>
            <a:r>
              <a:rPr lang="da-DK" sz="1300" i="1" dirty="0" err="1"/>
              <a:t>Ph.d.,Enhed</a:t>
            </a:r>
            <a:r>
              <a:rPr lang="da-DK" sz="1300" i="1" dirty="0"/>
              <a:t> for </a:t>
            </a:r>
            <a:r>
              <a:rPr lang="da-DK" sz="1300" i="1" dirty="0" err="1"/>
              <a:t>Psyko</a:t>
            </a:r>
            <a:r>
              <a:rPr lang="da-DK" sz="1300" i="1" dirty="0"/>
              <a:t>-onkologi&amp; Sundhedspsykologi </a:t>
            </a:r>
            <a:r>
              <a:rPr lang="da-DK" sz="1300" i="1" dirty="0" err="1" smtClean="0"/>
              <a:t>EPoS</a:t>
            </a:r>
            <a:r>
              <a:rPr lang="da-DK" sz="1300" i="1" dirty="0"/>
              <a:t>, </a:t>
            </a:r>
            <a:r>
              <a:rPr lang="da-DK" sz="1300" i="1" dirty="0" smtClean="0"/>
              <a:t>Aarhus Universitetshospital)</a:t>
            </a:r>
          </a:p>
          <a:p>
            <a:pPr marL="0" indent="0">
              <a:buNone/>
            </a:pPr>
            <a:endParaRPr lang="da-DK" sz="1800" i="1" dirty="0"/>
          </a:p>
          <a:p>
            <a:pPr marL="0" indent="0">
              <a:buNone/>
            </a:pPr>
            <a:r>
              <a:rPr lang="da-DK" sz="2400" dirty="0" err="1" smtClean="0"/>
              <a:t>Videnskab.dk</a:t>
            </a:r>
            <a:r>
              <a:rPr lang="da-DK" sz="2400" dirty="0" smtClean="0"/>
              <a:t> skriver, at forskerne via avancerede hjernescanninger kan se, at hjernens netværk fungerer dårligere efter kemoterapien. Hjernen kan ikke sende information rundt lige så effektivt som før</a:t>
            </a:r>
          </a:p>
          <a:p>
            <a:pPr marL="0" indent="0">
              <a:buNone/>
            </a:pPr>
            <a:r>
              <a:rPr lang="da-DK" sz="1200" i="1" dirty="0" smtClean="0"/>
              <a:t>Post </a:t>
            </a:r>
            <a:r>
              <a:rPr lang="da-DK" sz="1200" i="1" dirty="0" err="1" smtClean="0"/>
              <a:t>doc</a:t>
            </a:r>
            <a:r>
              <a:rPr lang="da-DK" sz="1200" i="1" dirty="0" smtClean="0"/>
              <a:t> studie af Ali </a:t>
            </a:r>
            <a:r>
              <a:rPr lang="da-DK" sz="1200" i="1" dirty="0" err="1" smtClean="0"/>
              <a:t>Amidi</a:t>
            </a:r>
            <a:endParaRPr lang="da-DK" sz="1200" i="1" dirty="0"/>
          </a:p>
          <a:p>
            <a:pPr marL="0" indent="0">
              <a:buNone/>
            </a:pPr>
            <a:endParaRPr lang="en-US" sz="1800" dirty="0" smtClean="0"/>
          </a:p>
          <a:p>
            <a:pPr marL="0" indent="0">
              <a:buNone/>
            </a:pPr>
            <a:r>
              <a:rPr lang="en-US" b="1" dirty="0" smtClean="0">
                <a:ea typeface="MS PGothic" charset="0"/>
              </a:rPr>
              <a:t>Andre </a:t>
            </a:r>
            <a:r>
              <a:rPr lang="en-US" b="1" dirty="0" err="1" smtClean="0">
                <a:ea typeface="MS PGothic" charset="0"/>
              </a:rPr>
              <a:t>influerende</a:t>
            </a:r>
            <a:r>
              <a:rPr lang="en-US" b="1" dirty="0" smtClean="0">
                <a:ea typeface="MS PGothic" charset="0"/>
              </a:rPr>
              <a:t> </a:t>
            </a:r>
            <a:r>
              <a:rPr lang="en-US" b="1" dirty="0" err="1" smtClean="0">
                <a:ea typeface="MS PGothic" charset="0"/>
              </a:rPr>
              <a:t>faktorer</a:t>
            </a:r>
            <a:endParaRPr lang="en-US" b="1" dirty="0">
              <a:ea typeface="MS PGothic" charset="0"/>
            </a:endParaRPr>
          </a:p>
          <a:p>
            <a:pPr marL="0" indent="0">
              <a:buNone/>
            </a:pPr>
            <a:r>
              <a:rPr lang="da-DK" sz="2400" dirty="0" smtClean="0">
                <a:ea typeface="MS PGothic" charset="0"/>
              </a:rPr>
              <a:t>anæstesi</a:t>
            </a:r>
            <a:r>
              <a:rPr lang="da-DK" sz="2400" dirty="0">
                <a:ea typeface="MS PGothic" charset="0"/>
              </a:rPr>
              <a:t>, </a:t>
            </a:r>
            <a:r>
              <a:rPr lang="da-DK" sz="2400" dirty="0" smtClean="0">
                <a:ea typeface="MS PGothic" charset="0"/>
              </a:rPr>
              <a:t>inflammation, stresshormoner, hormonbehandling</a:t>
            </a:r>
            <a:r>
              <a:rPr lang="da-DK" sz="2400" dirty="0">
                <a:ea typeface="MS PGothic" charset="0"/>
              </a:rPr>
              <a:t>, ”det at få diagnosen”, </a:t>
            </a:r>
            <a:r>
              <a:rPr lang="da-DK" sz="2400" dirty="0" smtClean="0">
                <a:ea typeface="MS PGothic" charset="0"/>
              </a:rPr>
              <a:t>høj alder </a:t>
            </a:r>
            <a:r>
              <a:rPr lang="da-DK" sz="2400" dirty="0">
                <a:ea typeface="MS PGothic" charset="0"/>
              </a:rPr>
              <a:t>og genetiske faktorer </a:t>
            </a:r>
            <a:endParaRPr lang="da-DK" sz="2400" i="1" dirty="0" smtClean="0">
              <a:ea typeface="MS PGothic" charset="0"/>
            </a:endParaRPr>
          </a:p>
          <a:p>
            <a:pPr marL="0" indent="0">
              <a:buNone/>
            </a:pPr>
            <a:r>
              <a:rPr lang="da-DK" sz="1200" i="1" dirty="0" smtClean="0">
                <a:ea typeface="MS PGothic" charset="0"/>
              </a:rPr>
              <a:t>Kilde: American </a:t>
            </a:r>
            <a:r>
              <a:rPr lang="da-DK" sz="1200" i="1" dirty="0" err="1">
                <a:ea typeface="MS PGothic" charset="0"/>
              </a:rPr>
              <a:t>Soiety</a:t>
            </a:r>
            <a:r>
              <a:rPr lang="da-DK" sz="1200" i="1" dirty="0">
                <a:ea typeface="MS PGothic" charset="0"/>
              </a:rPr>
              <a:t> of </a:t>
            </a:r>
            <a:r>
              <a:rPr lang="da-DK" sz="1200" i="1" dirty="0" err="1">
                <a:ea typeface="MS PGothic" charset="0"/>
              </a:rPr>
              <a:t>Clinical</a:t>
            </a:r>
            <a:r>
              <a:rPr lang="da-DK" sz="1200" i="1" dirty="0">
                <a:ea typeface="MS PGothic" charset="0"/>
              </a:rPr>
              <a:t> </a:t>
            </a:r>
            <a:r>
              <a:rPr lang="da-DK" sz="1200" i="1" dirty="0" err="1">
                <a:ea typeface="MS PGothic" charset="0"/>
              </a:rPr>
              <a:t>Omcology</a:t>
            </a:r>
            <a:r>
              <a:rPr lang="da-DK" sz="1200" i="1" dirty="0">
                <a:ea typeface="MS PGothic" charset="0"/>
              </a:rPr>
              <a:t>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Care Guideline. Carolyn D. </a:t>
            </a:r>
            <a:r>
              <a:rPr lang="da-DK" sz="1200" i="1" dirty="0" err="1">
                <a:ea typeface="MS PGothic" charset="0"/>
              </a:rPr>
              <a:t>Runowics</a:t>
            </a:r>
            <a:r>
              <a:rPr lang="da-DK" sz="1200" i="1" dirty="0">
                <a:ea typeface="MS PGothic" charset="0"/>
              </a:rPr>
              <a:t> et al. ACS/ASCO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Guideline</a:t>
            </a:r>
            <a:r>
              <a:rPr lang="da-DK" sz="1200" dirty="0">
                <a:ea typeface="MS PGothic" charset="0"/>
              </a:rPr>
              <a:t>.</a:t>
            </a:r>
            <a:endParaRPr lang="da-DK" sz="1200" i="1" dirty="0">
              <a:ea typeface="MS PGothic" charset="0"/>
            </a:endParaRPr>
          </a:p>
          <a:p>
            <a:pPr marL="0" indent="0">
              <a:buNone/>
            </a:pPr>
            <a:endParaRPr lang="en-US" sz="24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430353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113"/>
            <a:ext cx="10515600" cy="779639"/>
          </a:xfrm>
        </p:spPr>
        <p:txBody>
          <a:bodyPr>
            <a:normAutofit/>
          </a:bodyPr>
          <a:lstStyle/>
          <a:p>
            <a:r>
              <a:rPr lang="en-US" sz="4800" dirty="0" err="1" smtClean="0">
                <a:latin typeface="+mn-lt"/>
              </a:rPr>
              <a:t>kemohjerne</a:t>
            </a:r>
            <a:endParaRPr lang="en-US" sz="4800" dirty="0">
              <a:latin typeface="+mn-lt"/>
            </a:endParaRPr>
          </a:p>
        </p:txBody>
      </p:sp>
      <p:sp>
        <p:nvSpPr>
          <p:cNvPr id="3" name="Content Placeholder 2"/>
          <p:cNvSpPr>
            <a:spLocks noGrp="1"/>
          </p:cNvSpPr>
          <p:nvPr>
            <p:ph idx="1"/>
          </p:nvPr>
        </p:nvSpPr>
        <p:spPr>
          <a:xfrm>
            <a:off x="838200" y="1647304"/>
            <a:ext cx="10515600" cy="5105376"/>
          </a:xfrm>
        </p:spPr>
        <p:txBody>
          <a:bodyPr>
            <a:normAutofit/>
          </a:bodyPr>
          <a:lstStyle/>
          <a:p>
            <a:pPr marL="0" indent="0">
              <a:buNone/>
            </a:pPr>
            <a:r>
              <a:rPr lang="da-DK" sz="2400" b="1" dirty="0" smtClean="0"/>
              <a:t>Gode </a:t>
            </a:r>
            <a:r>
              <a:rPr lang="da-DK" sz="2400" b="1" dirty="0"/>
              <a:t>grunde </a:t>
            </a:r>
            <a:r>
              <a:rPr lang="da-DK" sz="2400" dirty="0"/>
              <a:t>til at interessere sig for fænomenet: </a:t>
            </a:r>
          </a:p>
          <a:p>
            <a:r>
              <a:rPr lang="da-DK" sz="2400" dirty="0" smtClean="0"/>
              <a:t>Høj </a:t>
            </a:r>
            <a:r>
              <a:rPr lang="da-DK" sz="2400" dirty="0"/>
              <a:t>forekomst (20%-90%: Meta-analyse af 27 undersøgelser</a:t>
            </a:r>
            <a:r>
              <a:rPr lang="da-DK" sz="2400" dirty="0" smtClean="0"/>
              <a:t>)</a:t>
            </a:r>
          </a:p>
          <a:p>
            <a:pPr marL="0" indent="0">
              <a:buNone/>
            </a:pPr>
            <a:r>
              <a:rPr lang="da-DK" sz="2400" dirty="0" smtClean="0"/>
              <a:t> </a:t>
            </a:r>
            <a:endParaRPr lang="da-DK" sz="2400" dirty="0"/>
          </a:p>
          <a:p>
            <a:pPr marL="0" indent="0">
              <a:buNone/>
            </a:pPr>
            <a:r>
              <a:rPr lang="da-DK" sz="2400" dirty="0" smtClean="0"/>
              <a:t>Selv </a:t>
            </a:r>
            <a:r>
              <a:rPr lang="da-DK" sz="2400" dirty="0"/>
              <a:t>beskedne svækkelser af kognitiv funktion kan have store konsekvenser for: </a:t>
            </a:r>
          </a:p>
          <a:p>
            <a:r>
              <a:rPr lang="da-DK" sz="2400" dirty="0" smtClean="0"/>
              <a:t>Livskvalitet</a:t>
            </a:r>
          </a:p>
          <a:p>
            <a:r>
              <a:rPr lang="da-DK" sz="2400" dirty="0" smtClean="0"/>
              <a:t>Arbejdsevne</a:t>
            </a:r>
          </a:p>
          <a:p>
            <a:r>
              <a:rPr lang="da-DK" sz="2400" dirty="0" err="1" smtClean="0"/>
              <a:t>Famile</a:t>
            </a:r>
            <a:r>
              <a:rPr lang="da-DK" sz="2400" dirty="0" smtClean="0"/>
              <a:t> og det sociale liv </a:t>
            </a:r>
          </a:p>
          <a:p>
            <a:pPr marL="0" indent="0">
              <a:buNone/>
            </a:pPr>
            <a:endParaRPr lang="da-DK" sz="1800" i="1" dirty="0" smtClean="0"/>
          </a:p>
          <a:p>
            <a:pPr marL="0" indent="0">
              <a:buNone/>
            </a:pPr>
            <a:r>
              <a:rPr lang="da-DK" sz="1200" i="1" dirty="0" smtClean="0"/>
              <a:t>Kilde: Ali </a:t>
            </a:r>
            <a:r>
              <a:rPr lang="da-DK" sz="1200" i="1" dirty="0" err="1" smtClean="0"/>
              <a:t>Amidi</a:t>
            </a:r>
            <a:r>
              <a:rPr lang="da-DK" sz="1200" i="1" dirty="0" smtClean="0"/>
              <a:t>. </a:t>
            </a:r>
            <a:r>
              <a:rPr lang="da-DK" sz="1200" i="1" dirty="0" err="1" smtClean="0"/>
              <a:t>Cand.psyck</a:t>
            </a:r>
            <a:r>
              <a:rPr lang="da-DK" sz="1200" i="1" dirty="0" smtClean="0"/>
              <a:t>, </a:t>
            </a:r>
            <a:r>
              <a:rPr lang="da-DK" sz="1200" i="1" dirty="0" err="1" smtClean="0"/>
              <a:t>Ph.d.,Enhed</a:t>
            </a:r>
            <a:r>
              <a:rPr lang="da-DK" sz="1200" i="1" dirty="0" smtClean="0"/>
              <a:t> for </a:t>
            </a:r>
            <a:r>
              <a:rPr lang="da-DK" sz="1200" i="1" dirty="0" err="1" smtClean="0"/>
              <a:t>Psyko</a:t>
            </a:r>
            <a:r>
              <a:rPr lang="da-DK" sz="1200" i="1" dirty="0" smtClean="0"/>
              <a:t>-onkologi&amp; Sundhedspsykologi (</a:t>
            </a:r>
            <a:r>
              <a:rPr lang="da-DK" sz="1200" i="1" dirty="0" err="1" smtClean="0"/>
              <a:t>EPoS</a:t>
            </a:r>
            <a:r>
              <a:rPr lang="da-DK" sz="1200" i="1" dirty="0" smtClean="0"/>
              <a:t>, Aarhus Universitetshospital</a:t>
            </a:r>
            <a:endParaRPr lang="da-DK" sz="1200" i="1" dirty="0"/>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283611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255"/>
            <a:ext cx="10515600" cy="537283"/>
          </a:xfrm>
        </p:spPr>
        <p:txBody>
          <a:bodyPr>
            <a:noAutofit/>
          </a:bodyPr>
          <a:lstStyle/>
          <a:p>
            <a:r>
              <a:rPr lang="en-US" sz="3600" dirty="0" err="1" smtClean="0">
                <a:latin typeface="+mn-lt"/>
              </a:rPr>
              <a:t>Hukommelse</a:t>
            </a:r>
            <a:r>
              <a:rPr lang="en-US" sz="3600" dirty="0" smtClean="0">
                <a:latin typeface="+mn-lt"/>
              </a:rPr>
              <a:t>- </a:t>
            </a:r>
            <a:r>
              <a:rPr lang="en-US" sz="3600" dirty="0" err="1" smtClean="0">
                <a:latin typeface="+mn-lt"/>
              </a:rPr>
              <a:t>og</a:t>
            </a:r>
            <a:r>
              <a:rPr lang="en-US" sz="3600" dirty="0" smtClean="0">
                <a:latin typeface="+mn-lt"/>
              </a:rPr>
              <a:t> </a:t>
            </a:r>
            <a:r>
              <a:rPr lang="en-US" sz="3600" dirty="0" err="1" smtClean="0">
                <a:latin typeface="+mn-lt"/>
              </a:rPr>
              <a:t>koncentrationsbesvær</a:t>
            </a:r>
            <a:r>
              <a:rPr lang="en-US" sz="3600" dirty="0" smtClean="0">
                <a:latin typeface="+mn-lt"/>
              </a:rPr>
              <a:t> </a:t>
            </a:r>
            <a:r>
              <a:rPr lang="en-US" sz="3600" dirty="0" err="1" smtClean="0">
                <a:latin typeface="+mn-lt"/>
              </a:rPr>
              <a:t>og</a:t>
            </a:r>
            <a:r>
              <a:rPr lang="en-US" sz="3600" dirty="0" smtClean="0">
                <a:latin typeface="+mn-lt"/>
              </a:rPr>
              <a:t> </a:t>
            </a:r>
            <a:r>
              <a:rPr lang="en-US" sz="3600" dirty="0" err="1" smtClean="0">
                <a:latin typeface="+mn-lt"/>
              </a:rPr>
              <a:t>brystkræft</a:t>
            </a:r>
            <a:endParaRPr lang="en-US" sz="3600" dirty="0">
              <a:latin typeface="+mn-lt"/>
            </a:endParaRPr>
          </a:p>
        </p:txBody>
      </p:sp>
      <p:sp>
        <p:nvSpPr>
          <p:cNvPr id="3" name="Content Placeholder 2"/>
          <p:cNvSpPr>
            <a:spLocks noGrp="1"/>
          </p:cNvSpPr>
          <p:nvPr>
            <p:ph idx="1"/>
          </p:nvPr>
        </p:nvSpPr>
        <p:spPr>
          <a:xfrm>
            <a:off x="838200" y="2039235"/>
            <a:ext cx="10515600" cy="4530279"/>
          </a:xfrm>
        </p:spPr>
        <p:txBody>
          <a:bodyPr>
            <a:normAutofit/>
          </a:bodyPr>
          <a:lstStyle/>
          <a:p>
            <a:pPr marL="0" indent="0">
              <a:buNone/>
              <a:defRPr/>
            </a:pPr>
            <a:r>
              <a:rPr lang="da-DK" sz="2400" dirty="0" smtClean="0">
                <a:ea typeface="MS PGothic" charset="0"/>
              </a:rPr>
              <a:t>”kemohjerne” er vist hos behandlede brystkræftkvinder</a:t>
            </a:r>
          </a:p>
          <a:p>
            <a:pPr marL="0" indent="0">
              <a:buNone/>
              <a:defRPr/>
            </a:pPr>
            <a:r>
              <a:rPr lang="da-DK" sz="2400" dirty="0" smtClean="0">
                <a:ea typeface="MS PGothic" charset="0"/>
              </a:rPr>
              <a:t> ved psykologisk test og PET scanning</a:t>
            </a:r>
          </a:p>
          <a:p>
            <a:pPr marL="0" indent="0">
              <a:buNone/>
            </a:pPr>
            <a:endParaRPr lang="da-DK" sz="2400" dirty="0" smtClean="0">
              <a:ea typeface="MS PGothic" charset="0"/>
            </a:endParaRPr>
          </a:p>
          <a:p>
            <a:pPr marL="0" indent="0">
              <a:buNone/>
            </a:pPr>
            <a:r>
              <a:rPr lang="da-DK" sz="2400" dirty="0" smtClean="0">
                <a:ea typeface="MS PGothic" charset="0"/>
              </a:rPr>
              <a:t>35% har symptomer i 5-10 år efter og må betragtes som kroniske kognitive dysfunktioner</a:t>
            </a:r>
            <a:r>
              <a:rPr lang="da-DK" sz="2400" i="1" dirty="0" smtClean="0">
                <a:ea typeface="MS PGothic" charset="0"/>
              </a:rPr>
              <a:t> </a:t>
            </a:r>
          </a:p>
          <a:p>
            <a:pPr marL="0" indent="0">
              <a:buNone/>
            </a:pPr>
            <a:endParaRPr lang="da-DK" sz="2000" i="1" dirty="0" smtClean="0">
              <a:latin typeface="Helvetica" charset="0"/>
              <a:ea typeface="MS PGothic" charset="0"/>
            </a:endParaRPr>
          </a:p>
          <a:p>
            <a:pPr marL="0" indent="0">
              <a:buNone/>
            </a:pPr>
            <a:endParaRPr lang="da-DK" sz="1300" dirty="0" smtClean="0">
              <a:latin typeface="Helvetica" charset="0"/>
              <a:ea typeface="MS PGothic" charset="0"/>
            </a:endParaRPr>
          </a:p>
          <a:p>
            <a:pPr marL="0" indent="0">
              <a:buNone/>
            </a:pPr>
            <a:r>
              <a:rPr lang="da-DK" sz="1200" i="1" dirty="0" smtClean="0">
                <a:latin typeface="Helvetica" charset="0"/>
                <a:ea typeface="MS PGothic" charset="0"/>
              </a:rPr>
              <a:t>Kilder</a:t>
            </a:r>
            <a:r>
              <a:rPr lang="da-DK" sz="1200" i="1" dirty="0">
                <a:latin typeface="Helvetica" charset="0"/>
                <a:ea typeface="MS PGothic" charset="0"/>
              </a:rPr>
              <a:t>:</a:t>
            </a:r>
            <a:r>
              <a:rPr lang="da-DK" sz="1200" dirty="0">
                <a:latin typeface="Helvetica" charset="0"/>
                <a:ea typeface="MS PGothic" charset="0"/>
              </a:rPr>
              <a:t> </a:t>
            </a:r>
          </a:p>
          <a:p>
            <a:pPr marL="0" indent="0">
              <a:buNone/>
            </a:pPr>
            <a:r>
              <a:rPr lang="da-DK" sz="1200" i="1" dirty="0">
                <a:latin typeface="Helvetica" charset="0"/>
                <a:ea typeface="MS PGothic" charset="0"/>
              </a:rPr>
              <a:t>American Cancer Society/American </a:t>
            </a:r>
            <a:r>
              <a:rPr lang="da-DK" sz="1200" i="1" dirty="0" err="1">
                <a:latin typeface="Helvetica" charset="0"/>
                <a:ea typeface="MS PGothic" charset="0"/>
              </a:rPr>
              <a:t>Soiety</a:t>
            </a:r>
            <a:r>
              <a:rPr lang="da-DK" sz="1200" i="1" dirty="0">
                <a:latin typeface="Helvetica" charset="0"/>
                <a:ea typeface="MS PGothic" charset="0"/>
              </a:rPr>
              <a:t> of </a:t>
            </a:r>
            <a:r>
              <a:rPr lang="da-DK" sz="1200" i="1" dirty="0" err="1">
                <a:latin typeface="Helvetica" charset="0"/>
                <a:ea typeface="MS PGothic" charset="0"/>
              </a:rPr>
              <a:t>Clinical</a:t>
            </a:r>
            <a:r>
              <a:rPr lang="da-DK" sz="1200" i="1" dirty="0">
                <a:latin typeface="Helvetica" charset="0"/>
                <a:ea typeface="MS PGothic" charset="0"/>
              </a:rPr>
              <a:t> </a:t>
            </a:r>
            <a:r>
              <a:rPr lang="da-DK" sz="1200" i="1" dirty="0" err="1">
                <a:latin typeface="Helvetica" charset="0"/>
                <a:ea typeface="MS PGothic" charset="0"/>
              </a:rPr>
              <a:t>Omcology</a:t>
            </a:r>
            <a:r>
              <a:rPr lang="da-DK" sz="1200" i="1" dirty="0">
                <a:latin typeface="Helvetica" charset="0"/>
                <a:ea typeface="MS PGothic" charset="0"/>
              </a:rPr>
              <a:t> </a:t>
            </a:r>
            <a:r>
              <a:rPr lang="da-DK" sz="1200" i="1" dirty="0" err="1">
                <a:latin typeface="Helvetica" charset="0"/>
                <a:ea typeface="MS PGothic" charset="0"/>
              </a:rPr>
              <a:t>Breast</a:t>
            </a:r>
            <a:r>
              <a:rPr lang="da-DK" sz="1200" i="1" dirty="0">
                <a:latin typeface="Helvetica" charset="0"/>
                <a:ea typeface="MS PGothic" charset="0"/>
              </a:rPr>
              <a:t> Cancer </a:t>
            </a:r>
            <a:r>
              <a:rPr lang="da-DK" sz="1200" i="1" dirty="0" err="1">
                <a:latin typeface="Helvetica" charset="0"/>
                <a:ea typeface="MS PGothic" charset="0"/>
              </a:rPr>
              <a:t>Survivorship</a:t>
            </a:r>
            <a:r>
              <a:rPr lang="da-DK" sz="1200" i="1" dirty="0">
                <a:latin typeface="Helvetica" charset="0"/>
                <a:ea typeface="MS PGothic" charset="0"/>
              </a:rPr>
              <a:t> Care Guideline. Carolyn D. </a:t>
            </a:r>
            <a:r>
              <a:rPr lang="da-DK" sz="1200" i="1" dirty="0" err="1">
                <a:latin typeface="Helvetica" charset="0"/>
                <a:ea typeface="MS PGothic" charset="0"/>
              </a:rPr>
              <a:t>Runowics</a:t>
            </a:r>
            <a:r>
              <a:rPr lang="da-DK" sz="1200" i="1" dirty="0">
                <a:latin typeface="Helvetica" charset="0"/>
                <a:ea typeface="MS PGothic" charset="0"/>
              </a:rPr>
              <a:t> et al. ACS/ASCO </a:t>
            </a:r>
            <a:r>
              <a:rPr lang="da-DK" sz="1200" i="1" dirty="0" err="1">
                <a:latin typeface="Helvetica" charset="0"/>
                <a:ea typeface="MS PGothic" charset="0"/>
              </a:rPr>
              <a:t>Breast</a:t>
            </a:r>
            <a:r>
              <a:rPr lang="da-DK" sz="1200" i="1" dirty="0">
                <a:latin typeface="Helvetica" charset="0"/>
                <a:ea typeface="MS PGothic" charset="0"/>
              </a:rPr>
              <a:t> Cancer </a:t>
            </a:r>
            <a:r>
              <a:rPr lang="da-DK" sz="1200" i="1" dirty="0" err="1">
                <a:latin typeface="Helvetica" charset="0"/>
                <a:ea typeface="MS PGothic" charset="0"/>
              </a:rPr>
              <a:t>Survivorship</a:t>
            </a:r>
            <a:r>
              <a:rPr lang="da-DK" sz="1200" i="1" dirty="0">
                <a:latin typeface="Helvetica" charset="0"/>
                <a:ea typeface="MS PGothic" charset="0"/>
              </a:rPr>
              <a:t> Guideline</a:t>
            </a:r>
            <a:r>
              <a:rPr lang="da-DK" sz="1200" dirty="0">
                <a:latin typeface="Helvetica" charset="0"/>
                <a:ea typeface="MS PGothic" charset="0"/>
              </a:rPr>
              <a:t>.</a:t>
            </a:r>
          </a:p>
          <a:p>
            <a:pPr marL="0" indent="0">
              <a:buNone/>
            </a:pPr>
            <a:r>
              <a:rPr lang="en-GB" sz="1200" i="1" dirty="0">
                <a:latin typeface="Helvetica" charset="0"/>
                <a:ea typeface="MS PGothic" charset="0"/>
              </a:rPr>
              <a:t>Silverman DH et al: ”Altered front cortical, cerebellar, and basal ganglia activity in adjuvant-treated breast</a:t>
            </a:r>
          </a:p>
          <a:p>
            <a:pPr marL="0" indent="0">
              <a:lnSpc>
                <a:spcPct val="100000"/>
              </a:lnSpc>
              <a:buNone/>
              <a:defRPr/>
            </a:pPr>
            <a:r>
              <a:rPr lang="en-GB" sz="1200" i="1" dirty="0">
                <a:latin typeface="Helvetica" charset="0"/>
                <a:ea typeface="MS PGothic" charset="0"/>
              </a:rPr>
              <a:t>cancer survivors 5-10 years after chemotherapy. Breast Cancer research and Treatment 2007;103(3):303-311</a:t>
            </a:r>
          </a:p>
          <a:p>
            <a:pPr marL="0" indent="0">
              <a:buNone/>
            </a:pPr>
            <a:endParaRPr lang="da-DK" sz="1300" i="1" dirty="0">
              <a:latin typeface="Helvetica" charset="0"/>
              <a:ea typeface="MS PGothic" charset="0"/>
            </a:endParaRPr>
          </a:p>
          <a:p>
            <a:pPr marL="0" indent="0">
              <a:buNone/>
            </a:pPr>
            <a:endParaRPr lang="da-DK" altLang="ja-JP" sz="1300" dirty="0">
              <a:latin typeface="Helvetica" charset="0"/>
              <a:ea typeface="MS PGothic" charset="0"/>
            </a:endParaRPr>
          </a:p>
          <a:p>
            <a:pPr>
              <a:defRPr/>
            </a:pPr>
            <a:endParaRPr lang="en-GB" sz="2000" dirty="0">
              <a:latin typeface="Helvetica" charset="0"/>
              <a:ea typeface="MS PGothic" charset="0"/>
            </a:endParaRPr>
          </a:p>
          <a:p>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45933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da-DK" sz="4800" dirty="0" smtClean="0">
                <a:latin typeface="+mn-lt"/>
              </a:rPr>
              <a:t>Definition af senfølger </a:t>
            </a:r>
            <a:endParaRPr lang="da-DK" sz="4800" dirty="0">
              <a:latin typeface="+mn-lt"/>
            </a:endParaRPr>
          </a:p>
        </p:txBody>
      </p:sp>
      <p:sp>
        <p:nvSpPr>
          <p:cNvPr id="8" name="Pladsholder til indhold 7"/>
          <p:cNvSpPr>
            <a:spLocks noGrp="1"/>
          </p:cNvSpPr>
          <p:nvPr>
            <p:ph idx="1"/>
          </p:nvPr>
        </p:nvSpPr>
        <p:spPr>
          <a:xfrm>
            <a:off x="838200" y="2068286"/>
            <a:ext cx="10515600" cy="4789714"/>
          </a:xfrm>
        </p:spPr>
        <p:txBody>
          <a:bodyPr>
            <a:normAutofit lnSpcReduction="10000"/>
          </a:bodyPr>
          <a:lstStyle/>
          <a:p>
            <a:pPr marL="0" indent="0">
              <a:lnSpc>
                <a:spcPct val="100000"/>
              </a:lnSpc>
              <a:buNone/>
            </a:pPr>
            <a:r>
              <a:rPr lang="da-DK" sz="1600" b="1" dirty="0">
                <a:solidFill>
                  <a:srgbClr val="FF5050"/>
                </a:solidFill>
                <a:ea typeface="MS PGothic" charset="0"/>
              </a:rPr>
              <a:t>Der eksisterer ikke en vedtaget </a:t>
            </a:r>
            <a:r>
              <a:rPr lang="da-DK" sz="1600" b="1" dirty="0" smtClean="0">
                <a:solidFill>
                  <a:srgbClr val="FF5050"/>
                </a:solidFill>
                <a:ea typeface="MS PGothic" charset="0"/>
              </a:rPr>
              <a:t>international </a:t>
            </a:r>
            <a:r>
              <a:rPr lang="da-DK" sz="1600" b="1" dirty="0">
                <a:solidFill>
                  <a:srgbClr val="FF5050"/>
                </a:solidFill>
                <a:ea typeface="MS PGothic" charset="0"/>
              </a:rPr>
              <a:t>definition på </a:t>
            </a:r>
            <a:r>
              <a:rPr lang="da-DK" sz="1600" b="1" dirty="0" smtClean="0">
                <a:solidFill>
                  <a:srgbClr val="FF5050"/>
                </a:solidFill>
                <a:ea typeface="MS PGothic" charset="0"/>
              </a:rPr>
              <a:t>senfølger</a:t>
            </a:r>
          </a:p>
          <a:p>
            <a:pPr marL="0" indent="0">
              <a:lnSpc>
                <a:spcPct val="100000"/>
              </a:lnSpc>
              <a:buNone/>
            </a:pPr>
            <a:endParaRPr lang="da-DK" sz="1600" dirty="0">
              <a:ea typeface="MS PGothic" charset="0"/>
            </a:endParaRPr>
          </a:p>
          <a:p>
            <a:pPr marL="0" indent="0">
              <a:lnSpc>
                <a:spcPct val="100000"/>
              </a:lnSpc>
              <a:buNone/>
            </a:pPr>
            <a:r>
              <a:rPr lang="da-DK" sz="2400" i="1" dirty="0" smtClean="0">
                <a:ea typeface="MS PGothic" charset="0"/>
              </a:rPr>
              <a:t>”Senfølger er helbredsproblemer, der opstår under primær behandling og bliver kroniske, eller som opstår og manifesterer sig måneder eller år efter behandlingen er afsluttet. </a:t>
            </a:r>
            <a:br>
              <a:rPr lang="da-DK" sz="2400" i="1" dirty="0" smtClean="0">
                <a:ea typeface="MS PGothic" charset="0"/>
              </a:rPr>
            </a:br>
            <a:endParaRPr lang="da-DK" sz="2400" i="1" dirty="0" smtClean="0">
              <a:ea typeface="MS PGothic" charset="0"/>
            </a:endParaRPr>
          </a:p>
          <a:p>
            <a:pPr marL="0" indent="0">
              <a:lnSpc>
                <a:spcPct val="100000"/>
              </a:lnSpc>
              <a:buNone/>
            </a:pPr>
            <a:r>
              <a:rPr lang="da-DK" sz="2400" i="1" dirty="0" smtClean="0">
                <a:ea typeface="MS PGothic" charset="0"/>
              </a:rPr>
              <a:t>Der er tale om fysiske, psykiske eller sociale forandringer, der er en følge af kræftsygdommen og/eller behandlingen af denne.</a:t>
            </a:r>
            <a:br>
              <a:rPr lang="da-DK" sz="2400" i="1" dirty="0" smtClean="0">
                <a:ea typeface="MS PGothic" charset="0"/>
              </a:rPr>
            </a:br>
            <a:endParaRPr lang="da-DK" sz="2400" i="1" dirty="0">
              <a:ea typeface="MS PGothic" charset="0"/>
            </a:endParaRPr>
          </a:p>
          <a:p>
            <a:pPr marL="0" indent="0">
              <a:lnSpc>
                <a:spcPct val="100000"/>
              </a:lnSpc>
              <a:buNone/>
            </a:pPr>
            <a:r>
              <a:rPr lang="da-DK" sz="2400" i="1" dirty="0" smtClean="0">
                <a:ea typeface="MS PGothic" charset="0"/>
              </a:rPr>
              <a:t>Senfølger omfatter også </a:t>
            </a:r>
            <a:r>
              <a:rPr lang="da-DK" sz="2400" i="1" dirty="0">
                <a:ea typeface="MS PGothic" charset="0"/>
              </a:rPr>
              <a:t>ny primær </a:t>
            </a:r>
            <a:r>
              <a:rPr lang="da-DK" sz="2400" i="1" dirty="0" smtClean="0">
                <a:ea typeface="MS PGothic" charset="0"/>
              </a:rPr>
              <a:t>kræftsygdom”</a:t>
            </a:r>
          </a:p>
          <a:p>
            <a:pPr marL="0" indent="0">
              <a:lnSpc>
                <a:spcPct val="100000"/>
              </a:lnSpc>
              <a:buNone/>
            </a:pPr>
            <a:endParaRPr lang="da-DK" sz="2000" i="1" dirty="0" smtClean="0">
              <a:ea typeface="MS PGothic" charset="0"/>
            </a:endParaRPr>
          </a:p>
          <a:p>
            <a:pPr marL="0" indent="0">
              <a:lnSpc>
                <a:spcPct val="100000"/>
              </a:lnSpc>
              <a:buNone/>
            </a:pPr>
            <a:endParaRPr lang="da-DK" sz="2000" i="1" dirty="0">
              <a:ea typeface="MS PGothic" charset="0"/>
            </a:endParaRPr>
          </a:p>
          <a:p>
            <a:pPr marL="0" indent="0">
              <a:lnSpc>
                <a:spcPct val="100000"/>
              </a:lnSpc>
              <a:buNone/>
            </a:pPr>
            <a:r>
              <a:rPr lang="da-DK" sz="1200" dirty="0" smtClean="0">
                <a:ea typeface="MS PGothic" charset="0"/>
              </a:rPr>
              <a:t>Kilde: Christoffer Johansen: Videns opsamling på senfølger efter </a:t>
            </a:r>
            <a:r>
              <a:rPr lang="da-DK" sz="1200" dirty="0">
                <a:ea typeface="MS PGothic" charset="0"/>
              </a:rPr>
              <a:t>k</a:t>
            </a:r>
            <a:r>
              <a:rPr lang="da-DK" sz="1200" dirty="0" smtClean="0">
                <a:ea typeface="MS PGothic" charset="0"/>
              </a:rPr>
              <a:t>ræft hos voksne, Sundhedsstyrelsen 04.10.2017.</a:t>
            </a:r>
            <a:endParaRPr lang="da-DK" sz="1200" i="1" dirty="0" smtClean="0">
              <a:ea typeface="MS PGothic" charset="0"/>
            </a:endParaRPr>
          </a:p>
          <a:p>
            <a:pPr marL="0" indent="0">
              <a:lnSpc>
                <a:spcPct val="100000"/>
              </a:lnSpc>
              <a:buNone/>
            </a:pPr>
            <a:endParaRPr lang="da-DK" sz="1800" dirty="0" smtClean="0">
              <a:latin typeface="Helvetica" charset="0"/>
              <a:ea typeface="MS PGothic" charset="0"/>
            </a:endParaRPr>
          </a:p>
          <a:p>
            <a:pPr marL="0" indent="0">
              <a:buNone/>
            </a:pPr>
            <a:endParaRPr lang="da-DK" altLang="ja-JP" sz="1800" dirty="0">
              <a:latin typeface="Helvetica" charset="0"/>
              <a:ea typeface="MS PGothic" charset="0"/>
            </a:endParaRPr>
          </a:p>
          <a:p>
            <a:endParaRPr lang="da-DK" sz="2400" dirty="0"/>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885109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2358"/>
          </a:xfrm>
        </p:spPr>
        <p:txBody>
          <a:bodyPr/>
          <a:lstStyle/>
          <a:p>
            <a:endParaRPr lang="en-US" dirty="0"/>
          </a:p>
        </p:txBody>
      </p:sp>
      <p:sp>
        <p:nvSpPr>
          <p:cNvPr id="3" name="Content Placeholder 2"/>
          <p:cNvSpPr>
            <a:spLocks noGrp="1"/>
          </p:cNvSpPr>
          <p:nvPr>
            <p:ph idx="1"/>
          </p:nvPr>
        </p:nvSpPr>
        <p:spPr>
          <a:xfrm>
            <a:off x="825626" y="1511254"/>
            <a:ext cx="10515600" cy="5002509"/>
          </a:xfrm>
        </p:spPr>
        <p:txBody>
          <a:bodyPr>
            <a:normAutofit/>
          </a:bodyPr>
          <a:lstStyle/>
          <a:p>
            <a:pPr marL="0" indent="0">
              <a:buNone/>
            </a:pPr>
            <a:r>
              <a:rPr lang="en-US" sz="3600" dirty="0" err="1"/>
              <a:t>Hukommelse</a:t>
            </a:r>
            <a:r>
              <a:rPr lang="en-US" sz="3600" dirty="0"/>
              <a:t>- </a:t>
            </a:r>
            <a:r>
              <a:rPr lang="en-US" sz="3600" dirty="0" err="1"/>
              <a:t>og</a:t>
            </a:r>
            <a:r>
              <a:rPr lang="en-US" sz="3600" dirty="0"/>
              <a:t> </a:t>
            </a:r>
            <a:r>
              <a:rPr lang="en-US" sz="3600" dirty="0" err="1"/>
              <a:t>koncentrationsbesvær</a:t>
            </a:r>
            <a:r>
              <a:rPr lang="en-US" sz="3600" dirty="0"/>
              <a:t> </a:t>
            </a:r>
            <a:r>
              <a:rPr lang="en-US" sz="3600" dirty="0" err="1"/>
              <a:t>og</a:t>
            </a:r>
            <a:r>
              <a:rPr lang="en-US" sz="3600" dirty="0"/>
              <a:t> </a:t>
            </a:r>
            <a:r>
              <a:rPr lang="en-US" sz="3600" dirty="0" err="1"/>
              <a:t>brystkræft</a:t>
            </a:r>
            <a:endParaRPr lang="da-DK" sz="3600" dirty="0" smtClean="0"/>
          </a:p>
          <a:p>
            <a:pPr marL="0" indent="0">
              <a:buNone/>
            </a:pPr>
            <a:r>
              <a:rPr lang="da-DK" dirty="0" smtClean="0"/>
              <a:t>Efter </a:t>
            </a:r>
            <a:r>
              <a:rPr lang="da-DK" dirty="0" err="1"/>
              <a:t>påbegyndt</a:t>
            </a:r>
            <a:r>
              <a:rPr lang="da-DK" dirty="0"/>
              <a:t> endokrin </a:t>
            </a:r>
            <a:r>
              <a:rPr lang="da-DK" dirty="0" smtClean="0"/>
              <a:t>behandling har studier påvist </a:t>
            </a:r>
            <a:endParaRPr lang="da-DK" dirty="0"/>
          </a:p>
          <a:p>
            <a:pPr marL="0" indent="0">
              <a:buNone/>
            </a:pPr>
            <a:r>
              <a:rPr lang="da-DK" dirty="0" smtClean="0"/>
              <a:t>kognitive </a:t>
            </a:r>
            <a:r>
              <a:rPr lang="da-DK" dirty="0"/>
              <a:t>forringelser relateret </a:t>
            </a:r>
            <a:r>
              <a:rPr lang="da-DK" dirty="0" smtClean="0"/>
              <a:t>til den hormonelle </a:t>
            </a:r>
            <a:r>
              <a:rPr lang="da-DK" dirty="0"/>
              <a:t>behandling </a:t>
            </a:r>
            <a:endParaRPr lang="da-DK" dirty="0" smtClean="0"/>
          </a:p>
          <a:p>
            <a:pPr marL="0" indent="0">
              <a:buNone/>
            </a:pPr>
            <a:endParaRPr lang="da-DK" dirty="0"/>
          </a:p>
          <a:p>
            <a:pPr marL="0" indent="0">
              <a:buNone/>
            </a:pPr>
            <a:r>
              <a:rPr lang="da-DK" dirty="0"/>
              <a:t>•  </a:t>
            </a:r>
            <a:r>
              <a:rPr lang="da-DK" dirty="0" err="1" smtClean="0"/>
              <a:t>Tamoxifen</a:t>
            </a:r>
            <a:r>
              <a:rPr lang="da-DK" dirty="0"/>
              <a:t> </a:t>
            </a:r>
            <a:r>
              <a:rPr lang="da-DK" dirty="0" smtClean="0"/>
              <a:t>og  </a:t>
            </a:r>
            <a:r>
              <a:rPr lang="da-DK" dirty="0" err="1" smtClean="0"/>
              <a:t>Aromatasehæmmere</a:t>
            </a:r>
            <a:r>
              <a:rPr lang="da-DK" dirty="0" smtClean="0"/>
              <a:t> </a:t>
            </a:r>
            <a:endParaRPr lang="da-DK" dirty="0"/>
          </a:p>
          <a:p>
            <a:pPr marL="0" indent="0">
              <a:buNone/>
            </a:pPr>
            <a:r>
              <a:rPr lang="da-DK" dirty="0"/>
              <a:t>•  Forringelser i samme kognitive domæner som ved </a:t>
            </a:r>
            <a:r>
              <a:rPr lang="da-DK" dirty="0" smtClean="0"/>
              <a:t>kemoterapi </a:t>
            </a:r>
            <a:endParaRPr lang="da-DK" dirty="0"/>
          </a:p>
          <a:p>
            <a:pPr marL="0" indent="0">
              <a:buNone/>
            </a:pPr>
            <a:r>
              <a:rPr lang="da-DK" dirty="0" smtClean="0"/>
              <a:t> </a:t>
            </a:r>
            <a:endParaRPr lang="da-DK" dirty="0"/>
          </a:p>
          <a:p>
            <a:pPr marL="0" indent="0">
              <a:buNone/>
            </a:pPr>
            <a:r>
              <a:rPr lang="da-DK" sz="1800" dirty="0" smtClean="0"/>
              <a:t>Kilder:</a:t>
            </a:r>
            <a:endParaRPr lang="da-DK" sz="1800" dirty="0"/>
          </a:p>
          <a:p>
            <a:pPr marL="0" indent="0">
              <a:buNone/>
            </a:pPr>
            <a:r>
              <a:rPr lang="da-DK" sz="1800" dirty="0" smtClean="0"/>
              <a:t>Ahles</a:t>
            </a:r>
            <a:r>
              <a:rPr lang="da-DK" sz="1800" dirty="0"/>
              <a:t>, et al., 2010; Collins, et al., 2009; Hermelink, et al., 2007; Jansen, et al., 2011; </a:t>
            </a:r>
            <a:r>
              <a:rPr lang="da-DK" sz="1800" dirty="0" err="1"/>
              <a:t>Ouimet</a:t>
            </a:r>
            <a:r>
              <a:rPr lang="da-DK" sz="1800" dirty="0"/>
              <a:t> et al., 2009; </a:t>
            </a:r>
            <a:r>
              <a:rPr lang="da-DK" sz="1800" dirty="0" err="1"/>
              <a:t>Schagen</a:t>
            </a:r>
            <a:r>
              <a:rPr lang="da-DK" sz="1800" dirty="0"/>
              <a:t>, et al., 2006; Stewart, et al., 2008; </a:t>
            </a:r>
            <a:r>
              <a:rPr lang="da-DK" sz="1800" dirty="0" err="1"/>
              <a:t>Wefel</a:t>
            </a:r>
            <a:r>
              <a:rPr lang="da-DK" sz="1800" dirty="0"/>
              <a:t>, et al., 2010; </a:t>
            </a:r>
            <a:r>
              <a:rPr lang="da-DK" sz="1800" dirty="0" err="1"/>
              <a:t>Kohli</a:t>
            </a:r>
            <a:r>
              <a:rPr lang="da-DK" sz="1800" dirty="0"/>
              <a:t> et al., 2007; </a:t>
            </a:r>
            <a:r>
              <a:rPr lang="da-DK" sz="1800" dirty="0" err="1"/>
              <a:t>Schilder</a:t>
            </a:r>
            <a:r>
              <a:rPr lang="da-DK" sz="1800" dirty="0"/>
              <a:t> et al., 2009, 2010, 2012;Castellon et al., 2004; Palmer et al., 2008; </a:t>
            </a:r>
            <a:r>
              <a:rPr lang="da-DK" sz="1800" dirty="0" err="1"/>
              <a:t>Zwart</a:t>
            </a:r>
            <a:r>
              <a:rPr lang="da-DK" sz="1800" dirty="0"/>
              <a:t> et al., 2015; Lee et al., </a:t>
            </a:r>
            <a:r>
              <a:rPr lang="da-DK" sz="1800" dirty="0" smtClean="0"/>
              <a:t>2015 </a:t>
            </a:r>
            <a:endParaRPr lang="da-DK" sz="1800" dirty="0"/>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4726174" cy="1396052"/>
          </a:xfrm>
          <a:prstGeom prst="rect">
            <a:avLst/>
          </a:prstGeom>
        </p:spPr>
      </p:pic>
    </p:spTree>
    <p:extLst>
      <p:ext uri="{BB962C8B-B14F-4D97-AF65-F5344CB8AC3E}">
        <p14:creationId xmlns:p14="http://schemas.microsoft.com/office/powerpoint/2010/main" val="3906213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255"/>
            <a:ext cx="10515600" cy="537283"/>
          </a:xfrm>
        </p:spPr>
        <p:txBody>
          <a:bodyPr>
            <a:noAutofit/>
          </a:bodyPr>
          <a:lstStyle/>
          <a:p>
            <a:r>
              <a:rPr lang="en-US" sz="3600" dirty="0" err="1" smtClean="0">
                <a:latin typeface="+mn-lt"/>
              </a:rPr>
              <a:t>Hukommelse</a:t>
            </a:r>
            <a:r>
              <a:rPr lang="en-US" sz="3600" dirty="0" smtClean="0">
                <a:latin typeface="+mn-lt"/>
              </a:rPr>
              <a:t>- </a:t>
            </a:r>
            <a:r>
              <a:rPr lang="en-US" sz="3600" dirty="0" err="1" smtClean="0">
                <a:latin typeface="+mn-lt"/>
              </a:rPr>
              <a:t>og</a:t>
            </a:r>
            <a:r>
              <a:rPr lang="en-US" sz="3600" dirty="0" smtClean="0">
                <a:latin typeface="+mn-lt"/>
              </a:rPr>
              <a:t> </a:t>
            </a:r>
            <a:r>
              <a:rPr lang="en-US" sz="3600" dirty="0" err="1" smtClean="0">
                <a:latin typeface="+mn-lt"/>
              </a:rPr>
              <a:t>koncentrationsbesvær</a:t>
            </a:r>
            <a:r>
              <a:rPr lang="en-US" sz="3600" dirty="0" smtClean="0">
                <a:latin typeface="+mn-lt"/>
              </a:rPr>
              <a:t> </a:t>
            </a:r>
            <a:endParaRPr lang="en-US" sz="3600" dirty="0">
              <a:latin typeface="+mn-lt"/>
            </a:endParaRPr>
          </a:p>
        </p:txBody>
      </p:sp>
      <p:sp>
        <p:nvSpPr>
          <p:cNvPr id="3" name="Content Placeholder 2"/>
          <p:cNvSpPr>
            <a:spLocks noGrp="1"/>
          </p:cNvSpPr>
          <p:nvPr>
            <p:ph idx="1"/>
          </p:nvPr>
        </p:nvSpPr>
        <p:spPr>
          <a:xfrm>
            <a:off x="838200" y="1841501"/>
            <a:ext cx="10515600" cy="4728014"/>
          </a:xfrm>
        </p:spPr>
        <p:txBody>
          <a:bodyPr>
            <a:normAutofit fontScale="85000" lnSpcReduction="20000"/>
          </a:bodyPr>
          <a:lstStyle/>
          <a:p>
            <a:pPr marL="0" indent="0">
              <a:buNone/>
            </a:pPr>
            <a:r>
              <a:rPr lang="da-DK" altLang="ja-JP" sz="2400" dirty="0" smtClean="0">
                <a:ea typeface="MS PGothic" charset="0"/>
              </a:rPr>
              <a:t>Symptomer og reaktioner:</a:t>
            </a:r>
          </a:p>
          <a:p>
            <a:pPr>
              <a:defRPr/>
            </a:pPr>
            <a:r>
              <a:rPr lang="da-DK" dirty="0">
                <a:ea typeface="MS PGothic" charset="0"/>
              </a:rPr>
              <a:t>P</a:t>
            </a:r>
            <a:r>
              <a:rPr lang="da-DK" dirty="0" smtClean="0">
                <a:ea typeface="MS PGothic" charset="0"/>
              </a:rPr>
              <a:t>roblemer </a:t>
            </a:r>
            <a:r>
              <a:rPr lang="da-DK" dirty="0">
                <a:ea typeface="MS PGothic" charset="0"/>
              </a:rPr>
              <a:t>med </a:t>
            </a:r>
            <a:r>
              <a:rPr lang="da-DK" dirty="0" smtClean="0">
                <a:ea typeface="MS PGothic" charset="0"/>
              </a:rPr>
              <a:t>korttidshukommelsen</a:t>
            </a:r>
            <a:endParaRPr lang="da-DK" dirty="0">
              <a:ea typeface="MS PGothic" charset="0"/>
            </a:endParaRPr>
          </a:p>
          <a:p>
            <a:pPr>
              <a:defRPr/>
            </a:pPr>
            <a:r>
              <a:rPr lang="da-DK" dirty="0" smtClean="0">
                <a:ea typeface="MS PGothic" charset="0"/>
              </a:rPr>
              <a:t>Det </a:t>
            </a:r>
            <a:r>
              <a:rPr lang="da-DK" dirty="0">
                <a:ea typeface="MS PGothic" charset="0"/>
              </a:rPr>
              <a:t>tager længere tid at udføre </a:t>
            </a:r>
            <a:r>
              <a:rPr lang="da-DK" dirty="0" smtClean="0">
                <a:ea typeface="MS PGothic" charset="0"/>
              </a:rPr>
              <a:t>rutineopgaver</a:t>
            </a:r>
            <a:endParaRPr lang="da-DK" dirty="0">
              <a:ea typeface="MS PGothic" charset="0"/>
            </a:endParaRPr>
          </a:p>
          <a:p>
            <a:pPr>
              <a:defRPr/>
            </a:pPr>
            <a:r>
              <a:rPr lang="da-DK" dirty="0">
                <a:ea typeface="MS PGothic" charset="0"/>
              </a:rPr>
              <a:t>S</a:t>
            </a:r>
            <a:r>
              <a:rPr lang="da-DK" dirty="0" smtClean="0">
                <a:ea typeface="MS PGothic" charset="0"/>
              </a:rPr>
              <a:t>vært </a:t>
            </a:r>
            <a:r>
              <a:rPr lang="da-DK" dirty="0">
                <a:ea typeface="MS PGothic" charset="0"/>
              </a:rPr>
              <a:t>ved verbal hukommelse fx at huske en </a:t>
            </a:r>
            <a:r>
              <a:rPr lang="da-DK" dirty="0" smtClean="0">
                <a:ea typeface="MS PGothic" charset="0"/>
              </a:rPr>
              <a:t>samtale</a:t>
            </a:r>
            <a:endParaRPr lang="da-DK" dirty="0">
              <a:ea typeface="MS PGothic" charset="0"/>
            </a:endParaRPr>
          </a:p>
          <a:p>
            <a:pPr>
              <a:defRPr/>
            </a:pPr>
            <a:r>
              <a:rPr lang="da-DK" dirty="0">
                <a:ea typeface="MS PGothic" charset="0"/>
              </a:rPr>
              <a:t>S</a:t>
            </a:r>
            <a:r>
              <a:rPr lang="da-DK" dirty="0" smtClean="0">
                <a:ea typeface="MS PGothic" charset="0"/>
              </a:rPr>
              <a:t>vært </a:t>
            </a:r>
            <a:r>
              <a:rPr lang="da-DK" dirty="0">
                <a:ea typeface="MS PGothic" charset="0"/>
              </a:rPr>
              <a:t>ved at lære </a:t>
            </a:r>
            <a:r>
              <a:rPr lang="da-DK" dirty="0" smtClean="0">
                <a:ea typeface="MS PGothic" charset="0"/>
              </a:rPr>
              <a:t>nyt</a:t>
            </a:r>
          </a:p>
          <a:p>
            <a:pPr>
              <a:defRPr/>
            </a:pPr>
            <a:r>
              <a:rPr lang="da-DK" dirty="0">
                <a:ea typeface="MS PGothic" charset="0"/>
              </a:rPr>
              <a:t>F</a:t>
            </a:r>
            <a:r>
              <a:rPr lang="da-DK" dirty="0" smtClean="0">
                <a:ea typeface="MS PGothic" charset="0"/>
              </a:rPr>
              <a:t>ølelsen </a:t>
            </a:r>
            <a:r>
              <a:rPr lang="da-DK" dirty="0">
                <a:ea typeface="MS PGothic" charset="0"/>
              </a:rPr>
              <a:t>af mental tåge </a:t>
            </a:r>
            <a:endParaRPr lang="da-DK" dirty="0" smtClean="0">
              <a:ea typeface="MS PGothic" charset="0"/>
            </a:endParaRPr>
          </a:p>
          <a:p>
            <a:pPr>
              <a:defRPr/>
            </a:pPr>
            <a:r>
              <a:rPr lang="da-DK" dirty="0">
                <a:ea typeface="MS PGothic" charset="0"/>
              </a:rPr>
              <a:t>V</a:t>
            </a:r>
            <a:r>
              <a:rPr lang="da-DK" dirty="0" smtClean="0">
                <a:ea typeface="MS PGothic" charset="0"/>
              </a:rPr>
              <a:t>anskeligheder med at lære på trods af træning</a:t>
            </a:r>
          </a:p>
          <a:p>
            <a:pPr>
              <a:defRPr/>
            </a:pPr>
            <a:r>
              <a:rPr lang="da-DK" dirty="0" smtClean="0">
                <a:ea typeface="MS PGothic" charset="0"/>
              </a:rPr>
              <a:t>Nedsat arbejdstempo</a:t>
            </a:r>
          </a:p>
          <a:p>
            <a:pPr>
              <a:defRPr/>
            </a:pPr>
            <a:r>
              <a:rPr lang="da-DK" dirty="0" smtClean="0">
                <a:ea typeface="MS PGothic" charset="0"/>
              </a:rPr>
              <a:t>Nedsat reaktionstid </a:t>
            </a:r>
          </a:p>
          <a:p>
            <a:pPr marL="0" indent="0">
              <a:lnSpc>
                <a:spcPct val="100000"/>
              </a:lnSpc>
              <a:buNone/>
              <a:defRPr/>
            </a:pPr>
            <a:endParaRPr lang="da-DK" sz="1200" i="1" dirty="0" smtClean="0">
              <a:latin typeface="Helvetica" charset="0"/>
              <a:ea typeface="MS PGothic" charset="0"/>
            </a:endParaRPr>
          </a:p>
          <a:p>
            <a:pPr marL="0" indent="0">
              <a:lnSpc>
                <a:spcPct val="100000"/>
              </a:lnSpc>
              <a:buNone/>
              <a:defRPr/>
            </a:pPr>
            <a:r>
              <a:rPr lang="da-DK" sz="1200" i="1" dirty="0" smtClean="0">
                <a:latin typeface="Helvetica" charset="0"/>
                <a:ea typeface="MS PGothic" charset="0"/>
              </a:rPr>
              <a:t>Kilder</a:t>
            </a:r>
            <a:r>
              <a:rPr lang="en-GB" sz="1200" i="1" dirty="0" smtClean="0">
                <a:latin typeface="Helvetica" charset="0"/>
                <a:ea typeface="MS PGothic" charset="0"/>
              </a:rPr>
              <a:t>:</a:t>
            </a:r>
          </a:p>
          <a:p>
            <a:pPr marL="0" indent="0">
              <a:lnSpc>
                <a:spcPct val="100000"/>
              </a:lnSpc>
              <a:buNone/>
              <a:defRPr/>
            </a:pPr>
            <a:r>
              <a:rPr lang="en-GB" sz="1200" i="1" dirty="0" smtClean="0">
                <a:latin typeface="Helvetica" charset="0"/>
                <a:ea typeface="MS PGothic" charset="0"/>
              </a:rPr>
              <a:t> </a:t>
            </a:r>
            <a:r>
              <a:rPr lang="en-GB" sz="1200" i="1" dirty="0">
                <a:latin typeface="Helvetica" charset="0"/>
                <a:ea typeface="MS PGothic" charset="0"/>
              </a:rPr>
              <a:t>Silverman DH et al: ”Altered front cortical, cerebellar, and basal ganglia activity in adjuvant-treated </a:t>
            </a:r>
            <a:r>
              <a:rPr lang="en-GB" sz="1200" i="1" dirty="0" err="1" smtClean="0">
                <a:latin typeface="Helvetica" charset="0"/>
                <a:ea typeface="MS PGothic" charset="0"/>
              </a:rPr>
              <a:t>breastcancer</a:t>
            </a:r>
            <a:r>
              <a:rPr lang="en-GB" sz="1200" i="1" dirty="0" smtClean="0">
                <a:latin typeface="Helvetica" charset="0"/>
                <a:ea typeface="MS PGothic" charset="0"/>
              </a:rPr>
              <a:t> </a:t>
            </a:r>
            <a:r>
              <a:rPr lang="en-GB" sz="1200" i="1" dirty="0">
                <a:latin typeface="Helvetica" charset="0"/>
                <a:ea typeface="MS PGothic" charset="0"/>
              </a:rPr>
              <a:t>survivors 5-10 years after chemotherapy. Breast Cancer research and Treatment 2007;103(3):303-</a:t>
            </a:r>
            <a:r>
              <a:rPr lang="en-GB" sz="1200" i="1" dirty="0" smtClean="0">
                <a:latin typeface="Helvetica" charset="0"/>
                <a:ea typeface="MS PGothic" charset="0"/>
              </a:rPr>
              <a:t>311.</a:t>
            </a:r>
          </a:p>
          <a:p>
            <a:pPr marL="0" indent="0">
              <a:lnSpc>
                <a:spcPct val="100000"/>
              </a:lnSpc>
              <a:buNone/>
              <a:defRPr/>
            </a:pPr>
            <a:r>
              <a:rPr lang="en-GB" sz="1200" i="1" dirty="0" smtClean="0">
                <a:latin typeface="Helvetica" charset="0"/>
                <a:ea typeface="MS PGothic" charset="0"/>
              </a:rPr>
              <a:t>Stanton AL, Rowland JH, </a:t>
            </a:r>
            <a:r>
              <a:rPr lang="en-GB" sz="1200" i="1" dirty="0" err="1" smtClean="0">
                <a:latin typeface="Helvetica" charset="0"/>
                <a:ea typeface="MS PGothic" charset="0"/>
              </a:rPr>
              <a:t>Ganz</a:t>
            </a:r>
            <a:r>
              <a:rPr lang="en-GB" sz="1200" i="1" dirty="0" smtClean="0">
                <a:latin typeface="Helvetica" charset="0"/>
                <a:ea typeface="MS PGothic" charset="0"/>
              </a:rPr>
              <a:t> PA. Life after diagnosis and treatment of cancer in adulthood: contributions from psychosocial oncology research. Am Psychol. 2015;70(2):159-174.</a:t>
            </a:r>
          </a:p>
          <a:p>
            <a:pPr marL="0" indent="0">
              <a:buNone/>
            </a:pPr>
            <a:r>
              <a:rPr lang="da-DK" sz="1200" i="1" dirty="0" smtClean="0"/>
              <a:t>Kilde</a:t>
            </a:r>
            <a:r>
              <a:rPr lang="da-DK" sz="1200" i="1" dirty="0"/>
              <a:t>: Ali </a:t>
            </a:r>
            <a:r>
              <a:rPr lang="da-DK" sz="1200" i="1" dirty="0" err="1"/>
              <a:t>Amidi</a:t>
            </a:r>
            <a:r>
              <a:rPr lang="da-DK" sz="1200" i="1" dirty="0"/>
              <a:t>. </a:t>
            </a:r>
            <a:r>
              <a:rPr lang="da-DK" sz="1200" i="1" dirty="0" err="1"/>
              <a:t>Cand.psyck</a:t>
            </a:r>
            <a:r>
              <a:rPr lang="da-DK" sz="1200" i="1" dirty="0"/>
              <a:t>, </a:t>
            </a:r>
            <a:r>
              <a:rPr lang="da-DK" sz="1200" i="1" dirty="0" err="1"/>
              <a:t>Ph.d.,Enhed</a:t>
            </a:r>
            <a:r>
              <a:rPr lang="da-DK" sz="1200" i="1" dirty="0"/>
              <a:t> for </a:t>
            </a:r>
            <a:r>
              <a:rPr lang="da-DK" sz="1200" i="1" dirty="0" err="1"/>
              <a:t>Psyko</a:t>
            </a:r>
            <a:r>
              <a:rPr lang="da-DK" sz="1200" i="1" dirty="0"/>
              <a:t>-onkologi&amp; Sundhedspsykologi (</a:t>
            </a:r>
            <a:r>
              <a:rPr lang="da-DK" sz="1200" i="1" dirty="0" err="1"/>
              <a:t>EPoS</a:t>
            </a:r>
            <a:r>
              <a:rPr lang="da-DK" sz="1200" i="1" dirty="0"/>
              <a:t>, Aarhus Universitetshospital</a:t>
            </a:r>
          </a:p>
          <a:p>
            <a:pPr marL="0" indent="0">
              <a:lnSpc>
                <a:spcPct val="100000"/>
              </a:lnSpc>
              <a:buNone/>
              <a:defRPr/>
            </a:pPr>
            <a:endParaRPr lang="en-GB" sz="1200" i="1" dirty="0">
              <a:latin typeface="Helvetica" charset="0"/>
              <a:ea typeface="MS PGothic" charset="0"/>
            </a:endParaRPr>
          </a:p>
          <a:p>
            <a:pPr>
              <a:defRPr/>
            </a:pPr>
            <a:endParaRPr lang="en-GB" sz="2000" dirty="0">
              <a:latin typeface="Helvetica" charset="0"/>
              <a:ea typeface="MS PGothic" charset="0"/>
            </a:endParaRPr>
          </a:p>
          <a:p>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323981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26"/>
            <a:ext cx="10515600" cy="857249"/>
          </a:xfrm>
        </p:spPr>
        <p:txBody>
          <a:bodyPr>
            <a:noAutofit/>
          </a:bodyPr>
          <a:lstStyle/>
          <a:p>
            <a:r>
              <a:rPr lang="en-US" sz="4800" dirty="0" err="1" smtClean="0">
                <a:latin typeface="+mn-lt"/>
              </a:rPr>
              <a:t>Nyeste</a:t>
            </a:r>
            <a:r>
              <a:rPr lang="en-US" sz="4800" dirty="0" smtClean="0">
                <a:latin typeface="+mn-lt"/>
              </a:rPr>
              <a:t> </a:t>
            </a:r>
            <a:r>
              <a:rPr lang="en-US" sz="4800" dirty="0" err="1" smtClean="0">
                <a:latin typeface="+mn-lt"/>
              </a:rPr>
              <a:t>forskning</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778001"/>
            <a:ext cx="10515600" cy="4398962"/>
          </a:xfrm>
        </p:spPr>
        <p:txBody>
          <a:bodyPr>
            <a:normAutofit fontScale="40000" lnSpcReduction="20000"/>
          </a:bodyPr>
          <a:lstStyle/>
          <a:p>
            <a:pPr marL="0" indent="0">
              <a:buNone/>
            </a:pPr>
            <a:r>
              <a:rPr lang="da-DK" sz="5100" dirty="0"/>
              <a:t>20 </a:t>
            </a:r>
            <a:r>
              <a:rPr lang="da-DK" sz="5100" dirty="0" err="1"/>
              <a:t>år</a:t>
            </a:r>
            <a:r>
              <a:rPr lang="da-DK" sz="5100" dirty="0"/>
              <a:t> efter </a:t>
            </a:r>
            <a:r>
              <a:rPr lang="da-DK" sz="5100" dirty="0" smtClean="0"/>
              <a:t>hos kemobehandlede brystkræftoverlevere (N=1969) sammenlignet med raske kvinder (N01509) </a:t>
            </a:r>
            <a:endParaRPr lang="da-DK" sz="5100" dirty="0"/>
          </a:p>
          <a:p>
            <a:pPr marL="0" indent="0">
              <a:buNone/>
            </a:pPr>
            <a:endParaRPr lang="da-DK" sz="5100" dirty="0"/>
          </a:p>
          <a:p>
            <a:r>
              <a:rPr lang="da-DK" sz="5100" dirty="0"/>
              <a:t>Nedsat </a:t>
            </a:r>
            <a:r>
              <a:rPr lang="da-DK" sz="5100" dirty="0" smtClean="0"/>
              <a:t>hukommelse</a:t>
            </a:r>
          </a:p>
          <a:p>
            <a:r>
              <a:rPr lang="da-DK" sz="5100" dirty="0"/>
              <a:t>N</a:t>
            </a:r>
            <a:r>
              <a:rPr lang="da-DK" sz="5100" dirty="0" smtClean="0"/>
              <a:t>edsat arbejdstempo </a:t>
            </a:r>
          </a:p>
          <a:p>
            <a:r>
              <a:rPr lang="da-DK" sz="5100" dirty="0"/>
              <a:t>N</a:t>
            </a:r>
            <a:r>
              <a:rPr lang="da-DK" sz="5100" dirty="0" smtClean="0"/>
              <a:t>edsat </a:t>
            </a:r>
            <a:r>
              <a:rPr lang="da-DK" sz="5100" dirty="0"/>
              <a:t>målrettede funktioner </a:t>
            </a:r>
            <a:r>
              <a:rPr lang="da-DK" sz="5100" dirty="0" smtClean="0"/>
              <a:t>samt</a:t>
            </a:r>
          </a:p>
          <a:p>
            <a:r>
              <a:rPr lang="da-DK" sz="5100" dirty="0"/>
              <a:t>N</a:t>
            </a:r>
            <a:r>
              <a:rPr lang="da-DK" sz="5100" dirty="0" smtClean="0"/>
              <a:t>edsat </a:t>
            </a:r>
            <a:r>
              <a:rPr lang="da-DK" sz="5100" dirty="0"/>
              <a:t>reaktionstid </a:t>
            </a:r>
            <a:r>
              <a:rPr lang="da-DK" sz="5100" dirty="0" smtClean="0"/>
              <a:t> </a:t>
            </a:r>
            <a:endParaRPr lang="da-DK" sz="5100" dirty="0"/>
          </a:p>
          <a:p>
            <a:endParaRPr lang="da-DK" sz="5100" dirty="0"/>
          </a:p>
          <a:p>
            <a:pPr marL="0" indent="0">
              <a:buNone/>
            </a:pPr>
            <a:r>
              <a:rPr lang="da-DK" sz="5100" dirty="0"/>
              <a:t>Reduceret hjernemasse blandt brystkræftoverlevere der modtog kemoterapi (N=189) sammenlignet med raske kontrolpersoner (N=368) </a:t>
            </a:r>
            <a:endParaRPr lang="da-DK" sz="5100" i="1" dirty="0"/>
          </a:p>
          <a:p>
            <a:pPr marL="0" indent="0">
              <a:buNone/>
            </a:pPr>
            <a:r>
              <a:rPr lang="da-DK" sz="2500" i="1" dirty="0"/>
              <a:t>Kilder:</a:t>
            </a:r>
          </a:p>
          <a:p>
            <a:pPr marL="0" indent="0">
              <a:buNone/>
            </a:pPr>
            <a:r>
              <a:rPr lang="da-DK" sz="2500" dirty="0"/>
              <a:t>UNIT FOR PSYCHOONCOLOGY AND HEALTH PSYCHOLOGY</a:t>
            </a:r>
          </a:p>
          <a:p>
            <a:pPr marL="0" indent="0">
              <a:buNone/>
            </a:pPr>
            <a:r>
              <a:rPr lang="da-DK" sz="2500" i="1" dirty="0"/>
              <a:t> Koppelmans et al, 2011, 2012</a:t>
            </a:r>
          </a:p>
          <a:p>
            <a:pPr marL="0" indent="0">
              <a:buNone/>
            </a:pPr>
            <a:r>
              <a:rPr lang="da-DK" sz="2500" i="1" dirty="0"/>
              <a:t>Ali </a:t>
            </a:r>
            <a:r>
              <a:rPr lang="da-DK" sz="2500" i="1" dirty="0" err="1"/>
              <a:t>Amidi</a:t>
            </a:r>
            <a:r>
              <a:rPr lang="da-DK" sz="2500" i="1" dirty="0"/>
              <a:t>. </a:t>
            </a:r>
            <a:r>
              <a:rPr lang="da-DK" sz="2500" i="1" dirty="0" err="1"/>
              <a:t>Cand.psyck</a:t>
            </a:r>
            <a:r>
              <a:rPr lang="da-DK" sz="2500" i="1" dirty="0"/>
              <a:t>, </a:t>
            </a:r>
            <a:r>
              <a:rPr lang="da-DK" sz="2500" i="1" dirty="0" err="1"/>
              <a:t>Ph.d.,Enhed</a:t>
            </a:r>
            <a:r>
              <a:rPr lang="da-DK" sz="2500" i="1" dirty="0"/>
              <a:t> for </a:t>
            </a:r>
            <a:r>
              <a:rPr lang="da-DK" sz="2500" i="1" dirty="0" err="1"/>
              <a:t>Psyko</a:t>
            </a:r>
            <a:r>
              <a:rPr lang="da-DK" sz="2500" i="1" dirty="0"/>
              <a:t>-onkologi&amp; Sundhedspsykologi (</a:t>
            </a:r>
            <a:r>
              <a:rPr lang="da-DK" sz="2500" i="1" dirty="0" err="1"/>
              <a:t>EPoS</a:t>
            </a:r>
            <a:r>
              <a:rPr lang="da-DK" sz="2500" i="1" dirty="0"/>
              <a:t>), Aarhus Universitets</a:t>
            </a:r>
            <a:endParaRPr lang="en-US" sz="2500" dirty="0"/>
          </a:p>
        </p:txBody>
      </p:sp>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101149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5500"/>
            <a:ext cx="10515600" cy="952499"/>
          </a:xfrm>
        </p:spPr>
        <p:txBody>
          <a:bodyPr>
            <a:noAutofit/>
          </a:bodyPr>
          <a:lstStyle/>
          <a:p>
            <a:r>
              <a:rPr lang="en-US" sz="4000" dirty="0" err="1" smtClean="0">
                <a:latin typeface="+mn-lt"/>
              </a:rPr>
              <a:t>Hukommelse</a:t>
            </a:r>
            <a:r>
              <a:rPr lang="en-US" sz="4000" dirty="0" smtClean="0">
                <a:latin typeface="+mn-lt"/>
              </a:rPr>
              <a:t>- </a:t>
            </a:r>
            <a:r>
              <a:rPr lang="en-US" sz="4000" dirty="0" err="1">
                <a:latin typeface="+mn-lt"/>
              </a:rPr>
              <a:t>og</a:t>
            </a:r>
            <a:r>
              <a:rPr lang="en-US" sz="4000" dirty="0">
                <a:latin typeface="+mn-lt"/>
              </a:rPr>
              <a:t> </a:t>
            </a:r>
            <a:r>
              <a:rPr lang="en-US" sz="4000" dirty="0" err="1" smtClean="0">
                <a:latin typeface="+mn-lt"/>
              </a:rPr>
              <a:t>koncentrationsbesvær</a:t>
            </a:r>
            <a:r>
              <a:rPr lang="en-US" sz="4000" dirty="0" smtClean="0">
                <a:latin typeface="+mn-lt"/>
              </a:rPr>
              <a:t> </a:t>
            </a:r>
            <a:r>
              <a:rPr lang="en-US" sz="2800" b="1" dirty="0" smtClean="0">
                <a:latin typeface="+mn-lt"/>
              </a:rPr>
              <a:t>-</a:t>
            </a:r>
            <a:r>
              <a:rPr lang="en-US" sz="2800" b="1" dirty="0" err="1" smtClean="0">
                <a:latin typeface="+mn-lt"/>
              </a:rPr>
              <a:t>anbefalinger</a:t>
            </a:r>
            <a:endParaRPr lang="en-US" b="1" dirty="0">
              <a:latin typeface="+mn-lt"/>
            </a:endParaRPr>
          </a:p>
        </p:txBody>
      </p:sp>
      <p:sp>
        <p:nvSpPr>
          <p:cNvPr id="3" name="Content Placeholder 2"/>
          <p:cNvSpPr>
            <a:spLocks noGrp="1"/>
          </p:cNvSpPr>
          <p:nvPr>
            <p:ph idx="1"/>
          </p:nvPr>
        </p:nvSpPr>
        <p:spPr>
          <a:xfrm>
            <a:off x="971247" y="1555750"/>
            <a:ext cx="10515600" cy="5127625"/>
          </a:xfrm>
        </p:spPr>
        <p:txBody>
          <a:bodyPr>
            <a:normAutofit fontScale="85000" lnSpcReduction="20000"/>
          </a:bodyPr>
          <a:lstStyle/>
          <a:p>
            <a:pPr marL="0" indent="0">
              <a:buNone/>
            </a:pPr>
            <a:endParaRPr lang="en-US" sz="2400" dirty="0" smtClean="0"/>
          </a:p>
          <a:p>
            <a:r>
              <a:rPr lang="en-US" dirty="0"/>
              <a:t>I</a:t>
            </a:r>
            <a:r>
              <a:rPr lang="en-US" dirty="0" smtClean="0"/>
              <a:t> </a:t>
            </a:r>
            <a:r>
              <a:rPr lang="en-US" dirty="0" err="1" smtClean="0"/>
              <a:t>hvilke</a:t>
            </a:r>
            <a:r>
              <a:rPr lang="en-US" dirty="0" smtClean="0"/>
              <a:t> </a:t>
            </a:r>
            <a:r>
              <a:rPr lang="en-US" dirty="0" err="1" smtClean="0"/>
              <a:t>situationer</a:t>
            </a:r>
            <a:r>
              <a:rPr lang="en-US" dirty="0" smtClean="0"/>
              <a:t> </a:t>
            </a:r>
            <a:r>
              <a:rPr lang="en-US" dirty="0" err="1" smtClean="0"/>
              <a:t>er</a:t>
            </a:r>
            <a:r>
              <a:rPr lang="en-US" dirty="0" smtClean="0"/>
              <a:t> </a:t>
            </a:r>
            <a:r>
              <a:rPr lang="en-US" dirty="0" err="1" smtClean="0"/>
              <a:t>problemet</a:t>
            </a:r>
            <a:r>
              <a:rPr lang="en-US" dirty="0" smtClean="0"/>
              <a:t> </a:t>
            </a:r>
            <a:r>
              <a:rPr lang="en-US" dirty="0" err="1" smtClean="0"/>
              <a:t>udtalt</a:t>
            </a:r>
            <a:r>
              <a:rPr lang="en-US" dirty="0" smtClean="0"/>
              <a:t> </a:t>
            </a:r>
            <a:r>
              <a:rPr lang="mr-IN" dirty="0" smtClean="0"/>
              <a:t>–</a:t>
            </a:r>
            <a:r>
              <a:rPr lang="en-US" dirty="0" smtClean="0"/>
              <a:t>at </a:t>
            </a:r>
            <a:r>
              <a:rPr lang="en-US" dirty="0" err="1" smtClean="0"/>
              <a:t>forebygge</a:t>
            </a:r>
            <a:endParaRPr lang="en-US" dirty="0" smtClean="0"/>
          </a:p>
          <a:p>
            <a:r>
              <a:rPr lang="en-US" dirty="0" err="1"/>
              <a:t>K</a:t>
            </a:r>
            <a:r>
              <a:rPr lang="en-US" dirty="0" err="1" smtClean="0"/>
              <a:t>ommunikere</a:t>
            </a:r>
            <a:r>
              <a:rPr lang="en-US" dirty="0" smtClean="0"/>
              <a:t> </a:t>
            </a:r>
            <a:r>
              <a:rPr lang="en-US" dirty="0" err="1" smtClean="0"/>
              <a:t>vanskelighederne</a:t>
            </a:r>
            <a:r>
              <a:rPr lang="en-US" dirty="0" smtClean="0"/>
              <a:t> </a:t>
            </a:r>
            <a:r>
              <a:rPr lang="en-US" dirty="0" err="1" smtClean="0"/>
              <a:t>til</a:t>
            </a:r>
            <a:r>
              <a:rPr lang="en-US" dirty="0" smtClean="0"/>
              <a:t> </a:t>
            </a:r>
            <a:r>
              <a:rPr lang="en-US" dirty="0" err="1" smtClean="0"/>
              <a:t>andre</a:t>
            </a:r>
            <a:endParaRPr lang="en-US" dirty="0" smtClean="0"/>
          </a:p>
          <a:p>
            <a:r>
              <a:rPr lang="en-US" dirty="0" err="1"/>
              <a:t>B</a:t>
            </a:r>
            <a:r>
              <a:rPr lang="en-US" dirty="0" err="1" smtClean="0"/>
              <a:t>rug</a:t>
            </a:r>
            <a:r>
              <a:rPr lang="en-US" dirty="0" smtClean="0"/>
              <a:t> </a:t>
            </a:r>
            <a:r>
              <a:rPr lang="en-US" dirty="0" err="1" smtClean="0"/>
              <a:t>kalender</a:t>
            </a:r>
            <a:r>
              <a:rPr lang="en-US" dirty="0" smtClean="0"/>
              <a:t> </a:t>
            </a:r>
            <a:r>
              <a:rPr lang="en-US" dirty="0" err="1" smtClean="0"/>
              <a:t>og</a:t>
            </a:r>
            <a:r>
              <a:rPr lang="en-US" dirty="0" smtClean="0"/>
              <a:t> de </a:t>
            </a:r>
            <a:r>
              <a:rPr lang="en-US" dirty="0" err="1" smtClean="0"/>
              <a:t>gule</a:t>
            </a:r>
            <a:r>
              <a:rPr lang="en-US" dirty="0" smtClean="0"/>
              <a:t> </a:t>
            </a:r>
            <a:r>
              <a:rPr lang="en-US" dirty="0" err="1" smtClean="0"/>
              <a:t>sedler</a:t>
            </a:r>
            <a:endParaRPr lang="en-US" dirty="0" smtClean="0"/>
          </a:p>
          <a:p>
            <a:r>
              <a:rPr lang="en-US" dirty="0" err="1"/>
              <a:t>R</a:t>
            </a:r>
            <a:r>
              <a:rPr lang="en-US" dirty="0" err="1" smtClean="0"/>
              <a:t>yd</a:t>
            </a:r>
            <a:r>
              <a:rPr lang="en-US" dirty="0" smtClean="0"/>
              <a:t> op </a:t>
            </a:r>
            <a:r>
              <a:rPr lang="en-US" dirty="0" err="1" smtClean="0"/>
              <a:t>og</a:t>
            </a:r>
            <a:r>
              <a:rPr lang="en-US" dirty="0" smtClean="0"/>
              <a:t> </a:t>
            </a:r>
            <a:r>
              <a:rPr lang="en-US" dirty="0" err="1" smtClean="0"/>
              <a:t>lav</a:t>
            </a:r>
            <a:r>
              <a:rPr lang="en-US" dirty="0" smtClean="0"/>
              <a:t> </a:t>
            </a:r>
            <a:r>
              <a:rPr lang="en-US" dirty="0" err="1" smtClean="0"/>
              <a:t>systemer</a:t>
            </a:r>
            <a:endParaRPr lang="en-US" dirty="0" smtClean="0"/>
          </a:p>
          <a:p>
            <a:r>
              <a:rPr lang="en-US" dirty="0" err="1"/>
              <a:t>G</a:t>
            </a:r>
            <a:r>
              <a:rPr lang="en-US" dirty="0" err="1" smtClean="0"/>
              <a:t>ør</a:t>
            </a:r>
            <a:r>
              <a:rPr lang="en-US" dirty="0" smtClean="0"/>
              <a:t> kun en ting </a:t>
            </a:r>
            <a:r>
              <a:rPr lang="en-US" dirty="0" err="1" smtClean="0"/>
              <a:t>af</a:t>
            </a:r>
            <a:r>
              <a:rPr lang="en-US" dirty="0" smtClean="0"/>
              <a:t> </a:t>
            </a:r>
            <a:r>
              <a:rPr lang="en-US" dirty="0" err="1" smtClean="0"/>
              <a:t>gangen</a:t>
            </a:r>
            <a:endParaRPr lang="en-US" dirty="0" smtClean="0"/>
          </a:p>
          <a:p>
            <a:r>
              <a:rPr lang="en-US" dirty="0"/>
              <a:t>T</a:t>
            </a:r>
            <a:r>
              <a:rPr lang="en-US" dirty="0" smtClean="0"/>
              <a:t>al </a:t>
            </a:r>
            <a:r>
              <a:rPr lang="en-US" dirty="0" err="1" smtClean="0"/>
              <a:t>højt</a:t>
            </a:r>
            <a:r>
              <a:rPr lang="en-US" dirty="0" smtClean="0"/>
              <a:t> med dig </a:t>
            </a:r>
            <a:r>
              <a:rPr lang="en-US" dirty="0" err="1" smtClean="0"/>
              <a:t>selv</a:t>
            </a:r>
            <a:endParaRPr lang="en-US" dirty="0" smtClean="0"/>
          </a:p>
          <a:p>
            <a:r>
              <a:rPr lang="en-US" dirty="0" err="1"/>
              <a:t>B</a:t>
            </a:r>
            <a:r>
              <a:rPr lang="en-US" dirty="0" err="1" smtClean="0"/>
              <a:t>rug</a:t>
            </a:r>
            <a:r>
              <a:rPr lang="en-US" dirty="0" smtClean="0"/>
              <a:t> </a:t>
            </a:r>
            <a:r>
              <a:rPr lang="en-US" dirty="0" err="1" smtClean="0"/>
              <a:t>kamera</a:t>
            </a:r>
            <a:r>
              <a:rPr lang="en-US" dirty="0" smtClean="0"/>
              <a:t> </a:t>
            </a:r>
            <a:r>
              <a:rPr lang="en-US" dirty="0" err="1" smtClean="0"/>
              <a:t>fx</a:t>
            </a:r>
            <a:r>
              <a:rPr lang="en-US" dirty="0" smtClean="0"/>
              <a:t> </a:t>
            </a:r>
            <a:r>
              <a:rPr lang="en-US" dirty="0" err="1" smtClean="0"/>
              <a:t>hvor</a:t>
            </a:r>
            <a:r>
              <a:rPr lang="en-US" dirty="0" smtClean="0"/>
              <a:t> </a:t>
            </a:r>
            <a:r>
              <a:rPr lang="en-US" dirty="0" err="1" smtClean="0"/>
              <a:t>parkerede</a:t>
            </a:r>
            <a:r>
              <a:rPr lang="en-US" dirty="0" smtClean="0"/>
              <a:t> du mv.</a:t>
            </a:r>
          </a:p>
          <a:p>
            <a:r>
              <a:rPr lang="en-US" dirty="0" err="1"/>
              <a:t>F</a:t>
            </a:r>
            <a:r>
              <a:rPr lang="en-US" dirty="0" err="1" smtClean="0"/>
              <a:t>å</a:t>
            </a:r>
            <a:r>
              <a:rPr lang="en-US" dirty="0" smtClean="0"/>
              <a:t> </a:t>
            </a:r>
            <a:r>
              <a:rPr lang="en-US" dirty="0" err="1" smtClean="0"/>
              <a:t>styr</a:t>
            </a:r>
            <a:r>
              <a:rPr lang="en-US" dirty="0" smtClean="0"/>
              <a:t> </a:t>
            </a:r>
            <a:r>
              <a:rPr lang="en-US" dirty="0" err="1" smtClean="0"/>
              <a:t>på</a:t>
            </a:r>
            <a:r>
              <a:rPr lang="en-US" dirty="0" smtClean="0"/>
              <a:t> </a:t>
            </a:r>
            <a:r>
              <a:rPr lang="en-US" dirty="0" err="1" smtClean="0"/>
              <a:t>søvnen</a:t>
            </a:r>
            <a:endParaRPr lang="en-US" dirty="0" smtClean="0"/>
          </a:p>
          <a:p>
            <a:r>
              <a:rPr lang="en-US" dirty="0" err="1"/>
              <a:t>F</a:t>
            </a:r>
            <a:r>
              <a:rPr lang="en-US" dirty="0" err="1" smtClean="0"/>
              <a:t>å</a:t>
            </a:r>
            <a:r>
              <a:rPr lang="en-US" dirty="0" smtClean="0"/>
              <a:t> </a:t>
            </a:r>
            <a:r>
              <a:rPr lang="en-US" dirty="0" err="1" smtClean="0"/>
              <a:t>styr</a:t>
            </a:r>
            <a:r>
              <a:rPr lang="en-US" dirty="0" smtClean="0"/>
              <a:t> </a:t>
            </a:r>
            <a:r>
              <a:rPr lang="en-US" dirty="0" err="1" smtClean="0"/>
              <a:t>på</a:t>
            </a:r>
            <a:r>
              <a:rPr lang="en-US" dirty="0" smtClean="0"/>
              <a:t> </a:t>
            </a:r>
            <a:r>
              <a:rPr lang="en-US" dirty="0" err="1" smtClean="0"/>
              <a:t>humøret</a:t>
            </a:r>
            <a:endParaRPr lang="en-US" dirty="0" smtClean="0"/>
          </a:p>
          <a:p>
            <a:r>
              <a:rPr lang="en-US" dirty="0" err="1"/>
              <a:t>F</a:t>
            </a:r>
            <a:r>
              <a:rPr lang="en-US" dirty="0" err="1" smtClean="0"/>
              <a:t>ysisk</a:t>
            </a:r>
            <a:r>
              <a:rPr lang="en-US" dirty="0" smtClean="0"/>
              <a:t> </a:t>
            </a:r>
            <a:r>
              <a:rPr lang="en-US" dirty="0" err="1" smtClean="0"/>
              <a:t>aktivitet</a:t>
            </a:r>
            <a:endParaRPr lang="en-US" dirty="0" smtClean="0"/>
          </a:p>
          <a:p>
            <a:r>
              <a:rPr lang="en-US" dirty="0" err="1"/>
              <a:t>d</a:t>
            </a:r>
            <a:r>
              <a:rPr lang="en-US" dirty="0" err="1" smtClean="0"/>
              <a:t>yrk</a:t>
            </a:r>
            <a:r>
              <a:rPr lang="en-US" dirty="0" smtClean="0"/>
              <a:t> en hobby</a:t>
            </a:r>
          </a:p>
          <a:p>
            <a:pPr marL="0" indent="0">
              <a:buNone/>
            </a:pPr>
            <a:endParaRPr lang="en-US" sz="1800" i="1" dirty="0" smtClean="0"/>
          </a:p>
          <a:p>
            <a:pPr marL="0" indent="0">
              <a:buNone/>
            </a:pPr>
            <a:r>
              <a:rPr lang="en-US" sz="1400" i="1" dirty="0" err="1" smtClean="0"/>
              <a:t>Kilde</a:t>
            </a:r>
            <a:r>
              <a:rPr lang="en-US" sz="1400" i="1" dirty="0" smtClean="0"/>
              <a:t>: </a:t>
            </a:r>
            <a:r>
              <a:rPr lang="en-US" sz="1400" i="1" dirty="0" err="1" smtClean="0"/>
              <a:t>Cand.psych</a:t>
            </a:r>
            <a:r>
              <a:rPr lang="en-US" sz="1400" i="1" dirty="0" smtClean="0"/>
              <a:t>, PhD, Ali </a:t>
            </a:r>
            <a:r>
              <a:rPr lang="en-US" sz="1400" i="1" dirty="0" err="1" smtClean="0"/>
              <a:t>Amidi</a:t>
            </a:r>
            <a:r>
              <a:rPr lang="en-US" sz="1400" i="1" dirty="0" smtClean="0"/>
              <a:t>, </a:t>
            </a:r>
            <a:r>
              <a:rPr lang="en-US" sz="1400" i="1" dirty="0" err="1" smtClean="0"/>
              <a:t>Enhed</a:t>
            </a:r>
            <a:r>
              <a:rPr lang="en-US" sz="1400" i="1" dirty="0" smtClean="0"/>
              <a:t> for </a:t>
            </a:r>
            <a:r>
              <a:rPr lang="en-US" sz="1400" i="1" dirty="0" err="1" smtClean="0"/>
              <a:t>Psykoonkologi</a:t>
            </a:r>
            <a:r>
              <a:rPr lang="en-US" sz="1400" i="1" dirty="0" smtClean="0"/>
              <a:t> </a:t>
            </a:r>
            <a:r>
              <a:rPr lang="en-US" sz="1400" i="1" dirty="0" err="1" smtClean="0"/>
              <a:t>og</a:t>
            </a:r>
            <a:r>
              <a:rPr lang="en-US" sz="1400" i="1" dirty="0" smtClean="0"/>
              <a:t> </a:t>
            </a:r>
            <a:r>
              <a:rPr lang="en-US" sz="1400" i="1" dirty="0" err="1" smtClean="0"/>
              <a:t>Sundhedspsykologi</a:t>
            </a:r>
            <a:r>
              <a:rPr lang="en-US" sz="1400" i="1" dirty="0" smtClean="0"/>
              <a:t>, Aarhus </a:t>
            </a:r>
            <a:r>
              <a:rPr lang="en-US" sz="1400" i="1" dirty="0" err="1" smtClean="0"/>
              <a:t>Univeristet</a:t>
            </a:r>
            <a:endParaRPr lang="en-US" sz="1400" i="1" dirty="0" smtClean="0"/>
          </a:p>
          <a:p>
            <a:pPr marL="0" indent="0">
              <a:buNone/>
            </a:pPr>
            <a:endParaRPr lang="en-US" sz="2400" dirty="0" smtClean="0"/>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000698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5843"/>
            <a:ext cx="10515600" cy="604092"/>
          </a:xfrm>
        </p:spPr>
        <p:txBody>
          <a:bodyPr>
            <a:normAutofit/>
          </a:bodyPr>
          <a:lstStyle/>
          <a:p>
            <a:r>
              <a:rPr lang="en-US" sz="3200" dirty="0" err="1"/>
              <a:t>Hukommelse</a:t>
            </a:r>
            <a:r>
              <a:rPr lang="en-US" sz="3200" dirty="0"/>
              <a:t>- </a:t>
            </a:r>
            <a:r>
              <a:rPr lang="en-US" sz="3200" dirty="0" err="1"/>
              <a:t>og</a:t>
            </a:r>
            <a:r>
              <a:rPr lang="en-US" sz="3200" dirty="0"/>
              <a:t> </a:t>
            </a:r>
            <a:r>
              <a:rPr lang="en-US" sz="3200" dirty="0" err="1"/>
              <a:t>koncentrationsbesvær</a:t>
            </a:r>
            <a:r>
              <a:rPr lang="en-US" sz="3200" dirty="0"/>
              <a:t> </a:t>
            </a:r>
            <a:r>
              <a:rPr lang="en-US" sz="2000" b="1" dirty="0"/>
              <a:t>-</a:t>
            </a:r>
            <a:r>
              <a:rPr lang="en-US" sz="2000" b="1" dirty="0" err="1"/>
              <a:t>anbefalinger</a:t>
            </a:r>
            <a:endParaRPr lang="en-US" sz="3200" dirty="0"/>
          </a:p>
        </p:txBody>
      </p:sp>
      <p:sp>
        <p:nvSpPr>
          <p:cNvPr id="3" name="Content Placeholder 2"/>
          <p:cNvSpPr>
            <a:spLocks noGrp="1"/>
          </p:cNvSpPr>
          <p:nvPr>
            <p:ph idx="1"/>
          </p:nvPr>
        </p:nvSpPr>
        <p:spPr>
          <a:xfrm>
            <a:off x="939497" y="1492250"/>
            <a:ext cx="10515600" cy="5365750"/>
          </a:xfrm>
        </p:spPr>
        <p:txBody>
          <a:bodyPr>
            <a:normAutofit fontScale="25000" lnSpcReduction="20000"/>
          </a:bodyPr>
          <a:lstStyle/>
          <a:p>
            <a:pPr marL="0" indent="0">
              <a:buNone/>
            </a:pPr>
            <a:endParaRPr lang="en-US" sz="9600" dirty="0" smtClean="0"/>
          </a:p>
          <a:p>
            <a:pPr marL="0" indent="0">
              <a:buNone/>
            </a:pPr>
            <a:endParaRPr lang="en-US" sz="9600" dirty="0" smtClean="0"/>
          </a:p>
          <a:p>
            <a:r>
              <a:rPr lang="en-US" sz="9600" dirty="0" err="1" smtClean="0"/>
              <a:t>Fysisk</a:t>
            </a:r>
            <a:r>
              <a:rPr lang="en-US" sz="9600" dirty="0" smtClean="0"/>
              <a:t> </a:t>
            </a:r>
            <a:r>
              <a:rPr lang="en-US" sz="9600" dirty="0" err="1" smtClean="0"/>
              <a:t>aktivitet</a:t>
            </a:r>
            <a:r>
              <a:rPr lang="en-US" sz="9600" dirty="0" smtClean="0"/>
              <a:t> </a:t>
            </a:r>
            <a:r>
              <a:rPr lang="en-US" sz="9600" dirty="0" err="1" smtClean="0"/>
              <a:t>har</a:t>
            </a:r>
            <a:r>
              <a:rPr lang="en-US" sz="9600" dirty="0" smtClean="0"/>
              <a:t> </a:t>
            </a:r>
            <a:r>
              <a:rPr lang="en-US" sz="9600" dirty="0" err="1" smtClean="0"/>
              <a:t>vist</a:t>
            </a:r>
            <a:r>
              <a:rPr lang="en-US" sz="9600" dirty="0" smtClean="0"/>
              <a:t> </a:t>
            </a:r>
            <a:r>
              <a:rPr lang="en-US" sz="9600" dirty="0" err="1" smtClean="0"/>
              <a:t>effet</a:t>
            </a:r>
            <a:r>
              <a:rPr lang="en-US" sz="9600" dirty="0" smtClean="0"/>
              <a:t> </a:t>
            </a:r>
            <a:r>
              <a:rPr lang="en-US" sz="9600" dirty="0" err="1" smtClean="0"/>
              <a:t>på</a:t>
            </a:r>
            <a:r>
              <a:rPr lang="en-US" sz="9600" dirty="0" smtClean="0"/>
              <a:t> </a:t>
            </a:r>
            <a:r>
              <a:rPr lang="en-US" sz="9600" dirty="0" err="1" smtClean="0"/>
              <a:t>hukommelse</a:t>
            </a:r>
            <a:r>
              <a:rPr lang="en-US" sz="9600" dirty="0" smtClean="0"/>
              <a:t>- </a:t>
            </a:r>
            <a:r>
              <a:rPr lang="en-US" sz="9600" dirty="0" err="1" smtClean="0"/>
              <a:t>og</a:t>
            </a:r>
            <a:r>
              <a:rPr lang="en-US" sz="9600" dirty="0" smtClean="0"/>
              <a:t> </a:t>
            </a:r>
            <a:r>
              <a:rPr lang="en-US" sz="9600" dirty="0" err="1" smtClean="0"/>
              <a:t>koncentrationsproblemerne</a:t>
            </a:r>
            <a:r>
              <a:rPr lang="en-US" sz="9600" dirty="0" smtClean="0"/>
              <a:t> </a:t>
            </a:r>
            <a:r>
              <a:rPr lang="mr-IN" sz="9600" dirty="0" smtClean="0"/>
              <a:t>–</a:t>
            </a:r>
            <a:r>
              <a:rPr lang="en-US" sz="9600" dirty="0" smtClean="0"/>
              <a:t> </a:t>
            </a:r>
            <a:r>
              <a:rPr lang="en-US" sz="9600" dirty="0" err="1" smtClean="0"/>
              <a:t>og</a:t>
            </a:r>
            <a:r>
              <a:rPr lang="en-US" sz="9600" dirty="0" smtClean="0"/>
              <a:t> </a:t>
            </a:r>
            <a:r>
              <a:rPr lang="en-US" sz="9600" dirty="0" err="1" smtClean="0"/>
              <a:t>virker</a:t>
            </a:r>
            <a:r>
              <a:rPr lang="en-US" sz="9600" dirty="0" smtClean="0"/>
              <a:t> </a:t>
            </a:r>
            <a:r>
              <a:rPr lang="en-US" sz="9600" dirty="0" err="1" smtClean="0"/>
              <a:t>også</a:t>
            </a:r>
            <a:r>
              <a:rPr lang="en-US" sz="9600" dirty="0" smtClean="0"/>
              <a:t> </a:t>
            </a:r>
            <a:r>
              <a:rPr lang="en-US" sz="9600" dirty="0" err="1" smtClean="0"/>
              <a:t>inflammationsnedsættende</a:t>
            </a:r>
            <a:endParaRPr lang="en-US" sz="9600" dirty="0" smtClean="0"/>
          </a:p>
          <a:p>
            <a:endParaRPr lang="en-US" sz="9600" dirty="0" smtClean="0"/>
          </a:p>
          <a:p>
            <a:r>
              <a:rPr lang="tr-TR" sz="9600" dirty="0" smtClean="0"/>
              <a:t>Y</a:t>
            </a:r>
            <a:r>
              <a:rPr lang="en-US" sz="9600" dirty="0" err="1" smtClean="0"/>
              <a:t>oga</a:t>
            </a:r>
            <a:endParaRPr lang="en-US" sz="9600" dirty="0" smtClean="0"/>
          </a:p>
          <a:p>
            <a:endParaRPr lang="en-US" sz="9600" dirty="0" smtClean="0"/>
          </a:p>
          <a:p>
            <a:r>
              <a:rPr lang="en-US" sz="9600" dirty="0" smtClean="0"/>
              <a:t>Mindfulness</a:t>
            </a:r>
          </a:p>
          <a:p>
            <a:endParaRPr lang="en-US" sz="9600" dirty="0" smtClean="0"/>
          </a:p>
          <a:p>
            <a:r>
              <a:rPr lang="en-US" sz="9600" dirty="0" smtClean="0"/>
              <a:t>Tai Chi </a:t>
            </a:r>
            <a:r>
              <a:rPr lang="en-US" sz="9600" dirty="0" err="1" smtClean="0"/>
              <a:t>har</a:t>
            </a:r>
            <a:r>
              <a:rPr lang="en-US" sz="9600" dirty="0" smtClean="0"/>
              <a:t> </a:t>
            </a:r>
            <a:r>
              <a:rPr lang="en-US" sz="9600" dirty="0" err="1" smtClean="0"/>
              <a:t>vist</a:t>
            </a:r>
            <a:r>
              <a:rPr lang="en-US" sz="9600" dirty="0" smtClean="0"/>
              <a:t> sig at have god </a:t>
            </a:r>
            <a:r>
              <a:rPr lang="en-US" sz="9600" dirty="0" err="1" smtClean="0"/>
              <a:t>effekt</a:t>
            </a:r>
            <a:r>
              <a:rPr lang="en-US" sz="9600" dirty="0" smtClean="0"/>
              <a:t> </a:t>
            </a:r>
            <a:r>
              <a:rPr lang="en-US" sz="9600" dirty="0" err="1" smtClean="0"/>
              <a:t>på</a:t>
            </a:r>
            <a:r>
              <a:rPr lang="en-US" sz="9600" dirty="0" smtClean="0"/>
              <a:t> </a:t>
            </a:r>
            <a:r>
              <a:rPr lang="en-US" sz="9600" dirty="0" err="1" smtClean="0"/>
              <a:t>hukommelsen</a:t>
            </a:r>
            <a:r>
              <a:rPr lang="en-US" sz="9600" dirty="0" smtClean="0"/>
              <a:t>. </a:t>
            </a:r>
            <a:r>
              <a:rPr lang="en-US" sz="9600" dirty="0" err="1" smtClean="0"/>
              <a:t>Effekt</a:t>
            </a:r>
            <a:r>
              <a:rPr lang="en-US" sz="9600" dirty="0" smtClean="0"/>
              <a:t> </a:t>
            </a:r>
            <a:r>
              <a:rPr lang="en-US" sz="9600" dirty="0" err="1" smtClean="0"/>
              <a:t>viste</a:t>
            </a:r>
            <a:r>
              <a:rPr lang="en-US" sz="9600" dirty="0" smtClean="0"/>
              <a:t> sig </a:t>
            </a:r>
            <a:r>
              <a:rPr lang="en-US" sz="9600" dirty="0" err="1" smtClean="0"/>
              <a:t>allerede</a:t>
            </a:r>
            <a:r>
              <a:rPr lang="en-US" sz="9600" dirty="0" smtClean="0"/>
              <a:t> en </a:t>
            </a:r>
            <a:r>
              <a:rPr lang="en-US" sz="9600" dirty="0" err="1" smtClean="0"/>
              <a:t>måned</a:t>
            </a:r>
            <a:r>
              <a:rPr lang="en-US" sz="9600" dirty="0" smtClean="0"/>
              <a:t> </a:t>
            </a:r>
            <a:r>
              <a:rPr lang="en-US" sz="9600" dirty="0" err="1" smtClean="0"/>
              <a:t>efter</a:t>
            </a:r>
            <a:r>
              <a:rPr lang="en-US" sz="9600" dirty="0" smtClean="0"/>
              <a:t> </a:t>
            </a:r>
            <a:r>
              <a:rPr lang="en-US" sz="9600" dirty="0" err="1" smtClean="0"/>
              <a:t>påbegyndt</a:t>
            </a:r>
            <a:r>
              <a:rPr lang="en-US" sz="9600" dirty="0" smtClean="0"/>
              <a:t> Tai Chi</a:t>
            </a:r>
          </a:p>
          <a:p>
            <a:endParaRPr lang="en-US" sz="9600" dirty="0" smtClean="0"/>
          </a:p>
          <a:p>
            <a:pPr marL="0" indent="0">
              <a:buNone/>
            </a:pPr>
            <a:endParaRPr lang="en-US" sz="9600" dirty="0" smtClean="0"/>
          </a:p>
          <a:p>
            <a:pPr marL="0" indent="0">
              <a:buNone/>
            </a:pPr>
            <a:endParaRPr lang="en-US" sz="7200" i="1" dirty="0" smtClean="0"/>
          </a:p>
          <a:p>
            <a:pPr marL="0" indent="0">
              <a:buNone/>
            </a:pPr>
            <a:r>
              <a:rPr lang="en-US" sz="4800" i="1" dirty="0" err="1" smtClean="0"/>
              <a:t>Kilde</a:t>
            </a:r>
            <a:r>
              <a:rPr lang="en-US" sz="4800" i="1" dirty="0" smtClean="0"/>
              <a:t>: </a:t>
            </a:r>
            <a:r>
              <a:rPr lang="en-US" sz="4800" i="1" dirty="0" err="1" smtClean="0"/>
              <a:t>Cand.psych</a:t>
            </a:r>
            <a:r>
              <a:rPr lang="en-US" sz="4800" i="1" dirty="0" smtClean="0"/>
              <a:t>, PhD, Ali </a:t>
            </a:r>
            <a:r>
              <a:rPr lang="en-US" sz="4800" i="1" dirty="0" err="1" smtClean="0"/>
              <a:t>Amidi</a:t>
            </a:r>
            <a:r>
              <a:rPr lang="en-US" sz="4800" i="1" dirty="0" smtClean="0"/>
              <a:t>, </a:t>
            </a:r>
            <a:r>
              <a:rPr lang="en-US" sz="4800" i="1" dirty="0" err="1" smtClean="0"/>
              <a:t>Enhed</a:t>
            </a:r>
            <a:r>
              <a:rPr lang="en-US" sz="4800" i="1" dirty="0" smtClean="0"/>
              <a:t> for </a:t>
            </a:r>
            <a:r>
              <a:rPr lang="en-US" sz="4800" i="1" dirty="0" err="1" smtClean="0"/>
              <a:t>Psykoonkologi</a:t>
            </a:r>
            <a:r>
              <a:rPr lang="en-US" sz="4800" i="1" dirty="0" smtClean="0"/>
              <a:t> </a:t>
            </a:r>
            <a:r>
              <a:rPr lang="en-US" sz="4800" i="1" dirty="0" err="1" smtClean="0"/>
              <a:t>og</a:t>
            </a:r>
            <a:r>
              <a:rPr lang="en-US" sz="4800" i="1" dirty="0" smtClean="0"/>
              <a:t> </a:t>
            </a:r>
            <a:r>
              <a:rPr lang="en-US" sz="4800" i="1" dirty="0" err="1" smtClean="0"/>
              <a:t>Sundhedspsykologi</a:t>
            </a:r>
            <a:r>
              <a:rPr lang="en-US" sz="4800" i="1" dirty="0" smtClean="0"/>
              <a:t>, Aarhus </a:t>
            </a:r>
            <a:r>
              <a:rPr lang="en-US" sz="4800" i="1" dirty="0" err="1" smtClean="0"/>
              <a:t>Univeristet</a:t>
            </a:r>
            <a:endParaRPr lang="en-US" sz="4800" i="1" dirty="0" smtClean="0"/>
          </a:p>
          <a:p>
            <a:pPr marL="0" indent="0">
              <a:buNone/>
            </a:pPr>
            <a:endParaRPr lang="en-US" sz="2400" dirty="0" smtClean="0"/>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857016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3412"/>
            <a:ext cx="10515600" cy="540718"/>
          </a:xfrm>
        </p:spPr>
        <p:txBody>
          <a:bodyPr>
            <a:normAutofit fontScale="90000"/>
          </a:bodyPr>
          <a:lstStyle/>
          <a:p>
            <a:r>
              <a:rPr lang="en-US" sz="5300" dirty="0" smtClean="0">
                <a:latin typeface="+mn-lt"/>
              </a:rPr>
              <a:t>Depression</a:t>
            </a:r>
            <a:r>
              <a:rPr lang="en-US" sz="3200" dirty="0" smtClean="0"/>
              <a:t> </a:t>
            </a:r>
            <a:endParaRPr lang="en-US" sz="3200" dirty="0"/>
          </a:p>
        </p:txBody>
      </p:sp>
      <p:sp>
        <p:nvSpPr>
          <p:cNvPr id="3" name="Content Placeholder 2"/>
          <p:cNvSpPr>
            <a:spLocks noGrp="1"/>
          </p:cNvSpPr>
          <p:nvPr>
            <p:ph idx="1"/>
          </p:nvPr>
        </p:nvSpPr>
        <p:spPr>
          <a:xfrm>
            <a:off x="838200" y="1636273"/>
            <a:ext cx="10515600" cy="4884398"/>
          </a:xfrm>
        </p:spPr>
        <p:txBody>
          <a:bodyPr>
            <a:normAutofit/>
          </a:bodyPr>
          <a:lstStyle/>
          <a:p>
            <a:r>
              <a:rPr lang="en-GB" sz="2400" dirty="0" err="1">
                <a:ea typeface="MS PGothic" charset="0"/>
              </a:rPr>
              <a:t>F</a:t>
            </a:r>
            <a:r>
              <a:rPr lang="en-GB" sz="2400" dirty="0" err="1" smtClean="0">
                <a:ea typeface="MS PGothic" charset="0"/>
              </a:rPr>
              <a:t>orekomsten</a:t>
            </a:r>
            <a:r>
              <a:rPr lang="en-GB" sz="2400" dirty="0" smtClean="0">
                <a:ea typeface="MS PGothic" charset="0"/>
              </a:rPr>
              <a:t> </a:t>
            </a:r>
            <a:r>
              <a:rPr lang="en-GB" sz="2400" dirty="0" err="1" smtClean="0">
                <a:ea typeface="MS PGothic" charset="0"/>
              </a:rPr>
              <a:t>af</a:t>
            </a:r>
            <a:r>
              <a:rPr lang="en-GB" sz="2400" dirty="0" smtClean="0">
                <a:ea typeface="MS PGothic" charset="0"/>
              </a:rPr>
              <a:t> depression </a:t>
            </a:r>
            <a:r>
              <a:rPr lang="en-GB" sz="2400" dirty="0" err="1" smtClean="0">
                <a:ea typeface="MS PGothic" charset="0"/>
              </a:rPr>
              <a:t>blandt</a:t>
            </a:r>
            <a:r>
              <a:rPr lang="en-GB" sz="2400" dirty="0" smtClean="0">
                <a:ea typeface="MS PGothic" charset="0"/>
              </a:rPr>
              <a:t> </a:t>
            </a:r>
            <a:r>
              <a:rPr lang="en-GB" sz="2400" dirty="0" err="1" smtClean="0">
                <a:ea typeface="MS PGothic" charset="0"/>
              </a:rPr>
              <a:t>kræftpatienter</a:t>
            </a:r>
            <a:r>
              <a:rPr lang="en-GB" sz="2400" dirty="0" smtClean="0">
                <a:ea typeface="MS PGothic" charset="0"/>
              </a:rPr>
              <a:t> </a:t>
            </a:r>
            <a:r>
              <a:rPr lang="en-GB" sz="2400" dirty="0" err="1" smtClean="0">
                <a:ea typeface="MS PGothic" charset="0"/>
              </a:rPr>
              <a:t>er</a:t>
            </a:r>
            <a:r>
              <a:rPr lang="en-GB" sz="2400" dirty="0" smtClean="0">
                <a:ea typeface="MS PGothic" charset="0"/>
              </a:rPr>
              <a:t> 15-29% </a:t>
            </a:r>
            <a:r>
              <a:rPr lang="en-GB" sz="2400" dirty="0" err="1" smtClean="0">
                <a:ea typeface="MS PGothic" charset="0"/>
              </a:rPr>
              <a:t>svarende</a:t>
            </a:r>
            <a:r>
              <a:rPr lang="en-GB" sz="2400" dirty="0" smtClean="0">
                <a:ea typeface="MS PGothic" charset="0"/>
              </a:rPr>
              <a:t> </a:t>
            </a:r>
            <a:r>
              <a:rPr lang="en-GB" sz="2400" dirty="0" err="1" smtClean="0">
                <a:ea typeface="MS PGothic" charset="0"/>
              </a:rPr>
              <a:t>til</a:t>
            </a:r>
            <a:r>
              <a:rPr lang="en-GB" sz="2400" dirty="0" smtClean="0">
                <a:ea typeface="MS PGothic" charset="0"/>
              </a:rPr>
              <a:t> 3-5 </a:t>
            </a:r>
            <a:r>
              <a:rPr lang="en-GB" sz="2400" dirty="0" err="1" smtClean="0">
                <a:ea typeface="MS PGothic" charset="0"/>
              </a:rPr>
              <a:t>gange</a:t>
            </a:r>
            <a:r>
              <a:rPr lang="en-GB" sz="2400" dirty="0" smtClean="0">
                <a:ea typeface="MS PGothic" charset="0"/>
              </a:rPr>
              <a:t> </a:t>
            </a:r>
            <a:r>
              <a:rPr lang="en-GB" sz="2400" dirty="0" err="1" smtClean="0">
                <a:ea typeface="MS PGothic" charset="0"/>
              </a:rPr>
              <a:t>større</a:t>
            </a:r>
            <a:r>
              <a:rPr lang="en-GB" sz="2400" dirty="0" smtClean="0">
                <a:ea typeface="MS PGothic" charset="0"/>
              </a:rPr>
              <a:t> end </a:t>
            </a:r>
            <a:r>
              <a:rPr lang="en-US" sz="2400" dirty="0">
                <a:ea typeface="MS PGothic" charset="0"/>
              </a:rPr>
              <a:t>i</a:t>
            </a:r>
            <a:r>
              <a:rPr lang="en-GB" sz="2400" dirty="0" smtClean="0">
                <a:ea typeface="MS PGothic" charset="0"/>
              </a:rPr>
              <a:t> </a:t>
            </a:r>
            <a:r>
              <a:rPr lang="en-GB" sz="2400" dirty="0" err="1" smtClean="0">
                <a:ea typeface="MS PGothic" charset="0"/>
              </a:rPr>
              <a:t>baggrundsbefolkningen</a:t>
            </a:r>
            <a:endParaRPr lang="en-GB" sz="2400" dirty="0" smtClean="0">
              <a:ea typeface="MS PGothic" charset="0"/>
            </a:endParaRPr>
          </a:p>
          <a:p>
            <a:pPr marL="0" indent="0">
              <a:buNone/>
            </a:pPr>
            <a:endParaRPr lang="en-GB" sz="2400" dirty="0">
              <a:ea typeface="MS PGothic" charset="0"/>
            </a:endParaRPr>
          </a:p>
          <a:p>
            <a:r>
              <a:rPr lang="en-GB" sz="2400" dirty="0" err="1">
                <a:ea typeface="MS PGothic" charset="0"/>
              </a:rPr>
              <a:t>D</a:t>
            </a:r>
            <a:r>
              <a:rPr lang="en-GB" sz="2400" dirty="0" err="1" smtClean="0">
                <a:ea typeface="MS PGothic" charset="0"/>
              </a:rPr>
              <a:t>et</a:t>
            </a:r>
            <a:r>
              <a:rPr lang="en-GB" sz="2400" dirty="0" smtClean="0">
                <a:ea typeface="MS PGothic" charset="0"/>
              </a:rPr>
              <a:t> </a:t>
            </a:r>
            <a:r>
              <a:rPr lang="en-GB" sz="2400" dirty="0" err="1" smtClean="0">
                <a:ea typeface="MS PGothic" charset="0"/>
              </a:rPr>
              <a:t>er</a:t>
            </a:r>
            <a:r>
              <a:rPr lang="en-GB" sz="2400" dirty="0" smtClean="0">
                <a:ea typeface="MS PGothic" charset="0"/>
              </a:rPr>
              <a:t> </a:t>
            </a:r>
            <a:r>
              <a:rPr lang="en-US" sz="2400" dirty="0">
                <a:ea typeface="MS PGothic" charset="0"/>
              </a:rPr>
              <a:t>i</a:t>
            </a:r>
            <a:r>
              <a:rPr lang="en-GB" sz="2400" dirty="0" smtClean="0">
                <a:ea typeface="MS PGothic" charset="0"/>
              </a:rPr>
              <a:t> </a:t>
            </a:r>
            <a:r>
              <a:rPr lang="en-GB" sz="2400" dirty="0" err="1" smtClean="0">
                <a:ea typeface="MS PGothic" charset="0"/>
              </a:rPr>
              <a:t>perioden</a:t>
            </a:r>
            <a:r>
              <a:rPr lang="en-GB" sz="2400" dirty="0" smtClean="0">
                <a:ea typeface="MS PGothic" charset="0"/>
              </a:rPr>
              <a:t> </a:t>
            </a:r>
            <a:r>
              <a:rPr lang="en-GB" sz="2400" dirty="0" err="1" smtClean="0">
                <a:ea typeface="MS PGothic" charset="0"/>
              </a:rPr>
              <a:t>lige</a:t>
            </a:r>
            <a:r>
              <a:rPr lang="en-GB" sz="2400" dirty="0" smtClean="0">
                <a:ea typeface="MS PGothic" charset="0"/>
              </a:rPr>
              <a:t> </a:t>
            </a:r>
            <a:r>
              <a:rPr lang="en-GB" sz="2400" dirty="0" err="1" smtClean="0">
                <a:ea typeface="MS PGothic" charset="0"/>
              </a:rPr>
              <a:t>efter</a:t>
            </a:r>
            <a:r>
              <a:rPr lang="en-GB" sz="2400" dirty="0" smtClean="0">
                <a:ea typeface="MS PGothic" charset="0"/>
              </a:rPr>
              <a:t> </a:t>
            </a:r>
            <a:r>
              <a:rPr lang="en-GB" sz="2400" dirty="0" err="1" smtClean="0">
                <a:ea typeface="MS PGothic" charset="0"/>
              </a:rPr>
              <a:t>diagnosen</a:t>
            </a:r>
            <a:r>
              <a:rPr lang="en-GB" sz="2400" dirty="0" smtClean="0">
                <a:ea typeface="MS PGothic" charset="0"/>
              </a:rPr>
              <a:t> </a:t>
            </a:r>
            <a:r>
              <a:rPr lang="en-GB" sz="2400" dirty="0" err="1" smtClean="0">
                <a:ea typeface="MS PGothic" charset="0"/>
              </a:rPr>
              <a:t>og</a:t>
            </a:r>
            <a:r>
              <a:rPr lang="en-GB" sz="2400" dirty="0" smtClean="0">
                <a:ea typeface="MS PGothic" charset="0"/>
              </a:rPr>
              <a:t> op </a:t>
            </a:r>
            <a:r>
              <a:rPr lang="en-GB" sz="2400" dirty="0" err="1" smtClean="0">
                <a:ea typeface="MS PGothic" charset="0"/>
              </a:rPr>
              <a:t>til</a:t>
            </a:r>
            <a:r>
              <a:rPr lang="en-GB" sz="2400" dirty="0" smtClean="0">
                <a:ea typeface="MS PGothic" charset="0"/>
              </a:rPr>
              <a:t> 2 </a:t>
            </a:r>
            <a:r>
              <a:rPr lang="en-GB" sz="2400" dirty="0" err="1" smtClean="0">
                <a:ea typeface="MS PGothic" charset="0"/>
              </a:rPr>
              <a:t>år</a:t>
            </a:r>
            <a:r>
              <a:rPr lang="en-GB" sz="2400" dirty="0" smtClean="0">
                <a:ea typeface="MS PGothic" charset="0"/>
              </a:rPr>
              <a:t> </a:t>
            </a:r>
            <a:r>
              <a:rPr lang="en-GB" sz="2400" dirty="0" err="1" smtClean="0">
                <a:ea typeface="MS PGothic" charset="0"/>
              </a:rPr>
              <a:t>efter</a:t>
            </a:r>
            <a:r>
              <a:rPr lang="en-GB" sz="2400" dirty="0" smtClean="0">
                <a:ea typeface="MS PGothic" charset="0"/>
              </a:rPr>
              <a:t>, at </a:t>
            </a:r>
            <a:r>
              <a:rPr lang="en-GB" sz="2400" dirty="0" err="1" smtClean="0">
                <a:ea typeface="MS PGothic" charset="0"/>
              </a:rPr>
              <a:t>flest</a:t>
            </a:r>
            <a:r>
              <a:rPr lang="en-GB" sz="2400" dirty="0" smtClean="0">
                <a:ea typeface="MS PGothic" charset="0"/>
              </a:rPr>
              <a:t> </a:t>
            </a:r>
            <a:r>
              <a:rPr lang="en-GB" sz="2400" dirty="0" err="1" smtClean="0">
                <a:ea typeface="MS PGothic" charset="0"/>
              </a:rPr>
              <a:t>kræftpatienter</a:t>
            </a:r>
            <a:r>
              <a:rPr lang="en-GB" sz="2400" dirty="0" smtClean="0">
                <a:ea typeface="MS PGothic" charset="0"/>
              </a:rPr>
              <a:t> </a:t>
            </a:r>
            <a:r>
              <a:rPr lang="en-GB" sz="2400" dirty="0" err="1" smtClean="0">
                <a:ea typeface="MS PGothic" charset="0"/>
              </a:rPr>
              <a:t>oplever</a:t>
            </a:r>
            <a:r>
              <a:rPr lang="en-GB" sz="2400" dirty="0" smtClean="0">
                <a:ea typeface="MS PGothic" charset="0"/>
              </a:rPr>
              <a:t> depression</a:t>
            </a:r>
          </a:p>
          <a:p>
            <a:endParaRPr lang="en-GB" sz="2400" dirty="0">
              <a:ea typeface="MS PGothic" charset="0"/>
            </a:endParaRPr>
          </a:p>
          <a:p>
            <a:r>
              <a:rPr lang="en-US" sz="2400" dirty="0">
                <a:ea typeface="MS PGothic" charset="0"/>
              </a:rPr>
              <a:t>K</a:t>
            </a:r>
            <a:r>
              <a:rPr lang="en-GB" sz="2400" dirty="0" err="1" smtClean="0">
                <a:ea typeface="MS PGothic" charset="0"/>
              </a:rPr>
              <a:t>ræftpatienter</a:t>
            </a:r>
            <a:r>
              <a:rPr lang="en-GB" sz="2400" dirty="0" smtClean="0">
                <a:ea typeface="MS PGothic" charset="0"/>
              </a:rPr>
              <a:t> </a:t>
            </a:r>
            <a:r>
              <a:rPr lang="en-GB" sz="2400" dirty="0" err="1" smtClean="0">
                <a:ea typeface="MS PGothic" charset="0"/>
              </a:rPr>
              <a:t>indlægges</a:t>
            </a:r>
            <a:r>
              <a:rPr lang="en-GB" sz="2400" dirty="0" smtClean="0">
                <a:ea typeface="MS PGothic" charset="0"/>
              </a:rPr>
              <a:t> </a:t>
            </a:r>
            <a:r>
              <a:rPr lang="en-GB" sz="2400" dirty="0" err="1" smtClean="0">
                <a:ea typeface="MS PGothic" charset="0"/>
              </a:rPr>
              <a:t>hyppigere</a:t>
            </a:r>
            <a:r>
              <a:rPr lang="en-GB" sz="2400" dirty="0" smtClean="0">
                <a:ea typeface="MS PGothic" charset="0"/>
              </a:rPr>
              <a:t> </a:t>
            </a:r>
            <a:r>
              <a:rPr lang="en-GB" sz="2400" dirty="0" err="1" smtClean="0">
                <a:ea typeface="MS PGothic" charset="0"/>
              </a:rPr>
              <a:t>pga</a:t>
            </a:r>
            <a:r>
              <a:rPr lang="en-GB" sz="2400" dirty="0" smtClean="0">
                <a:ea typeface="MS PGothic" charset="0"/>
              </a:rPr>
              <a:t> depression </a:t>
            </a:r>
            <a:r>
              <a:rPr lang="en-GB" sz="2400" dirty="0" err="1" smtClean="0">
                <a:ea typeface="MS PGothic" charset="0"/>
              </a:rPr>
              <a:t>sammenlignet</a:t>
            </a:r>
            <a:r>
              <a:rPr lang="en-GB" sz="2400" dirty="0" smtClean="0">
                <a:ea typeface="MS PGothic" charset="0"/>
              </a:rPr>
              <a:t> med </a:t>
            </a:r>
            <a:r>
              <a:rPr lang="en-GB" sz="2400" dirty="0" err="1" smtClean="0">
                <a:ea typeface="MS PGothic" charset="0"/>
              </a:rPr>
              <a:t>baggrundsbefolkningen</a:t>
            </a:r>
            <a:endParaRPr lang="en-GB" sz="2400" dirty="0" smtClean="0">
              <a:ea typeface="MS PGothic" charset="0"/>
            </a:endParaRPr>
          </a:p>
          <a:p>
            <a:pPr marL="0" indent="0">
              <a:buNone/>
            </a:pPr>
            <a:endParaRPr lang="en-GB" sz="1200" i="1" dirty="0" smtClean="0">
              <a:ea typeface="MS PGothic" charset="0"/>
            </a:endParaRPr>
          </a:p>
          <a:p>
            <a:pPr marL="0" indent="0">
              <a:buNone/>
            </a:pPr>
            <a:r>
              <a:rPr lang="en-GB" sz="1200" i="1" dirty="0" err="1" smtClean="0">
                <a:ea typeface="MS PGothic" charset="0"/>
              </a:rPr>
              <a:t>Kilder</a:t>
            </a:r>
            <a:r>
              <a:rPr lang="en-GB" sz="1200" i="1" dirty="0" smtClean="0">
                <a:ea typeface="MS PGothic" charset="0"/>
              </a:rPr>
              <a:t>:</a:t>
            </a:r>
          </a:p>
          <a:p>
            <a:pPr marL="0" indent="0">
              <a:buNone/>
            </a:pPr>
            <a:r>
              <a:rPr lang="en-GB" sz="1200" i="1" dirty="0" err="1" smtClean="0">
                <a:ea typeface="MS PGothic" charset="0"/>
              </a:rPr>
              <a:t>Hartung</a:t>
            </a:r>
            <a:r>
              <a:rPr lang="en-GB" sz="1200" i="1" dirty="0" smtClean="0">
                <a:ea typeface="MS PGothic" charset="0"/>
              </a:rPr>
              <a:t> TJ et al. The risk of being depressed is significantly across major cancer types. European journal of cancer (Oxford, England:1990. 2017;72:46-53.</a:t>
            </a:r>
          </a:p>
          <a:p>
            <a:pPr marL="0" indent="0">
              <a:buNone/>
            </a:pPr>
            <a:r>
              <a:rPr lang="en-GB" sz="1200" i="1" dirty="0" smtClean="0">
                <a:ea typeface="MS PGothic" charset="0"/>
              </a:rPr>
              <a:t>Dalton SO et al. Risk for hospitalization with depression after cancer diagnosis: a nationwide, population-based study of cancer patients in Denmark from 1973 to 2003. Journal of clinical oncology. 2009;27(9):1440-5.</a:t>
            </a:r>
            <a:endParaRPr lang="da-DK" sz="1200" i="1" dirty="0">
              <a:ea typeface="MS PGothic" charset="0"/>
            </a:endParaRP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303566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3412"/>
            <a:ext cx="10515600" cy="540718"/>
          </a:xfrm>
        </p:spPr>
        <p:txBody>
          <a:bodyPr>
            <a:noAutofit/>
          </a:bodyPr>
          <a:lstStyle/>
          <a:p>
            <a:r>
              <a:rPr lang="en-US" sz="4800" dirty="0" smtClean="0">
                <a:latin typeface="+mn-lt"/>
              </a:rPr>
              <a:t>Depression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636273"/>
            <a:ext cx="10515600" cy="4884398"/>
          </a:xfrm>
        </p:spPr>
        <p:txBody>
          <a:bodyPr>
            <a:normAutofit lnSpcReduction="10000"/>
          </a:bodyPr>
          <a:lstStyle/>
          <a:p>
            <a:pPr marL="0" indent="0">
              <a:buNone/>
            </a:pPr>
            <a:endParaRPr lang="da-DK" sz="2600" dirty="0">
              <a:latin typeface="Helvetica" charset="0"/>
              <a:ea typeface="MS PGothic" charset="0"/>
            </a:endParaRPr>
          </a:p>
          <a:p>
            <a:pPr marL="0" indent="0">
              <a:buNone/>
            </a:pPr>
            <a:r>
              <a:rPr lang="da-DK" sz="2600" dirty="0" smtClean="0">
                <a:ea typeface="MS PGothic" charset="0"/>
              </a:rPr>
              <a:t>Kræftpatienter med brystkræft </a:t>
            </a:r>
            <a:r>
              <a:rPr lang="da-DK" sz="2600" dirty="0">
                <a:ea typeface="MS PGothic" charset="0"/>
              </a:rPr>
              <a:t>er op til </a:t>
            </a:r>
            <a:r>
              <a:rPr lang="da-DK" sz="2600" dirty="0" smtClean="0">
                <a:ea typeface="MS PGothic" charset="0"/>
              </a:rPr>
              <a:t>10 </a:t>
            </a:r>
            <a:r>
              <a:rPr lang="da-DK" sz="2600" dirty="0">
                <a:ea typeface="MS PGothic" charset="0"/>
              </a:rPr>
              <a:t>år efter, at diagnosen er stillet, i risiko for at udvikle en behandlingskrævende </a:t>
            </a:r>
            <a:r>
              <a:rPr lang="da-DK" sz="2600" dirty="0" smtClean="0">
                <a:ea typeface="MS PGothic" charset="0"/>
              </a:rPr>
              <a:t>depression (højest risiko v/ </a:t>
            </a:r>
            <a:r>
              <a:rPr lang="da-DK" sz="2600" dirty="0" err="1" smtClean="0">
                <a:ea typeface="MS PGothic" charset="0"/>
              </a:rPr>
              <a:t>komorbiditet</a:t>
            </a:r>
            <a:r>
              <a:rPr lang="da-DK" sz="2600" dirty="0" smtClean="0">
                <a:ea typeface="MS PGothic" charset="0"/>
              </a:rPr>
              <a:t>, og over 70 år)</a:t>
            </a:r>
          </a:p>
          <a:p>
            <a:pPr marL="0" indent="0">
              <a:buNone/>
            </a:pPr>
            <a:endParaRPr lang="da-DK" sz="2600" dirty="0">
              <a:ea typeface="MS PGothic" charset="0"/>
            </a:endParaRPr>
          </a:p>
          <a:p>
            <a:pPr marL="0" indent="0">
              <a:buNone/>
            </a:pPr>
            <a:r>
              <a:rPr lang="da-DK" sz="2600" dirty="0" smtClean="0">
                <a:ea typeface="MS PGothic" charset="0"/>
              </a:rPr>
              <a:t>Forekomsten af alvorlig depression 3-4 måneder efter behandling er 14 % mod 5% blandt kvinder uden brystkræft</a:t>
            </a:r>
            <a:endParaRPr lang="da-DK" sz="2600" dirty="0">
              <a:ea typeface="MS PGothic" charset="0"/>
            </a:endParaRPr>
          </a:p>
          <a:p>
            <a:pPr marL="0" indent="0">
              <a:lnSpc>
                <a:spcPct val="100000"/>
              </a:lnSpc>
              <a:buNone/>
            </a:pPr>
            <a:endParaRPr lang="da-DK" sz="1400" i="1" dirty="0" smtClean="0">
              <a:ea typeface="MS PGothic" charset="0"/>
            </a:endParaRPr>
          </a:p>
          <a:p>
            <a:pPr marL="0" indent="0">
              <a:lnSpc>
                <a:spcPct val="100000"/>
              </a:lnSpc>
              <a:buNone/>
            </a:pPr>
            <a:r>
              <a:rPr lang="da-DK" sz="1200" i="1" dirty="0" smtClean="0">
                <a:ea typeface="MS PGothic" charset="0"/>
              </a:rPr>
              <a:t>Kilder:</a:t>
            </a:r>
          </a:p>
          <a:p>
            <a:pPr marL="0" indent="0">
              <a:lnSpc>
                <a:spcPct val="100000"/>
              </a:lnSpc>
              <a:buNone/>
            </a:pPr>
            <a:r>
              <a:rPr lang="da-DK" sz="1200" i="1" dirty="0" smtClean="0">
                <a:ea typeface="MS PGothic" charset="0"/>
              </a:rPr>
              <a:t> </a:t>
            </a:r>
            <a:r>
              <a:rPr lang="da-DK" sz="1200" i="1" dirty="0">
                <a:ea typeface="MS PGothic" charset="0"/>
              </a:rPr>
              <a:t>Mitchell AJ, Chan M, Bhatti H, </a:t>
            </a:r>
            <a:r>
              <a:rPr lang="da-DK" sz="1200" i="1" dirty="0" err="1">
                <a:ea typeface="MS PGothic" charset="0"/>
              </a:rPr>
              <a:t>Halton</a:t>
            </a:r>
            <a:r>
              <a:rPr lang="da-DK" sz="1200" i="1" dirty="0">
                <a:ea typeface="MS PGothic" charset="0"/>
              </a:rPr>
              <a:t> M, </a:t>
            </a:r>
            <a:r>
              <a:rPr lang="da-DK" sz="1200" i="1" dirty="0" err="1">
                <a:ea typeface="MS PGothic" charset="0"/>
              </a:rPr>
              <a:t>Grassi</a:t>
            </a:r>
            <a:r>
              <a:rPr lang="da-DK" sz="1200" i="1" dirty="0">
                <a:ea typeface="MS PGothic" charset="0"/>
              </a:rPr>
              <a:t> L, Johansen C, </a:t>
            </a:r>
            <a:r>
              <a:rPr lang="da-DK" sz="1200" i="1" dirty="0" err="1">
                <a:ea typeface="MS PGothic" charset="0"/>
              </a:rPr>
              <a:t>Meader</a:t>
            </a:r>
            <a:r>
              <a:rPr lang="da-DK" sz="1200" i="1" dirty="0">
                <a:ea typeface="MS PGothic" charset="0"/>
              </a:rPr>
              <a:t> N. </a:t>
            </a:r>
            <a:r>
              <a:rPr lang="en-GB" sz="1200" i="1" dirty="0">
                <a:ea typeface="MS PGothic" charset="0"/>
              </a:rPr>
              <a:t>”Prevalence of depression, anxiety, and adjustment disorder in oncological, haematological, and palliative-care settings: a meta-analysis of 94 interview-based studies. The Lancet Oncology 2011;12, Issue 2:160-</a:t>
            </a:r>
            <a:r>
              <a:rPr lang="en-GB" sz="1200" i="1" dirty="0" smtClean="0">
                <a:ea typeface="MS PGothic" charset="0"/>
              </a:rPr>
              <a:t>174.</a:t>
            </a:r>
          </a:p>
          <a:p>
            <a:pPr marL="0" indent="0">
              <a:lnSpc>
                <a:spcPct val="100000"/>
              </a:lnSpc>
              <a:buNone/>
            </a:pPr>
            <a:r>
              <a:rPr lang="en-GB" sz="1200" i="1" dirty="0" err="1" smtClean="0">
                <a:ea typeface="MS PGothic" charset="0"/>
              </a:rPr>
              <a:t>Suppli</a:t>
            </a:r>
            <a:r>
              <a:rPr lang="en-GB" sz="1200" i="1" dirty="0" smtClean="0">
                <a:ea typeface="MS PGothic" charset="0"/>
              </a:rPr>
              <a:t> NP. Increased risk for depression after breast cancer: a </a:t>
            </a:r>
            <a:r>
              <a:rPr lang="en-GB" sz="1200" i="1" dirty="0" err="1" smtClean="0">
                <a:ea typeface="MS PGothic" charset="0"/>
              </a:rPr>
              <a:t>nationwidepopulation.based</a:t>
            </a:r>
            <a:r>
              <a:rPr lang="en-GB" sz="1200" i="1" dirty="0" smtClean="0">
                <a:ea typeface="MS PGothic" charset="0"/>
              </a:rPr>
              <a:t> cohort study of associated factors in Denmark. J </a:t>
            </a:r>
            <a:r>
              <a:rPr lang="en-GB" sz="1200" i="1" dirty="0" err="1" smtClean="0">
                <a:ea typeface="MS PGothic" charset="0"/>
              </a:rPr>
              <a:t>Clin</a:t>
            </a:r>
            <a:r>
              <a:rPr lang="en-GB" sz="1200" i="1" dirty="0" smtClean="0">
                <a:ea typeface="MS PGothic" charset="0"/>
              </a:rPr>
              <a:t> </a:t>
            </a:r>
            <a:r>
              <a:rPr lang="en-GB" sz="1200" i="1" dirty="0" err="1" smtClean="0">
                <a:ea typeface="MS PGothic" charset="0"/>
              </a:rPr>
              <a:t>Oncol</a:t>
            </a:r>
            <a:r>
              <a:rPr lang="en-GB" sz="1200" i="1" dirty="0" smtClean="0">
                <a:ea typeface="MS PGothic" charset="0"/>
              </a:rPr>
              <a:t> 2014, Dec 1;32(34):3831-9.</a:t>
            </a:r>
          </a:p>
          <a:p>
            <a:pPr marL="0" indent="0">
              <a:lnSpc>
                <a:spcPct val="100000"/>
              </a:lnSpc>
              <a:buNone/>
            </a:pPr>
            <a:r>
              <a:rPr lang="en-GB" sz="1200" i="1" dirty="0" err="1" smtClean="0">
                <a:ea typeface="MS PGothic" charset="0"/>
              </a:rPr>
              <a:t>Pakkeforløb</a:t>
            </a:r>
            <a:r>
              <a:rPr lang="en-GB" sz="1200" i="1" dirty="0" smtClean="0">
                <a:ea typeface="MS PGothic" charset="0"/>
              </a:rPr>
              <a:t> for </a:t>
            </a:r>
            <a:r>
              <a:rPr lang="en-GB" sz="1200" i="1" dirty="0" err="1" smtClean="0">
                <a:ea typeface="MS PGothic" charset="0"/>
              </a:rPr>
              <a:t>brystkræft</a:t>
            </a:r>
            <a:r>
              <a:rPr lang="en-GB" sz="1200" i="1" dirty="0" smtClean="0">
                <a:ea typeface="MS PGothic" charset="0"/>
              </a:rPr>
              <a:t> For </a:t>
            </a:r>
            <a:r>
              <a:rPr lang="en-GB" sz="1200" i="1" dirty="0" err="1" smtClean="0">
                <a:ea typeface="MS PGothic" charset="0"/>
              </a:rPr>
              <a:t>fagfolk</a:t>
            </a:r>
            <a:r>
              <a:rPr lang="en-GB" sz="1200" i="1" dirty="0" smtClean="0">
                <a:ea typeface="MS PGothic" charset="0"/>
              </a:rPr>
              <a:t>. </a:t>
            </a:r>
            <a:r>
              <a:rPr lang="en-GB" sz="1200" i="1" dirty="0" err="1" smtClean="0">
                <a:ea typeface="MS PGothic" charset="0"/>
              </a:rPr>
              <a:t>Sundhedsstyrelsen</a:t>
            </a:r>
            <a:r>
              <a:rPr lang="en-GB" sz="1200" i="1" dirty="0" smtClean="0">
                <a:ea typeface="MS PGothic" charset="0"/>
              </a:rPr>
              <a:t> 2018.</a:t>
            </a:r>
          </a:p>
          <a:p>
            <a:pPr marL="0" indent="0">
              <a:lnSpc>
                <a:spcPct val="100000"/>
              </a:lnSpc>
              <a:buNone/>
            </a:pPr>
            <a:endParaRPr lang="en-GB" sz="1400" i="1" dirty="0">
              <a:latin typeface="Helvetica" charset="0"/>
              <a:ea typeface="MS PGothic" charset="0"/>
            </a:endParaRPr>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264620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514"/>
            <a:ext cx="10515600" cy="525072"/>
          </a:xfrm>
        </p:spPr>
        <p:txBody>
          <a:bodyPr>
            <a:noAutofit/>
          </a:bodyPr>
          <a:lstStyle/>
          <a:p>
            <a:r>
              <a:rPr lang="en-US" sz="4800" dirty="0" smtClean="0">
                <a:latin typeface="+mn-lt"/>
              </a:rPr>
              <a:t>Depression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509889"/>
            <a:ext cx="10515600" cy="4826000"/>
          </a:xfrm>
        </p:spPr>
        <p:txBody>
          <a:bodyPr>
            <a:normAutofit/>
          </a:bodyPr>
          <a:lstStyle/>
          <a:p>
            <a:pPr marL="0" indent="0">
              <a:buNone/>
            </a:pPr>
            <a:endParaRPr lang="en-US" sz="2400" b="1" dirty="0" smtClean="0"/>
          </a:p>
          <a:p>
            <a:pPr marL="0" indent="0">
              <a:buNone/>
            </a:pPr>
            <a:r>
              <a:rPr lang="en-US" sz="2400" b="1" dirty="0" err="1" smtClean="0"/>
              <a:t>Risiko</a:t>
            </a:r>
            <a:r>
              <a:rPr lang="en-US" sz="2400" b="1" dirty="0" smtClean="0"/>
              <a:t> for depression hos </a:t>
            </a:r>
            <a:r>
              <a:rPr lang="en-US" sz="2400" b="1" dirty="0" err="1" smtClean="0"/>
              <a:t>brystkræftkvinder</a:t>
            </a:r>
            <a:endParaRPr lang="en-US" sz="2400" b="1" dirty="0" smtClean="0"/>
          </a:p>
          <a:p>
            <a:r>
              <a:rPr lang="en-US" sz="2400" dirty="0" err="1"/>
              <a:t>Y</a:t>
            </a:r>
            <a:r>
              <a:rPr lang="en-US" sz="2400" dirty="0" err="1" smtClean="0"/>
              <a:t>ngre</a:t>
            </a:r>
            <a:r>
              <a:rPr lang="en-US" sz="2400" dirty="0" smtClean="0"/>
              <a:t> </a:t>
            </a:r>
            <a:r>
              <a:rPr lang="en-US" sz="2400" dirty="0" err="1" smtClean="0"/>
              <a:t>kvinder</a:t>
            </a:r>
            <a:endParaRPr lang="en-US" sz="2400" dirty="0" smtClean="0"/>
          </a:p>
          <a:p>
            <a:r>
              <a:rPr lang="en-US" sz="2400" dirty="0" err="1"/>
              <a:t>T</a:t>
            </a:r>
            <a:r>
              <a:rPr lang="en-US" sz="2400" dirty="0" err="1" smtClean="0"/>
              <a:t>idligere</a:t>
            </a:r>
            <a:r>
              <a:rPr lang="en-US" sz="2400" dirty="0" smtClean="0"/>
              <a:t> </a:t>
            </a:r>
            <a:r>
              <a:rPr lang="en-US" sz="2400" dirty="0" err="1" smtClean="0"/>
              <a:t>psykisk</a:t>
            </a:r>
            <a:r>
              <a:rPr lang="en-US" sz="2400" dirty="0" smtClean="0"/>
              <a:t> </a:t>
            </a:r>
            <a:r>
              <a:rPr lang="en-US" sz="2400" dirty="0" err="1" smtClean="0"/>
              <a:t>sårbarhed</a:t>
            </a:r>
            <a:r>
              <a:rPr lang="en-US" sz="2400" dirty="0" smtClean="0"/>
              <a:t> </a:t>
            </a:r>
            <a:r>
              <a:rPr lang="en-US" sz="2400" dirty="0" err="1" smtClean="0"/>
              <a:t>eller</a:t>
            </a:r>
            <a:r>
              <a:rPr lang="en-US" sz="2400" dirty="0" smtClean="0"/>
              <a:t> </a:t>
            </a:r>
            <a:r>
              <a:rPr lang="en-US" sz="2400" dirty="0" err="1" smtClean="0"/>
              <a:t>psykiatrisk</a:t>
            </a:r>
            <a:r>
              <a:rPr lang="en-US" sz="2400" dirty="0" smtClean="0"/>
              <a:t> diagnose</a:t>
            </a:r>
          </a:p>
          <a:p>
            <a:r>
              <a:rPr lang="en-US" sz="2400" dirty="0" err="1"/>
              <a:t>L</a:t>
            </a:r>
            <a:r>
              <a:rPr lang="en-US" sz="2400" dirty="0" err="1" smtClean="0"/>
              <a:t>av</a:t>
            </a:r>
            <a:r>
              <a:rPr lang="en-US" sz="2400" dirty="0" smtClean="0"/>
              <a:t> </a:t>
            </a:r>
            <a:r>
              <a:rPr lang="en-US" sz="2400" dirty="0" err="1" smtClean="0"/>
              <a:t>indtægt</a:t>
            </a:r>
            <a:endParaRPr lang="en-US" sz="2400" dirty="0" smtClean="0"/>
          </a:p>
          <a:p>
            <a:r>
              <a:rPr lang="en-US" sz="2400" dirty="0" err="1" smtClean="0"/>
              <a:t>Arbejdsløshed</a:t>
            </a:r>
            <a:endParaRPr lang="en-US" sz="2400" dirty="0" smtClean="0"/>
          </a:p>
          <a:p>
            <a:pPr marL="0" indent="0">
              <a:buNone/>
            </a:pPr>
            <a:r>
              <a:rPr lang="en-US" sz="1200" i="1" dirty="0" err="1" smtClean="0"/>
              <a:t>Kilde</a:t>
            </a:r>
            <a:r>
              <a:rPr lang="en-US" sz="1200" i="1" dirty="0" smtClean="0"/>
              <a:t>: </a:t>
            </a:r>
            <a:r>
              <a:rPr lang="en-US" sz="1200" i="1" dirty="0" err="1" smtClean="0"/>
              <a:t>Ewerz</a:t>
            </a:r>
            <a:r>
              <a:rPr lang="en-US" sz="1200" i="1" dirty="0" smtClean="0"/>
              <a:t> M, Jensen AB. Late effects of breast cancer treatment and potentials for rehabilitation. </a:t>
            </a:r>
            <a:r>
              <a:rPr lang="en-US" sz="1200" i="1" dirty="0" err="1" smtClean="0"/>
              <a:t>Acta</a:t>
            </a:r>
            <a:r>
              <a:rPr lang="en-US" sz="1200" i="1" dirty="0" smtClean="0"/>
              <a:t> </a:t>
            </a:r>
            <a:r>
              <a:rPr lang="en-US" sz="1200" i="1" dirty="0" err="1" smtClean="0"/>
              <a:t>Oncol</a:t>
            </a:r>
            <a:r>
              <a:rPr lang="en-US" sz="1200" i="1" dirty="0" smtClean="0"/>
              <a:t>. 2011:50:187-193.</a:t>
            </a:r>
          </a:p>
          <a:p>
            <a:pPr marL="0" indent="0">
              <a:buNone/>
            </a:pPr>
            <a:endParaRPr lang="en-US" sz="1800" i="1" dirty="0"/>
          </a:p>
          <a:p>
            <a:pPr marL="0" indent="0">
              <a:buNone/>
            </a:pPr>
            <a:r>
              <a:rPr lang="en-US" sz="2400" b="1" u="sng" dirty="0" err="1"/>
              <a:t>Partnere</a:t>
            </a:r>
            <a:r>
              <a:rPr lang="en-US" sz="2400" b="1" dirty="0"/>
              <a:t> </a:t>
            </a:r>
            <a:r>
              <a:rPr lang="en-US" sz="2400" b="1" dirty="0" err="1"/>
              <a:t>til</a:t>
            </a:r>
            <a:r>
              <a:rPr lang="en-US" sz="2400" b="1" dirty="0"/>
              <a:t> </a:t>
            </a:r>
            <a:r>
              <a:rPr lang="en-US" sz="2400" b="1" dirty="0" err="1"/>
              <a:t>brystkræftpatienter</a:t>
            </a:r>
            <a:r>
              <a:rPr lang="en-US" sz="2400" b="1" dirty="0"/>
              <a:t> </a:t>
            </a:r>
            <a:r>
              <a:rPr lang="en-US" sz="2400" b="1" dirty="0" err="1"/>
              <a:t>har</a:t>
            </a:r>
            <a:r>
              <a:rPr lang="en-US" sz="2400" b="1" dirty="0"/>
              <a:t> 40% </a:t>
            </a:r>
            <a:r>
              <a:rPr lang="en-US" sz="2400" b="1" dirty="0" err="1" smtClean="0"/>
              <a:t>risiko</a:t>
            </a:r>
            <a:r>
              <a:rPr lang="en-US" sz="2400" b="1" dirty="0" smtClean="0"/>
              <a:t> </a:t>
            </a:r>
            <a:r>
              <a:rPr lang="en-US" sz="2400" b="1" dirty="0"/>
              <a:t>for at </a:t>
            </a:r>
            <a:r>
              <a:rPr lang="en-US" sz="2400" b="1" dirty="0" err="1"/>
              <a:t>udvikle</a:t>
            </a:r>
            <a:r>
              <a:rPr lang="en-US" sz="2400" b="1" dirty="0"/>
              <a:t> depression</a:t>
            </a:r>
          </a:p>
          <a:p>
            <a:pPr marL="0" indent="0">
              <a:buNone/>
            </a:pPr>
            <a:r>
              <a:rPr lang="en-US" sz="1200" i="1" dirty="0" err="1"/>
              <a:t>Kilde</a:t>
            </a:r>
            <a:r>
              <a:rPr lang="en-US" sz="1200" i="1" dirty="0"/>
              <a:t>: </a:t>
            </a:r>
            <a:r>
              <a:rPr lang="en-US" sz="1200" i="1" dirty="0" err="1"/>
              <a:t>Nakaua</a:t>
            </a:r>
            <a:r>
              <a:rPr lang="en-US" sz="1200" i="1" dirty="0"/>
              <a:t> K.S. et al. Increased Risk of Severe </a:t>
            </a:r>
            <a:r>
              <a:rPr lang="en-US" sz="1200" i="1" dirty="0" err="1"/>
              <a:t>Dpression</a:t>
            </a:r>
            <a:r>
              <a:rPr lang="en-US" sz="1200" i="1" dirty="0"/>
              <a:t> in Male Partners </a:t>
            </a:r>
            <a:r>
              <a:rPr lang="en-US" sz="1200" i="1" dirty="0" err="1"/>
              <a:t>pf</a:t>
            </a:r>
            <a:r>
              <a:rPr lang="en-US" sz="1200" i="1" dirty="0"/>
              <a:t> Women With Breast Cancer. Cancer, December 1, 2010.</a:t>
            </a:r>
          </a:p>
          <a:p>
            <a:pPr marL="0" indent="0">
              <a:buNone/>
            </a:pPr>
            <a:endParaRPr lang="en-US" sz="1200" dirty="0" smtClean="0"/>
          </a:p>
          <a:p>
            <a:pPr marL="0" indent="0">
              <a:buNone/>
            </a:pPr>
            <a:endParaRPr lang="en-US" sz="1800" dirty="0" smtClean="0"/>
          </a:p>
          <a:p>
            <a:pPr marL="0" indent="0">
              <a:buNone/>
            </a:pPr>
            <a:endParaRPr lang="en-US" sz="1800" dirty="0"/>
          </a:p>
        </p:txBody>
      </p:sp>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810502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a:xfrm>
            <a:off x="838200" y="365126"/>
            <a:ext cx="10515600" cy="1102886"/>
          </a:xfrm>
        </p:spPr>
        <p:txBody>
          <a:bodyPr/>
          <a:lstStyle/>
          <a:p>
            <a:r>
              <a:rPr lang="da-DK" sz="2000" dirty="0">
                <a:latin typeface="Verdana" charset="0"/>
              </a:rPr>
              <a:t>Center for kliniske </a:t>
            </a:r>
            <a:r>
              <a:rPr lang="da-DK" sz="2000" dirty="0" smtClean="0">
                <a:latin typeface="Verdana" charset="0"/>
              </a:rPr>
              <a:t>retningslinjer i Danmark </a:t>
            </a:r>
            <a:r>
              <a:rPr lang="da-DK" sz="2000" dirty="0">
                <a:latin typeface="Verdana" charset="0"/>
              </a:rPr>
              <a:t/>
            </a:r>
            <a:br>
              <a:rPr lang="da-DK" sz="2000" dirty="0">
                <a:latin typeface="Verdana" charset="0"/>
              </a:rPr>
            </a:br>
            <a:r>
              <a:rPr lang="da-DK" sz="2000" dirty="0">
                <a:latin typeface="Verdana" charset="0"/>
                <a:hlinkClick r:id="rId2"/>
              </a:rPr>
              <a:t>http://www.cfkr.dk/</a:t>
            </a:r>
            <a:r>
              <a:rPr lang="da-DK" sz="2000" dirty="0">
                <a:latin typeface="Verdana" charset="0"/>
              </a:rPr>
              <a:t/>
            </a:r>
            <a:br>
              <a:rPr lang="da-DK" sz="2000" dirty="0">
                <a:latin typeface="Verdana" charset="0"/>
              </a:rPr>
            </a:br>
            <a:r>
              <a:rPr lang="da-DK" sz="2000" b="1" dirty="0" smtClean="0">
                <a:latin typeface="Verdana" charset="0"/>
              </a:rPr>
              <a:t>General anbefaling ved depression - kræftpatienter</a:t>
            </a:r>
            <a:endParaRPr lang="da-DK" sz="2000" b="1" dirty="0">
              <a:latin typeface="Verdana" charset="0"/>
            </a:endParaRPr>
          </a:p>
        </p:txBody>
      </p:sp>
      <p:sp>
        <p:nvSpPr>
          <p:cNvPr id="58370" name="Rectangle 3"/>
          <p:cNvSpPr>
            <a:spLocks noGrp="1" noChangeArrowheads="1"/>
          </p:cNvSpPr>
          <p:nvPr>
            <p:ph type="body" sz="half" idx="4294967295"/>
          </p:nvPr>
        </p:nvSpPr>
        <p:spPr>
          <a:xfrm>
            <a:off x="719668" y="1519238"/>
            <a:ext cx="5272617" cy="4470400"/>
          </a:xfrm>
        </p:spPr>
        <p:txBody>
          <a:bodyPr>
            <a:normAutofit fontScale="77500" lnSpcReduction="20000"/>
          </a:bodyPr>
          <a:lstStyle/>
          <a:p>
            <a:r>
              <a:rPr lang="da-DK" sz="2400" dirty="0">
                <a:latin typeface="Verdana" charset="0"/>
              </a:rPr>
              <a:t>Kernesymptomer: 1) Nedtrykthed, 2) Nedsat lyst eller interesse, 3) Nedsat energi eller øget træthed. </a:t>
            </a:r>
          </a:p>
          <a:p>
            <a:pPr marL="0" indent="0">
              <a:buNone/>
            </a:pPr>
            <a:endParaRPr lang="da-DK" sz="2400" dirty="0">
              <a:latin typeface="Verdana" charset="0"/>
            </a:endParaRPr>
          </a:p>
          <a:p>
            <a:pPr>
              <a:buFontTx/>
              <a:buNone/>
            </a:pPr>
            <a:endParaRPr lang="da-DK" sz="2400" dirty="0">
              <a:latin typeface="Verdana" charset="0"/>
            </a:endParaRPr>
          </a:p>
          <a:p>
            <a:r>
              <a:rPr lang="da-DK" sz="2400" dirty="0">
                <a:latin typeface="Verdana" charset="0"/>
              </a:rPr>
              <a:t>Ledsagesymptomer: 1) Nedsat selvtillid eller selvfølelse, 2) Selvbebrejdelser eller skyldfølelse, 3) Tanker om død eller selvmord, 4) Tænke- eller koncentrationsbesvær, 5) Agitation eller hæmning, 6) Søvnforstyrrelser, 7) Appetit – eller vægtændring. </a:t>
            </a:r>
          </a:p>
          <a:p>
            <a:endParaRPr lang="da-DK" sz="2400" dirty="0">
              <a:latin typeface="Verdana" charset="0"/>
            </a:endParaRPr>
          </a:p>
          <a:p>
            <a:r>
              <a:rPr lang="da-DK" sz="2400" dirty="0">
                <a:latin typeface="Verdana" charset="0"/>
              </a:rPr>
              <a:t>Der skal være mindst to kernesymptomer og mindst to ledsagesymptomer til stede i minimum 2 uger, før diagnosen stilles (2). </a:t>
            </a:r>
          </a:p>
        </p:txBody>
      </p:sp>
      <p:sp>
        <p:nvSpPr>
          <p:cNvPr id="58371" name="Rectangle 4"/>
          <p:cNvSpPr>
            <a:spLocks noGrp="1" noChangeArrowheads="1"/>
          </p:cNvSpPr>
          <p:nvPr>
            <p:ph type="body" sz="half" idx="4294967295"/>
          </p:nvPr>
        </p:nvSpPr>
        <p:spPr>
          <a:xfrm>
            <a:off x="6195484" y="1519238"/>
            <a:ext cx="5272616" cy="4470400"/>
          </a:xfrm>
        </p:spPr>
        <p:txBody>
          <a:bodyPr/>
          <a:lstStyle/>
          <a:p>
            <a:r>
              <a:rPr lang="da-DK" sz="1200" b="1">
                <a:latin typeface="Verdana" charset="0"/>
              </a:rPr>
              <a:t>Evidensen på området indikerer:</a:t>
            </a:r>
          </a:p>
          <a:p>
            <a:pPr>
              <a:buFontTx/>
              <a:buNone/>
            </a:pPr>
            <a:endParaRPr lang="da-DK" sz="1200" b="1">
              <a:latin typeface="Verdana" charset="0"/>
            </a:endParaRPr>
          </a:p>
          <a:p>
            <a:r>
              <a:rPr lang="da-DK" sz="1200">
                <a:latin typeface="Verdana" charset="0"/>
              </a:rPr>
              <a:t>At psykologiske interventioner har lindrende effekt på klinisk depression hos kræftpatienter. </a:t>
            </a:r>
          </a:p>
          <a:p>
            <a:r>
              <a:rPr lang="da-DK" sz="1200">
                <a:latin typeface="Verdana" charset="0"/>
              </a:rPr>
              <a:t>Det er på baggrund af evidensen ikke muligt at udpege én psykologisk intervention som værende mere effektiv fremfor én anden. </a:t>
            </a:r>
          </a:p>
          <a:p>
            <a:endParaRPr lang="da-DK" sz="1200">
              <a:latin typeface="Verdana" charset="0"/>
            </a:endParaRPr>
          </a:p>
          <a:p>
            <a:r>
              <a:rPr lang="da-DK" sz="1200">
                <a:latin typeface="Verdana" charset="0"/>
              </a:rPr>
              <a:t>Man bør overveje at behandle cancerpatienter med en klinisk depression med antidepressiva (D). </a:t>
            </a:r>
          </a:p>
          <a:p>
            <a:endParaRPr lang="da-DK" sz="1200">
              <a:latin typeface="Verdana" charset="0"/>
            </a:endParaRPr>
          </a:p>
          <a:p>
            <a:r>
              <a:rPr lang="da-DK" sz="1200">
                <a:latin typeface="Verdana" charset="0"/>
              </a:rPr>
              <a:t>Med hensyn til valg af specifikt antidepressivt middel til cancerpatienter, så er der ikke tilstrækkelig evidens til at fremhæve et præparat fremfor et andet. </a:t>
            </a:r>
          </a:p>
          <a:p>
            <a:endParaRPr lang="da-DK" sz="1200">
              <a:latin typeface="Verdana" charset="0"/>
            </a:endParaRPr>
          </a:p>
          <a:p>
            <a:r>
              <a:rPr lang="da-DK" sz="1200">
                <a:latin typeface="Verdana" charset="0"/>
              </a:rPr>
              <a:t>Valg af præparat afhænger derfor af bivirkninger, patientens symptomer og prognose samt interaktioner med øvrig medicin. </a:t>
            </a:r>
          </a:p>
        </p:txBody>
      </p:sp>
    </p:spTree>
    <p:extLst>
      <p:ext uri="{BB962C8B-B14F-4D97-AF65-F5344CB8AC3E}">
        <p14:creationId xmlns:p14="http://schemas.microsoft.com/office/powerpoint/2010/main" val="1819832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514"/>
            <a:ext cx="10515600" cy="525072"/>
          </a:xfrm>
        </p:spPr>
        <p:txBody>
          <a:bodyPr>
            <a:noAutofit/>
          </a:bodyPr>
          <a:lstStyle/>
          <a:p>
            <a:r>
              <a:rPr lang="en-US" sz="4800" dirty="0" smtClean="0">
                <a:latin typeface="+mn-lt"/>
              </a:rPr>
              <a:t>Depression </a:t>
            </a:r>
            <a:r>
              <a:rPr lang="en-US" sz="4800" dirty="0" err="1" smtClean="0">
                <a:latin typeface="+mn-lt"/>
              </a:rPr>
              <a:t>og</a:t>
            </a:r>
            <a:r>
              <a:rPr lang="en-US" sz="4800" dirty="0" smtClean="0">
                <a:latin typeface="+mn-lt"/>
              </a:rPr>
              <a:t> </a:t>
            </a:r>
            <a:r>
              <a:rPr lang="en-US" sz="4800" dirty="0" err="1" smtClean="0">
                <a:latin typeface="+mn-lt"/>
              </a:rPr>
              <a:t>brystkræft</a:t>
            </a:r>
            <a:r>
              <a:rPr lang="en-US" sz="4800" dirty="0" smtClean="0">
                <a:latin typeface="+mn-lt"/>
              </a:rPr>
              <a:t> </a:t>
            </a:r>
            <a:r>
              <a:rPr lang="mr-IN" sz="2800" b="1" dirty="0" smtClean="0">
                <a:latin typeface="+mn-lt"/>
              </a:rPr>
              <a:t>–</a:t>
            </a:r>
            <a:r>
              <a:rPr lang="en-US" sz="2800" b="1" dirty="0" err="1" smtClean="0">
                <a:latin typeface="+mn-lt"/>
              </a:rPr>
              <a:t>evidens</a:t>
            </a:r>
            <a:r>
              <a:rPr lang="en-US" sz="2800" b="1" dirty="0" smtClean="0">
                <a:latin typeface="+mn-lt"/>
              </a:rPr>
              <a:t> </a:t>
            </a:r>
            <a:r>
              <a:rPr lang="en-US" sz="2800" b="1" dirty="0" err="1" smtClean="0">
                <a:latin typeface="+mn-lt"/>
              </a:rPr>
              <a:t>og</a:t>
            </a:r>
            <a:r>
              <a:rPr lang="en-US" sz="2800" b="1" dirty="0" smtClean="0">
                <a:latin typeface="+mn-lt"/>
              </a:rPr>
              <a:t> </a:t>
            </a:r>
            <a:r>
              <a:rPr lang="en-US" sz="2800" b="1" dirty="0" err="1" smtClean="0">
                <a:latin typeface="+mn-lt"/>
              </a:rPr>
              <a:t>ny</a:t>
            </a:r>
            <a:r>
              <a:rPr lang="en-US" sz="2800" b="1" dirty="0" smtClean="0">
                <a:latin typeface="+mn-lt"/>
              </a:rPr>
              <a:t> </a:t>
            </a:r>
            <a:r>
              <a:rPr lang="en-US" sz="2800" b="1" dirty="0" err="1" smtClean="0">
                <a:latin typeface="+mn-lt"/>
              </a:rPr>
              <a:t>forskning</a:t>
            </a:r>
            <a:endParaRPr lang="en-US" sz="4800" b="1" dirty="0">
              <a:latin typeface="+mn-lt"/>
            </a:endParaRPr>
          </a:p>
        </p:txBody>
      </p:sp>
      <p:sp>
        <p:nvSpPr>
          <p:cNvPr id="3" name="Content Placeholder 2"/>
          <p:cNvSpPr>
            <a:spLocks noGrp="1"/>
          </p:cNvSpPr>
          <p:nvPr>
            <p:ph idx="1"/>
          </p:nvPr>
        </p:nvSpPr>
        <p:spPr>
          <a:xfrm>
            <a:off x="838200" y="1509889"/>
            <a:ext cx="10515600" cy="4826000"/>
          </a:xfrm>
        </p:spPr>
        <p:txBody>
          <a:bodyPr>
            <a:normAutofit/>
          </a:bodyPr>
          <a:lstStyle/>
          <a:p>
            <a:pPr marL="0" indent="0">
              <a:buNone/>
            </a:pPr>
            <a:endParaRPr lang="en-US" sz="2400" dirty="0" smtClean="0"/>
          </a:p>
          <a:p>
            <a:pPr marL="0" indent="0">
              <a:buNone/>
            </a:pPr>
            <a:endParaRPr lang="en-US" sz="2400" dirty="0" smtClean="0"/>
          </a:p>
          <a:p>
            <a:r>
              <a:rPr lang="en-US" sz="2400" dirty="0" err="1" smtClean="0"/>
              <a:t>Evidens</a:t>
            </a:r>
            <a:r>
              <a:rPr lang="en-US" sz="2400" dirty="0" smtClean="0"/>
              <a:t> for at mindfulness-</a:t>
            </a:r>
            <a:r>
              <a:rPr lang="en-US" sz="2400" dirty="0" err="1" smtClean="0"/>
              <a:t>baseret</a:t>
            </a:r>
            <a:r>
              <a:rPr lang="en-US" sz="2400" dirty="0" smtClean="0"/>
              <a:t> </a:t>
            </a:r>
            <a:r>
              <a:rPr lang="en-US" sz="2400" dirty="0" err="1" smtClean="0"/>
              <a:t>interventioner</a:t>
            </a:r>
            <a:r>
              <a:rPr lang="en-US" sz="2400" dirty="0" smtClean="0"/>
              <a:t> </a:t>
            </a:r>
            <a:r>
              <a:rPr lang="en-US" sz="2400" dirty="0" err="1" smtClean="0"/>
              <a:t>er</a:t>
            </a:r>
            <a:r>
              <a:rPr lang="en-US" sz="2400" dirty="0" smtClean="0"/>
              <a:t> </a:t>
            </a:r>
            <a:r>
              <a:rPr lang="en-US" sz="2400" dirty="0" err="1" smtClean="0"/>
              <a:t>effektiv</a:t>
            </a:r>
            <a:r>
              <a:rPr lang="en-US" sz="2400" dirty="0" smtClean="0"/>
              <a:t> </a:t>
            </a:r>
            <a:r>
              <a:rPr lang="en-US" sz="2400" dirty="0" err="1" smtClean="0"/>
              <a:t>behandling</a:t>
            </a:r>
            <a:endParaRPr lang="en-US" sz="2400" dirty="0" smtClean="0"/>
          </a:p>
          <a:p>
            <a:pPr marL="0" indent="0">
              <a:buNone/>
            </a:pPr>
            <a:endParaRPr lang="en-US" sz="1200" i="1" dirty="0" smtClean="0"/>
          </a:p>
          <a:p>
            <a:pPr marL="0" indent="0">
              <a:buNone/>
            </a:pPr>
            <a:r>
              <a:rPr lang="en-US" sz="1200" i="1" dirty="0" err="1" smtClean="0"/>
              <a:t>Kilde</a:t>
            </a:r>
            <a:r>
              <a:rPr lang="en-US" sz="1200" i="1" dirty="0" smtClean="0"/>
              <a:t>: Piet J et al. The effect of mindfulness-based therapy on </a:t>
            </a:r>
            <a:r>
              <a:rPr lang="en-US" sz="1200" i="1" dirty="0" err="1" smtClean="0"/>
              <a:t>symtoms</a:t>
            </a:r>
            <a:r>
              <a:rPr lang="en-US" sz="1200" i="1" dirty="0" smtClean="0"/>
              <a:t> of anxiety and depression in adult cancer patients and survivors: a </a:t>
            </a:r>
            <a:r>
              <a:rPr lang="en-US" sz="1200" i="1" dirty="0" err="1" smtClean="0"/>
              <a:t>systemtic</a:t>
            </a:r>
            <a:r>
              <a:rPr lang="en-US" sz="1200" i="1" dirty="0" smtClean="0"/>
              <a:t> review and meta-analysis. J Consult </a:t>
            </a:r>
            <a:r>
              <a:rPr lang="en-US" sz="1200" i="1" dirty="0" err="1" smtClean="0"/>
              <a:t>Clin</a:t>
            </a:r>
            <a:r>
              <a:rPr lang="en-US" sz="1200" i="1" dirty="0" smtClean="0"/>
              <a:t> Psychol. 2012;80(6):1007-20.</a:t>
            </a:r>
          </a:p>
          <a:p>
            <a:pPr marL="0" indent="0">
              <a:buNone/>
            </a:pPr>
            <a:endParaRPr lang="en-US" sz="1800" i="1" dirty="0"/>
          </a:p>
          <a:p>
            <a:r>
              <a:rPr lang="en-US" sz="2400" dirty="0" smtClean="0"/>
              <a:t> </a:t>
            </a:r>
            <a:r>
              <a:rPr lang="en-US" sz="2400" dirty="0"/>
              <a:t>I</a:t>
            </a:r>
            <a:r>
              <a:rPr lang="en-US" sz="2400" dirty="0" smtClean="0"/>
              <a:t>nternet-leveret </a:t>
            </a:r>
            <a:r>
              <a:rPr lang="en-US" sz="2400" dirty="0"/>
              <a:t>M</a:t>
            </a:r>
            <a:r>
              <a:rPr lang="en-US" sz="2400" dirty="0" smtClean="0"/>
              <a:t>indfulness-</a:t>
            </a:r>
            <a:r>
              <a:rPr lang="en-US" sz="2400" dirty="0" err="1" smtClean="0"/>
              <a:t>Baseret</a:t>
            </a:r>
            <a:r>
              <a:rPr lang="en-US" sz="2400" dirty="0" smtClean="0"/>
              <a:t> </a:t>
            </a:r>
            <a:r>
              <a:rPr lang="en-US" sz="2400" dirty="0" err="1" smtClean="0"/>
              <a:t>Kognitiv</a:t>
            </a:r>
            <a:r>
              <a:rPr lang="en-US" sz="2400" dirty="0" smtClean="0"/>
              <a:t> </a:t>
            </a:r>
            <a:r>
              <a:rPr lang="en-US" sz="2400" dirty="0" err="1" smtClean="0"/>
              <a:t>Terapi</a:t>
            </a:r>
            <a:r>
              <a:rPr lang="en-US" sz="2400" dirty="0" smtClean="0"/>
              <a:t> </a:t>
            </a:r>
            <a:r>
              <a:rPr lang="en-US" sz="2400" dirty="0" err="1" smtClean="0"/>
              <a:t>er</a:t>
            </a:r>
            <a:r>
              <a:rPr lang="en-US" sz="2400" dirty="0" smtClean="0"/>
              <a:t> under </a:t>
            </a:r>
            <a:r>
              <a:rPr lang="en-US" sz="2400" dirty="0" err="1" smtClean="0"/>
              <a:t>afprøvning</a:t>
            </a:r>
            <a:r>
              <a:rPr lang="en-US" sz="2400" dirty="0" smtClean="0"/>
              <a:t> hos </a:t>
            </a:r>
            <a:r>
              <a:rPr lang="en-US" sz="2400" dirty="0" err="1" smtClean="0"/>
              <a:t>kvinder</a:t>
            </a:r>
            <a:r>
              <a:rPr lang="en-US" sz="2400" dirty="0" smtClean="0"/>
              <a:t> med </a:t>
            </a:r>
            <a:r>
              <a:rPr lang="en-US" sz="2400" dirty="0" err="1" smtClean="0"/>
              <a:t>brystkræft</a:t>
            </a:r>
            <a:r>
              <a:rPr lang="en-US" sz="2400" dirty="0" smtClean="0"/>
              <a:t> (</a:t>
            </a:r>
            <a:r>
              <a:rPr lang="en-US" sz="2400" dirty="0" err="1" smtClean="0"/>
              <a:t>samarbejde</a:t>
            </a:r>
            <a:r>
              <a:rPr lang="en-US" sz="2400" dirty="0" smtClean="0"/>
              <a:t> </a:t>
            </a:r>
            <a:r>
              <a:rPr lang="en-US" sz="2400" dirty="0" err="1" smtClean="0"/>
              <a:t>mellem</a:t>
            </a:r>
            <a:r>
              <a:rPr lang="en-US" sz="2400" dirty="0" smtClean="0"/>
              <a:t> </a:t>
            </a:r>
            <a:r>
              <a:rPr lang="en-US" sz="2400" dirty="0" err="1" smtClean="0"/>
              <a:t>Danmark</a:t>
            </a:r>
            <a:r>
              <a:rPr lang="en-US" sz="2400" dirty="0" smtClean="0"/>
              <a:t> </a:t>
            </a:r>
            <a:r>
              <a:rPr lang="en-US" sz="2400" dirty="0" err="1" smtClean="0"/>
              <a:t>og</a:t>
            </a:r>
            <a:r>
              <a:rPr lang="en-US" sz="2400" dirty="0" smtClean="0"/>
              <a:t> </a:t>
            </a:r>
            <a:r>
              <a:rPr lang="en-US" sz="2400" dirty="0" err="1" smtClean="0"/>
              <a:t>Sverige</a:t>
            </a:r>
            <a:r>
              <a:rPr lang="en-US" sz="2400" dirty="0" smtClean="0"/>
              <a:t>), </a:t>
            </a:r>
            <a:r>
              <a:rPr lang="en-US" sz="2400" dirty="0" err="1" smtClean="0"/>
              <a:t>som</a:t>
            </a:r>
            <a:r>
              <a:rPr lang="en-US" sz="2400" dirty="0" smtClean="0"/>
              <a:t> </a:t>
            </a:r>
            <a:r>
              <a:rPr lang="en-US" sz="2400" dirty="0" err="1" smtClean="0"/>
              <a:t>har</a:t>
            </a:r>
            <a:r>
              <a:rPr lang="en-US" sz="2400" dirty="0" smtClean="0"/>
              <a:t> </a:t>
            </a:r>
            <a:r>
              <a:rPr lang="en-US" sz="2400" dirty="0" err="1" smtClean="0"/>
              <a:t>forhøjet</a:t>
            </a:r>
            <a:r>
              <a:rPr lang="en-US" sz="2400" dirty="0" smtClean="0"/>
              <a:t> angst </a:t>
            </a:r>
            <a:r>
              <a:rPr lang="en-US" sz="2400" dirty="0" err="1" smtClean="0"/>
              <a:t>og</a:t>
            </a:r>
            <a:r>
              <a:rPr lang="en-US" sz="2400" dirty="0" smtClean="0"/>
              <a:t> depressions </a:t>
            </a:r>
            <a:r>
              <a:rPr lang="en-US" sz="2400" dirty="0" err="1" smtClean="0"/>
              <a:t>niveau</a:t>
            </a:r>
            <a:endParaRPr lang="en-US" sz="2400" dirty="0" smtClean="0"/>
          </a:p>
          <a:p>
            <a:pPr marL="0" indent="0">
              <a:buNone/>
            </a:pPr>
            <a:endParaRPr lang="en-US" sz="1200" i="1" dirty="0" smtClean="0"/>
          </a:p>
          <a:p>
            <a:pPr marL="0" indent="0">
              <a:buNone/>
            </a:pPr>
            <a:r>
              <a:rPr lang="en-US" sz="1200" i="1" dirty="0" err="1" smtClean="0"/>
              <a:t>Kilde</a:t>
            </a:r>
            <a:r>
              <a:rPr lang="en-US" sz="1200" i="1" dirty="0" smtClean="0"/>
              <a:t>: </a:t>
            </a:r>
            <a:r>
              <a:rPr lang="da-DK" sz="1200" i="1" dirty="0"/>
              <a:t>UNIT FOR PSYCHOONCOLOGY AND HEALTH </a:t>
            </a:r>
            <a:r>
              <a:rPr lang="da-DK" sz="1200" i="1" dirty="0" smtClean="0"/>
              <a:t>PSYCHOLOGY. ,</a:t>
            </a:r>
            <a:r>
              <a:rPr lang="da-DK" sz="1200" i="1" dirty="0"/>
              <a:t>Enhed for </a:t>
            </a:r>
            <a:r>
              <a:rPr lang="da-DK" sz="1200" i="1" dirty="0" err="1"/>
              <a:t>Psyko</a:t>
            </a:r>
            <a:r>
              <a:rPr lang="da-DK" sz="1200" i="1" dirty="0"/>
              <a:t>-onkologi&amp; Sundhedspsykologi (</a:t>
            </a:r>
            <a:r>
              <a:rPr lang="da-DK" sz="1200" i="1" dirty="0" err="1"/>
              <a:t>EPoS</a:t>
            </a:r>
            <a:r>
              <a:rPr lang="da-DK" sz="1200" i="1" dirty="0"/>
              <a:t>), Aarhus Universitets</a:t>
            </a:r>
            <a:endParaRPr lang="en-US" sz="1200" i="1" dirty="0"/>
          </a:p>
          <a:p>
            <a:endParaRPr lang="en-US" sz="1200" dirty="0"/>
          </a:p>
          <a:p>
            <a:endParaRPr lang="en-US" sz="2400" dirty="0" smtClean="0"/>
          </a:p>
          <a:p>
            <a:pPr marL="0" indent="0">
              <a:buNone/>
            </a:pPr>
            <a:endParaRPr lang="en-US" sz="1200" i="1" dirty="0" smtClean="0"/>
          </a:p>
        </p:txBody>
      </p:sp>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08832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148" y="0"/>
            <a:ext cx="6189703" cy="6858000"/>
          </a:xfrm>
          <a:prstGeom prst="rect">
            <a:avLst/>
          </a:prstGeom>
        </p:spPr>
      </p:pic>
    </p:spTree>
    <p:extLst>
      <p:ext uri="{BB962C8B-B14F-4D97-AF65-F5344CB8AC3E}">
        <p14:creationId xmlns:p14="http://schemas.microsoft.com/office/powerpoint/2010/main" val="1381870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0420"/>
            <a:ext cx="10515600" cy="699052"/>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 </a:t>
            </a:r>
            <a:r>
              <a:rPr lang="en-US" sz="4800" dirty="0" err="1" smtClean="0">
                <a:latin typeface="+mn-lt"/>
              </a:rPr>
              <a:t>føleforstyrrelser</a:t>
            </a:r>
            <a:endParaRPr lang="en-US" sz="4800" dirty="0">
              <a:latin typeface="+mn-lt"/>
            </a:endParaRPr>
          </a:p>
        </p:txBody>
      </p:sp>
      <p:sp>
        <p:nvSpPr>
          <p:cNvPr id="3" name="Content Placeholder 2"/>
          <p:cNvSpPr>
            <a:spLocks noGrp="1"/>
          </p:cNvSpPr>
          <p:nvPr>
            <p:ph idx="1"/>
          </p:nvPr>
        </p:nvSpPr>
        <p:spPr>
          <a:xfrm>
            <a:off x="838200" y="1572869"/>
            <a:ext cx="10515600" cy="5021067"/>
          </a:xfrm>
        </p:spPr>
        <p:txBody>
          <a:bodyPr>
            <a:normAutofit fontScale="70000" lnSpcReduction="20000"/>
          </a:bodyPr>
          <a:lstStyle/>
          <a:p>
            <a:pPr marL="0" indent="0">
              <a:buNone/>
            </a:pPr>
            <a:r>
              <a:rPr lang="da-DK" sz="2600" dirty="0" smtClean="0">
                <a:ea typeface="MS PGothic" charset="0"/>
              </a:rPr>
              <a:t>Årsager: kemobehandling, strålebehandling, metastaser, kirurgi fx fjernelse af lymfeknuder</a:t>
            </a:r>
          </a:p>
          <a:p>
            <a:pPr marL="0" indent="0">
              <a:buNone/>
            </a:pPr>
            <a:endParaRPr lang="da-DK" dirty="0">
              <a:ea typeface="MS PGothic" charset="0"/>
            </a:endParaRPr>
          </a:p>
          <a:p>
            <a:pPr marL="0" indent="0">
              <a:buNone/>
            </a:pPr>
            <a:r>
              <a:rPr lang="da-DK" sz="3400" dirty="0" smtClean="0">
                <a:ea typeface="MS PGothic" charset="0"/>
              </a:rPr>
              <a:t>Omkring 38% af patienter, der behandles med kombinationsbehandlinger, har </a:t>
            </a:r>
            <a:r>
              <a:rPr lang="da-DK" sz="3400" dirty="0" err="1" smtClean="0">
                <a:ea typeface="MS PGothic" charset="0"/>
              </a:rPr>
              <a:t>neurogene</a:t>
            </a:r>
            <a:r>
              <a:rPr lang="da-DK" sz="3400" dirty="0" smtClean="0">
                <a:ea typeface="MS PGothic" charset="0"/>
              </a:rPr>
              <a:t> smerter (især </a:t>
            </a:r>
            <a:r>
              <a:rPr lang="da-DK" sz="3400" dirty="0" err="1" smtClean="0">
                <a:ea typeface="MS PGothic" charset="0"/>
              </a:rPr>
              <a:t>vinc</a:t>
            </a:r>
            <a:r>
              <a:rPr lang="da-DK" sz="3400" dirty="0" smtClean="0">
                <a:ea typeface="MS PGothic" charset="0"/>
              </a:rPr>
              <a:t> alkaloider, platiner eller </a:t>
            </a:r>
            <a:r>
              <a:rPr lang="da-DK" sz="3400" dirty="0" err="1" smtClean="0">
                <a:ea typeface="MS PGothic" charset="0"/>
              </a:rPr>
              <a:t>taxaner</a:t>
            </a:r>
            <a:r>
              <a:rPr lang="da-DK" sz="3400" dirty="0" smtClean="0">
                <a:ea typeface="MS PGothic" charset="0"/>
              </a:rPr>
              <a:t>) - som senfølger</a:t>
            </a:r>
          </a:p>
          <a:p>
            <a:pPr marL="0" indent="0">
              <a:buNone/>
            </a:pPr>
            <a:endParaRPr lang="da-DK" sz="3400" dirty="0">
              <a:ea typeface="MS PGothic" charset="0"/>
            </a:endParaRPr>
          </a:p>
          <a:p>
            <a:r>
              <a:rPr lang="en-US" sz="3400" dirty="0" smtClean="0">
                <a:ea typeface="MS PGothic" charset="0"/>
              </a:rPr>
              <a:t>20-40% </a:t>
            </a:r>
            <a:r>
              <a:rPr lang="en-US" sz="3400" dirty="0" err="1" smtClean="0">
                <a:ea typeface="MS PGothic" charset="0"/>
              </a:rPr>
              <a:t>af</a:t>
            </a:r>
            <a:r>
              <a:rPr lang="en-US" sz="3400" dirty="0" smtClean="0">
                <a:ea typeface="MS PGothic" charset="0"/>
              </a:rPr>
              <a:t> </a:t>
            </a:r>
            <a:r>
              <a:rPr lang="en-US" sz="3400" dirty="0" err="1" smtClean="0">
                <a:ea typeface="MS PGothic" charset="0"/>
              </a:rPr>
              <a:t>overlevere</a:t>
            </a:r>
            <a:r>
              <a:rPr lang="en-US" sz="3400" dirty="0" smtClean="0">
                <a:ea typeface="MS PGothic" charset="0"/>
              </a:rPr>
              <a:t> </a:t>
            </a:r>
            <a:r>
              <a:rPr lang="en-US" sz="3400" dirty="0" err="1" smtClean="0">
                <a:ea typeface="MS PGothic" charset="0"/>
              </a:rPr>
              <a:t>behandlet</a:t>
            </a:r>
            <a:r>
              <a:rPr lang="en-US" sz="3400" dirty="0" smtClean="0">
                <a:ea typeface="MS PGothic" charset="0"/>
              </a:rPr>
              <a:t> for </a:t>
            </a:r>
            <a:r>
              <a:rPr lang="en-US" sz="3400" dirty="0" err="1" smtClean="0">
                <a:ea typeface="MS PGothic" charset="0"/>
              </a:rPr>
              <a:t>testikelkræft</a:t>
            </a:r>
            <a:endParaRPr lang="en-US" sz="3400" dirty="0" smtClean="0">
              <a:ea typeface="MS PGothic" charset="0"/>
            </a:endParaRPr>
          </a:p>
          <a:p>
            <a:r>
              <a:rPr lang="en-US" sz="3400" dirty="0" smtClean="0">
                <a:ea typeface="MS PGothic" charset="0"/>
              </a:rPr>
              <a:t>12% </a:t>
            </a:r>
            <a:r>
              <a:rPr lang="en-US" sz="3400" dirty="0" err="1" smtClean="0">
                <a:ea typeface="MS PGothic" charset="0"/>
              </a:rPr>
              <a:t>af</a:t>
            </a:r>
            <a:r>
              <a:rPr lang="en-US" sz="3400" dirty="0" smtClean="0">
                <a:ea typeface="MS PGothic" charset="0"/>
              </a:rPr>
              <a:t> </a:t>
            </a:r>
            <a:r>
              <a:rPr lang="en-US" sz="3400" dirty="0" err="1" smtClean="0">
                <a:ea typeface="MS PGothic" charset="0"/>
              </a:rPr>
              <a:t>overlevere</a:t>
            </a:r>
            <a:r>
              <a:rPr lang="en-US" sz="3400" dirty="0" smtClean="0">
                <a:ea typeface="MS PGothic" charset="0"/>
              </a:rPr>
              <a:t> </a:t>
            </a:r>
            <a:r>
              <a:rPr lang="en-US" sz="3400" dirty="0" err="1" smtClean="0">
                <a:ea typeface="MS PGothic" charset="0"/>
              </a:rPr>
              <a:t>behandlet</a:t>
            </a:r>
            <a:r>
              <a:rPr lang="en-US" sz="3400" dirty="0" smtClean="0">
                <a:ea typeface="MS PGothic" charset="0"/>
              </a:rPr>
              <a:t> for </a:t>
            </a:r>
            <a:r>
              <a:rPr lang="en-US" sz="3400" dirty="0" err="1" smtClean="0">
                <a:ea typeface="MS PGothic" charset="0"/>
              </a:rPr>
              <a:t>tarmkræft</a:t>
            </a:r>
            <a:endParaRPr lang="da-DK" sz="3400" dirty="0" smtClean="0">
              <a:ea typeface="MS PGothic" charset="0"/>
            </a:endParaRPr>
          </a:p>
          <a:p>
            <a:endParaRPr lang="da-DK" sz="3400" dirty="0" smtClean="0">
              <a:ea typeface="MS PGothic" charset="0"/>
            </a:endParaRPr>
          </a:p>
          <a:p>
            <a:r>
              <a:rPr lang="en-US" sz="3400" dirty="0" smtClean="0">
                <a:ea typeface="MS PGothic" charset="0"/>
              </a:rPr>
              <a:t>T</a:t>
            </a:r>
            <a:r>
              <a:rPr lang="da-DK" sz="3400" dirty="0" smtClean="0">
                <a:ea typeface="MS PGothic" charset="0"/>
              </a:rPr>
              <a:t>iltagende problem, idet der er kommer flere langtidsoverlevere</a:t>
            </a:r>
          </a:p>
          <a:p>
            <a:pPr marL="0" indent="0">
              <a:buNone/>
            </a:pPr>
            <a:endParaRPr lang="da-DK" sz="3400" dirty="0" smtClean="0">
              <a:ea typeface="MS PGothic" charset="0"/>
            </a:endParaRPr>
          </a:p>
          <a:p>
            <a:r>
              <a:rPr lang="en-US" sz="3400" dirty="0" smtClean="0">
                <a:ea typeface="MS PGothic" charset="0"/>
              </a:rPr>
              <a:t>P</a:t>
            </a:r>
            <a:r>
              <a:rPr lang="da-DK" sz="3400" dirty="0" err="1" smtClean="0">
                <a:ea typeface="MS PGothic" charset="0"/>
              </a:rPr>
              <a:t>åvirker</a:t>
            </a:r>
            <a:r>
              <a:rPr lang="da-DK" sz="3400" dirty="0" smtClean="0">
                <a:ea typeface="MS PGothic" charset="0"/>
              </a:rPr>
              <a:t> livskvaliteten</a:t>
            </a:r>
            <a:endParaRPr lang="da-DK" sz="3400" dirty="0">
              <a:ea typeface="MS PGothic" charset="0"/>
            </a:endParaRPr>
          </a:p>
          <a:p>
            <a:pPr marL="0" indent="0">
              <a:buNone/>
            </a:pPr>
            <a:endParaRPr lang="da-DK" sz="1200" dirty="0" smtClean="0">
              <a:ea typeface="MS PGothic" charset="0"/>
            </a:endParaRPr>
          </a:p>
          <a:p>
            <a:pPr marL="0" indent="0">
              <a:buNone/>
            </a:pPr>
            <a:r>
              <a:rPr lang="en-US" sz="1200" i="1" dirty="0" err="1" smtClean="0">
                <a:ea typeface="MS PGothic" charset="0"/>
              </a:rPr>
              <a:t>Kilde</a:t>
            </a:r>
            <a:r>
              <a:rPr lang="en-US" sz="1200" i="1" dirty="0" smtClean="0">
                <a:ea typeface="MS PGothic" charset="0"/>
              </a:rPr>
              <a:t>: A</a:t>
            </a:r>
            <a:r>
              <a:rPr lang="da-DK" sz="1200" i="1" dirty="0" smtClean="0">
                <a:ea typeface="MS PGothic" charset="0"/>
              </a:rPr>
              <a:t>f Lise Ventzel, læge, Ph.d. </a:t>
            </a:r>
            <a:r>
              <a:rPr lang="en-US" sz="1200" i="1" dirty="0" smtClean="0">
                <a:ea typeface="MS PGothic" charset="0"/>
              </a:rPr>
              <a:t>A</a:t>
            </a:r>
            <a:r>
              <a:rPr lang="da-DK" sz="1200" i="1" dirty="0" err="1" smtClean="0">
                <a:ea typeface="MS PGothic" charset="0"/>
              </a:rPr>
              <a:t>nsat</a:t>
            </a:r>
            <a:r>
              <a:rPr lang="da-DK" sz="1200" i="1" dirty="0" smtClean="0">
                <a:ea typeface="MS PGothic" charset="0"/>
              </a:rPr>
              <a:t> på: Danish </a:t>
            </a:r>
            <a:r>
              <a:rPr lang="da-DK" sz="1200" i="1" dirty="0" err="1" smtClean="0">
                <a:ea typeface="MS PGothic" charset="0"/>
              </a:rPr>
              <a:t>Pain</a:t>
            </a:r>
            <a:r>
              <a:rPr lang="da-DK" sz="1200" i="1" dirty="0" smtClean="0">
                <a:ea typeface="MS PGothic" charset="0"/>
              </a:rPr>
              <a:t> research Center, Aarhus Universitet. </a:t>
            </a:r>
            <a:r>
              <a:rPr lang="en-US" sz="1200" i="1" dirty="0" smtClean="0">
                <a:ea typeface="MS PGothic" charset="0"/>
              </a:rPr>
              <a:t>T</a:t>
            </a:r>
            <a:r>
              <a:rPr lang="da-DK" sz="1200" i="1" dirty="0" err="1" smtClean="0">
                <a:ea typeface="MS PGothic" charset="0"/>
              </a:rPr>
              <a:t>lf</a:t>
            </a:r>
            <a:r>
              <a:rPr lang="da-DK" sz="1200" i="1" dirty="0" smtClean="0">
                <a:ea typeface="MS PGothic" charset="0"/>
              </a:rPr>
              <a:t>: 7846 3380</a:t>
            </a:r>
          </a:p>
          <a:p>
            <a:pPr marL="0" indent="0">
              <a:buNone/>
            </a:pPr>
            <a:r>
              <a:rPr lang="da-DK" sz="1200" i="1" dirty="0" err="1" smtClean="0">
                <a:ea typeface="MS PGothic" charset="0"/>
              </a:rPr>
              <a:t>Hersman</a:t>
            </a:r>
            <a:r>
              <a:rPr lang="da-DK" sz="1200" i="1" dirty="0" smtClean="0">
                <a:ea typeface="MS PGothic" charset="0"/>
              </a:rPr>
              <a:t> DL. </a:t>
            </a:r>
            <a:r>
              <a:rPr lang="da-DK" sz="1200" i="1" dirty="0" err="1" smtClean="0">
                <a:ea typeface="MS PGothic" charset="0"/>
              </a:rPr>
              <a:t>Prevention</a:t>
            </a:r>
            <a:r>
              <a:rPr lang="da-DK" sz="1200" i="1" dirty="0" smtClean="0">
                <a:ea typeface="MS PGothic" charset="0"/>
              </a:rPr>
              <a:t> and management of </a:t>
            </a:r>
            <a:r>
              <a:rPr lang="da-DK" sz="1200" i="1" dirty="0" err="1" smtClean="0">
                <a:ea typeface="MS PGothic" charset="0"/>
              </a:rPr>
              <a:t>chemotherapy-induced</a:t>
            </a:r>
            <a:r>
              <a:rPr lang="da-DK" sz="1200" i="1" dirty="0" smtClean="0">
                <a:ea typeface="MS PGothic" charset="0"/>
              </a:rPr>
              <a:t> </a:t>
            </a:r>
            <a:r>
              <a:rPr lang="da-DK" sz="1200" i="1" dirty="0" err="1" smtClean="0">
                <a:ea typeface="MS PGothic" charset="0"/>
              </a:rPr>
              <a:t>peripheral</a:t>
            </a:r>
            <a:r>
              <a:rPr lang="da-DK" sz="1200" i="1" dirty="0" smtClean="0">
                <a:ea typeface="MS PGothic" charset="0"/>
              </a:rPr>
              <a:t> </a:t>
            </a:r>
            <a:r>
              <a:rPr lang="da-DK" sz="1200" i="1" dirty="0" err="1" smtClean="0">
                <a:ea typeface="MS PGothic" charset="0"/>
              </a:rPr>
              <a:t>neuropathy</a:t>
            </a:r>
            <a:r>
              <a:rPr lang="da-DK" sz="1200" i="1" dirty="0" smtClean="0">
                <a:ea typeface="MS PGothic" charset="0"/>
              </a:rPr>
              <a:t> in </a:t>
            </a:r>
            <a:r>
              <a:rPr lang="da-DK" sz="1200" i="1" dirty="0" err="1" smtClean="0">
                <a:ea typeface="MS PGothic" charset="0"/>
              </a:rPr>
              <a:t>survivors</a:t>
            </a:r>
            <a:r>
              <a:rPr lang="da-DK" sz="1200" i="1" dirty="0" smtClean="0">
                <a:ea typeface="MS PGothic" charset="0"/>
              </a:rPr>
              <a:t> of </a:t>
            </a:r>
            <a:r>
              <a:rPr lang="da-DK" sz="1200" i="1" dirty="0" err="1" smtClean="0">
                <a:ea typeface="MS PGothic" charset="0"/>
              </a:rPr>
              <a:t>adult</a:t>
            </a:r>
            <a:r>
              <a:rPr lang="da-DK" sz="1200" i="1" dirty="0" smtClean="0">
                <a:ea typeface="MS PGothic" charset="0"/>
              </a:rPr>
              <a:t> cancers: American Society and </a:t>
            </a:r>
            <a:r>
              <a:rPr lang="da-DK" sz="1200" i="1" dirty="0" err="1" smtClean="0">
                <a:ea typeface="MS PGothic" charset="0"/>
              </a:rPr>
              <a:t>Clinical</a:t>
            </a:r>
            <a:r>
              <a:rPr lang="da-DK" sz="1200" i="1" dirty="0" smtClean="0">
                <a:ea typeface="MS PGothic" charset="0"/>
              </a:rPr>
              <a:t> </a:t>
            </a:r>
            <a:r>
              <a:rPr lang="da-DK" sz="1200" i="1" dirty="0" err="1" smtClean="0">
                <a:ea typeface="MS PGothic" charset="0"/>
              </a:rPr>
              <a:t>Oncology</a:t>
            </a:r>
            <a:r>
              <a:rPr lang="da-DK" sz="1200" i="1" dirty="0" smtClean="0">
                <a:ea typeface="MS PGothic" charset="0"/>
              </a:rPr>
              <a:t> </a:t>
            </a:r>
            <a:r>
              <a:rPr lang="da-DK" sz="1200" i="1" dirty="0" err="1" smtClean="0">
                <a:ea typeface="MS PGothic" charset="0"/>
              </a:rPr>
              <a:t>Clinical</a:t>
            </a:r>
            <a:r>
              <a:rPr lang="da-DK" sz="1200" i="1" dirty="0" smtClean="0">
                <a:ea typeface="MS PGothic" charset="0"/>
              </a:rPr>
              <a:t> </a:t>
            </a:r>
            <a:r>
              <a:rPr lang="da-DK" sz="1200" i="1" dirty="0" err="1" smtClean="0">
                <a:ea typeface="MS PGothic" charset="0"/>
              </a:rPr>
              <a:t>practice</a:t>
            </a:r>
            <a:r>
              <a:rPr lang="da-DK" sz="1200" i="1" dirty="0" smtClean="0">
                <a:ea typeface="MS PGothic" charset="0"/>
              </a:rPr>
              <a:t> Guideline: J </a:t>
            </a:r>
            <a:r>
              <a:rPr lang="da-DK" sz="1200" i="1" dirty="0" err="1" smtClean="0">
                <a:ea typeface="MS PGothic" charset="0"/>
              </a:rPr>
              <a:t>Clin</a:t>
            </a:r>
            <a:r>
              <a:rPr lang="da-DK" sz="1200" i="1" dirty="0" smtClean="0">
                <a:ea typeface="MS PGothic" charset="0"/>
              </a:rPr>
              <a:t> </a:t>
            </a:r>
            <a:r>
              <a:rPr lang="da-DK" sz="1200" i="1" dirty="0" err="1" smtClean="0">
                <a:ea typeface="MS PGothic" charset="0"/>
              </a:rPr>
              <a:t>Oncol</a:t>
            </a:r>
            <a:r>
              <a:rPr lang="da-DK" sz="1200" i="1" dirty="0" smtClean="0">
                <a:ea typeface="MS PGothic" charset="0"/>
              </a:rPr>
              <a:t>. 2014</a:t>
            </a:r>
            <a:r>
              <a:rPr lang="en-US" sz="1200" i="1" dirty="0" smtClean="0">
                <a:ea typeface="MS PGothic" charset="0"/>
                <a:sym typeface="Wingdings"/>
              </a:rPr>
              <a:t>18):1941-1967</a:t>
            </a:r>
            <a:endParaRPr lang="da-DK" sz="1200" i="1" dirty="0">
              <a:ea typeface="MS PGothic" charset="0"/>
            </a:endParaRPr>
          </a:p>
          <a:p>
            <a:pPr marL="0" indent="0">
              <a:buNone/>
            </a:pPr>
            <a:endParaRPr lang="da-DK" sz="1800" dirty="0">
              <a:latin typeface="Helvetica" charset="0"/>
              <a:ea typeface="MS PGothic" charset="0"/>
            </a:endParaRPr>
          </a:p>
          <a:p>
            <a:pPr marL="0" indent="0">
              <a:buNone/>
            </a:pPr>
            <a:endParaRPr lang="en-US" sz="2000" i="1" dirty="0"/>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249454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9091"/>
            <a:ext cx="10515600" cy="701597"/>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 </a:t>
            </a:r>
            <a:r>
              <a:rPr lang="en-US" sz="4800" dirty="0" err="1" smtClean="0">
                <a:latin typeface="+mn-lt"/>
              </a:rPr>
              <a:t>føleforstyrrelser</a:t>
            </a:r>
            <a:endParaRPr lang="en-US" sz="4800" dirty="0">
              <a:latin typeface="+mn-lt"/>
            </a:endParaRPr>
          </a:p>
        </p:txBody>
      </p:sp>
      <p:sp>
        <p:nvSpPr>
          <p:cNvPr id="3" name="Content Placeholder 2"/>
          <p:cNvSpPr>
            <a:spLocks noGrp="1"/>
          </p:cNvSpPr>
          <p:nvPr>
            <p:ph idx="1"/>
          </p:nvPr>
        </p:nvSpPr>
        <p:spPr>
          <a:xfrm>
            <a:off x="838200" y="1759283"/>
            <a:ext cx="10515600" cy="4834653"/>
          </a:xfrm>
        </p:spPr>
        <p:txBody>
          <a:bodyPr>
            <a:normAutofit fontScale="25000" lnSpcReduction="20000"/>
          </a:bodyPr>
          <a:lstStyle/>
          <a:p>
            <a:pPr marL="0" indent="0">
              <a:buNone/>
            </a:pPr>
            <a:r>
              <a:rPr lang="da-DK" sz="8000" dirty="0" smtClean="0">
                <a:ea typeface="MS PGothic" charset="0"/>
              </a:rPr>
              <a:t>Symptomerne udvikler sig typisk symmetrisk i hænder</a:t>
            </a:r>
            <a:r>
              <a:rPr lang="da-DK" sz="8000" dirty="0">
                <a:ea typeface="MS PGothic" charset="0"/>
              </a:rPr>
              <a:t> </a:t>
            </a:r>
            <a:r>
              <a:rPr lang="da-DK" sz="8000" dirty="0" smtClean="0">
                <a:ea typeface="MS PGothic" charset="0"/>
              </a:rPr>
              <a:t>og fødder, samt i mundområdet og i tarmen. </a:t>
            </a:r>
          </a:p>
          <a:p>
            <a:r>
              <a:rPr lang="da-DK" sz="8000" dirty="0" smtClean="0">
                <a:ea typeface="MS PGothic" charset="0"/>
              </a:rPr>
              <a:t> muskel- og led forstyrrelser</a:t>
            </a:r>
          </a:p>
          <a:p>
            <a:r>
              <a:rPr lang="en-US" sz="8000" dirty="0">
                <a:ea typeface="MS PGothic" charset="0"/>
              </a:rPr>
              <a:t>B</a:t>
            </a:r>
            <a:r>
              <a:rPr lang="da-DK" sz="8000" dirty="0" err="1" smtClean="0">
                <a:ea typeface="MS PGothic" charset="0"/>
              </a:rPr>
              <a:t>rændende</a:t>
            </a:r>
            <a:endParaRPr lang="da-DK" sz="8000" dirty="0">
              <a:ea typeface="MS PGothic" charset="0"/>
            </a:endParaRPr>
          </a:p>
          <a:p>
            <a:r>
              <a:rPr lang="da-DK" sz="8000" dirty="0">
                <a:ea typeface="MS PGothic" charset="0"/>
              </a:rPr>
              <a:t>S</a:t>
            </a:r>
            <a:r>
              <a:rPr lang="da-DK" sz="8000" dirty="0" smtClean="0">
                <a:ea typeface="MS PGothic" charset="0"/>
              </a:rPr>
              <a:t>vidende og stikkende smerter </a:t>
            </a:r>
            <a:r>
              <a:rPr lang="mr-IN" sz="8000" dirty="0" smtClean="0">
                <a:ea typeface="MS PGothic" charset="0"/>
              </a:rPr>
              <a:t>–</a:t>
            </a:r>
            <a:r>
              <a:rPr lang="da-DK" sz="8000" dirty="0" smtClean="0">
                <a:ea typeface="MS PGothic" charset="0"/>
              </a:rPr>
              <a:t> kløe</a:t>
            </a:r>
            <a:endParaRPr lang="da-DK" sz="8000" dirty="0">
              <a:ea typeface="MS PGothic" charset="0"/>
            </a:endParaRPr>
          </a:p>
          <a:p>
            <a:r>
              <a:rPr lang="da-DK" sz="8000" dirty="0">
                <a:ea typeface="MS PGothic" charset="0"/>
              </a:rPr>
              <a:t>S</a:t>
            </a:r>
            <a:r>
              <a:rPr lang="da-DK" sz="8000" dirty="0" smtClean="0">
                <a:ea typeface="MS PGothic" charset="0"/>
              </a:rPr>
              <a:t>merter ved berøring eller smerter fx når sko skal tages på, svært ved at knappe, problemer med finmotorikken</a:t>
            </a:r>
          </a:p>
          <a:p>
            <a:r>
              <a:rPr lang="en-US" sz="8000" dirty="0">
                <a:ea typeface="MS PGothic" charset="0"/>
              </a:rPr>
              <a:t>F</a:t>
            </a:r>
            <a:r>
              <a:rPr lang="da-DK" sz="8000" dirty="0" err="1" smtClean="0">
                <a:ea typeface="MS PGothic" charset="0"/>
              </a:rPr>
              <a:t>ølelsesløshed</a:t>
            </a:r>
            <a:r>
              <a:rPr lang="da-DK" sz="8000" dirty="0" smtClean="0">
                <a:ea typeface="MS PGothic" charset="0"/>
              </a:rPr>
              <a:t> og nedsat følesans og ændret temperatur-opfattelse</a:t>
            </a:r>
          </a:p>
          <a:p>
            <a:r>
              <a:rPr lang="en-US" sz="8000" dirty="0">
                <a:ea typeface="MS PGothic" charset="0"/>
              </a:rPr>
              <a:t>N</a:t>
            </a:r>
            <a:r>
              <a:rPr lang="da-DK" sz="8000" dirty="0" err="1" smtClean="0">
                <a:ea typeface="MS PGothic" charset="0"/>
              </a:rPr>
              <a:t>edsat</a:t>
            </a:r>
            <a:r>
              <a:rPr lang="da-DK" sz="8000" dirty="0" smtClean="0">
                <a:ea typeface="MS PGothic" charset="0"/>
              </a:rPr>
              <a:t> kraft </a:t>
            </a:r>
            <a:r>
              <a:rPr lang="mr-IN" sz="8000" dirty="0" smtClean="0">
                <a:ea typeface="MS PGothic" charset="0"/>
              </a:rPr>
              <a:t>–</a:t>
            </a:r>
            <a:r>
              <a:rPr lang="da-DK" sz="8000" dirty="0" smtClean="0">
                <a:ea typeface="MS PGothic" charset="0"/>
              </a:rPr>
              <a:t> dropfod</a:t>
            </a:r>
          </a:p>
          <a:p>
            <a:r>
              <a:rPr lang="en-US" sz="8000" dirty="0" err="1">
                <a:ea typeface="MS PGothic" charset="0"/>
              </a:rPr>
              <a:t>G</a:t>
            </a:r>
            <a:r>
              <a:rPr lang="en-US" sz="8000" dirty="0" err="1" smtClean="0">
                <a:ea typeface="MS PGothic" charset="0"/>
              </a:rPr>
              <a:t>angforstyrrelse</a:t>
            </a:r>
            <a:r>
              <a:rPr lang="da-DK" sz="8000" dirty="0" smtClean="0">
                <a:ea typeface="MS PGothic" charset="0"/>
              </a:rPr>
              <a:t>, dårlig balance, nedsat muskelkoordinering</a:t>
            </a:r>
          </a:p>
          <a:p>
            <a:r>
              <a:rPr lang="en-US" sz="8000" dirty="0">
                <a:ea typeface="MS PGothic" charset="0"/>
              </a:rPr>
              <a:t>K</a:t>
            </a:r>
            <a:r>
              <a:rPr lang="da-DK" sz="8000" dirty="0" smtClean="0">
                <a:ea typeface="MS PGothic" charset="0"/>
              </a:rPr>
              <a:t>ramper, </a:t>
            </a:r>
            <a:r>
              <a:rPr lang="da-DK" sz="8000" dirty="0" err="1" smtClean="0">
                <a:ea typeface="MS PGothic" charset="0"/>
              </a:rPr>
              <a:t>tremor</a:t>
            </a:r>
            <a:r>
              <a:rPr lang="da-DK" sz="8000" dirty="0" smtClean="0">
                <a:ea typeface="MS PGothic" charset="0"/>
              </a:rPr>
              <a:t> og rysten</a:t>
            </a:r>
          </a:p>
          <a:p>
            <a:r>
              <a:rPr lang="en-US" sz="8000" dirty="0">
                <a:ea typeface="MS PGothic" charset="0"/>
              </a:rPr>
              <a:t>S</a:t>
            </a:r>
            <a:r>
              <a:rPr lang="da-DK" sz="8000" dirty="0" smtClean="0">
                <a:ea typeface="MS PGothic" charset="0"/>
              </a:rPr>
              <a:t>vært ved at knappe, gribe om ting, snøre sko </a:t>
            </a:r>
          </a:p>
          <a:p>
            <a:endParaRPr lang="da-DK" sz="1800" dirty="0">
              <a:ea typeface="MS PGothic" charset="0"/>
            </a:endParaRPr>
          </a:p>
          <a:p>
            <a:pPr marL="0" indent="0">
              <a:buNone/>
            </a:pPr>
            <a:r>
              <a:rPr lang="da-DK" sz="4800" i="1" smtClean="0">
                <a:ea typeface="MS PGothic" charset="0"/>
              </a:rPr>
              <a:t>Kilder</a:t>
            </a:r>
            <a:r>
              <a:rPr lang="da-DK" sz="4800" i="1" dirty="0" smtClean="0">
                <a:ea typeface="MS PGothic" charset="0"/>
              </a:rPr>
              <a:t>: Strategisk oplæg om senfølger , April 2017, Dokumentation og Udvikling i Kræftens Bekæmpelse v/Susanne </a:t>
            </a:r>
            <a:r>
              <a:rPr lang="da-DK" sz="4800" i="1" dirty="0" err="1" smtClean="0">
                <a:ea typeface="MS PGothic" charset="0"/>
              </a:rPr>
              <a:t>Diez</a:t>
            </a:r>
            <a:r>
              <a:rPr lang="da-DK" sz="4800" i="1" dirty="0" smtClean="0">
                <a:ea typeface="MS PGothic" charset="0"/>
              </a:rPr>
              <a:t>, Rikke Helsted og Marianne Nord, udgivet af Kræftens </a:t>
            </a:r>
            <a:r>
              <a:rPr lang="da-DK" sz="4800" i="1" dirty="0">
                <a:ea typeface="MS PGothic" charset="0"/>
              </a:rPr>
              <a:t>B</a:t>
            </a:r>
            <a:r>
              <a:rPr lang="da-DK" sz="4800" i="1" dirty="0" smtClean="0">
                <a:ea typeface="MS PGothic" charset="0"/>
              </a:rPr>
              <a:t>ekæmpelse 2018 maj.</a:t>
            </a:r>
          </a:p>
          <a:p>
            <a:pPr marL="0" indent="0">
              <a:buNone/>
            </a:pPr>
            <a:r>
              <a:rPr lang="da-DK" sz="4800" i="1" dirty="0" smtClean="0">
                <a:ea typeface="MS PGothic" charset="0"/>
              </a:rPr>
              <a:t> </a:t>
            </a:r>
            <a:r>
              <a:rPr lang="da-DK" sz="4800" i="1" dirty="0">
                <a:ea typeface="MS PGothic" charset="0"/>
              </a:rPr>
              <a:t>Lise Ventzel, læge, Ph.d. </a:t>
            </a:r>
            <a:r>
              <a:rPr lang="en-US" sz="4800" i="1" dirty="0">
                <a:ea typeface="MS PGothic" charset="0"/>
              </a:rPr>
              <a:t>A</a:t>
            </a:r>
            <a:r>
              <a:rPr lang="da-DK" sz="4800" i="1" dirty="0" err="1">
                <a:ea typeface="MS PGothic" charset="0"/>
              </a:rPr>
              <a:t>nsat</a:t>
            </a:r>
            <a:r>
              <a:rPr lang="da-DK" sz="4800" i="1" dirty="0">
                <a:ea typeface="MS PGothic" charset="0"/>
              </a:rPr>
              <a:t> på: Danish </a:t>
            </a:r>
            <a:r>
              <a:rPr lang="da-DK" sz="4800" i="1" dirty="0" err="1">
                <a:ea typeface="MS PGothic" charset="0"/>
              </a:rPr>
              <a:t>Pain</a:t>
            </a:r>
            <a:r>
              <a:rPr lang="da-DK" sz="4800" i="1" dirty="0">
                <a:ea typeface="MS PGothic" charset="0"/>
              </a:rPr>
              <a:t> research Center, Aarhus Universitet. </a:t>
            </a:r>
            <a:r>
              <a:rPr lang="en-US" sz="4800" i="1" dirty="0">
                <a:ea typeface="MS PGothic" charset="0"/>
              </a:rPr>
              <a:t>T</a:t>
            </a:r>
            <a:r>
              <a:rPr lang="da-DK" sz="4800" i="1" dirty="0" err="1">
                <a:ea typeface="MS PGothic" charset="0"/>
              </a:rPr>
              <a:t>lf</a:t>
            </a:r>
            <a:r>
              <a:rPr lang="da-DK" sz="4800" i="1" dirty="0">
                <a:ea typeface="MS PGothic" charset="0"/>
              </a:rPr>
              <a:t>: 7846 </a:t>
            </a:r>
            <a:r>
              <a:rPr lang="da-DK" sz="4800" i="1" dirty="0" smtClean="0">
                <a:ea typeface="MS PGothic" charset="0"/>
              </a:rPr>
              <a:t>3380.</a:t>
            </a:r>
          </a:p>
          <a:p>
            <a:pPr marL="0" indent="0">
              <a:buNone/>
            </a:pPr>
            <a:r>
              <a:rPr lang="da-DK" sz="4800" i="1" dirty="0" smtClean="0">
                <a:ea typeface="MS PGothic" charset="0"/>
              </a:rPr>
              <a:t>:Francesca De </a:t>
            </a:r>
            <a:r>
              <a:rPr lang="da-DK" sz="4800" i="1" dirty="0" err="1" smtClean="0">
                <a:ea typeface="MS PGothic" charset="0"/>
              </a:rPr>
              <a:t>Iuliis</a:t>
            </a:r>
            <a:r>
              <a:rPr lang="da-DK" sz="4800" i="1" dirty="0" smtClean="0">
                <a:ea typeface="MS PGothic" charset="0"/>
              </a:rPr>
              <a:t> et al. </a:t>
            </a:r>
            <a:r>
              <a:rPr lang="da-DK" sz="4800" i="1" dirty="0" err="1" smtClean="0">
                <a:ea typeface="MS PGothic" charset="0"/>
              </a:rPr>
              <a:t>Taxane</a:t>
            </a:r>
            <a:r>
              <a:rPr lang="da-DK" sz="4800" i="1" dirty="0" smtClean="0">
                <a:ea typeface="MS PGothic" charset="0"/>
              </a:rPr>
              <a:t> </a:t>
            </a:r>
            <a:r>
              <a:rPr lang="da-DK" sz="4800" i="1" dirty="0" err="1" smtClean="0">
                <a:ea typeface="MS PGothic" charset="0"/>
              </a:rPr>
              <a:t>Induced</a:t>
            </a:r>
            <a:r>
              <a:rPr lang="da-DK" sz="4800" i="1" dirty="0" smtClean="0">
                <a:ea typeface="MS PGothic" charset="0"/>
              </a:rPr>
              <a:t> </a:t>
            </a:r>
            <a:r>
              <a:rPr lang="da-DK" sz="4800" i="1" dirty="0" err="1" smtClean="0">
                <a:ea typeface="MS PGothic" charset="0"/>
              </a:rPr>
              <a:t>neuropathy</a:t>
            </a:r>
            <a:r>
              <a:rPr lang="da-DK" sz="4800" i="1" dirty="0" smtClean="0">
                <a:ea typeface="MS PGothic" charset="0"/>
              </a:rPr>
              <a:t> in patients </a:t>
            </a:r>
            <a:r>
              <a:rPr lang="da-DK" sz="4800" i="1" dirty="0" err="1" smtClean="0">
                <a:ea typeface="MS PGothic" charset="0"/>
              </a:rPr>
              <a:t>affected</a:t>
            </a:r>
            <a:r>
              <a:rPr lang="da-DK" sz="4800" i="1" dirty="0" smtClean="0">
                <a:ea typeface="MS PGothic" charset="0"/>
              </a:rPr>
              <a:t> by </a:t>
            </a:r>
            <a:r>
              <a:rPr lang="da-DK" sz="4800" i="1" dirty="0" err="1" smtClean="0">
                <a:ea typeface="MS PGothic" charset="0"/>
              </a:rPr>
              <a:t>breast</a:t>
            </a:r>
            <a:r>
              <a:rPr lang="da-DK" sz="4800" i="1" dirty="0" smtClean="0">
                <a:ea typeface="MS PGothic" charset="0"/>
              </a:rPr>
              <a:t> cancer: </a:t>
            </a:r>
            <a:r>
              <a:rPr lang="da-DK" sz="4800" i="1" dirty="0" err="1" smtClean="0">
                <a:ea typeface="MS PGothic" charset="0"/>
              </a:rPr>
              <a:t>Literature</a:t>
            </a:r>
            <a:r>
              <a:rPr lang="da-DK" sz="4800" i="1" dirty="0" smtClean="0">
                <a:ea typeface="MS PGothic" charset="0"/>
              </a:rPr>
              <a:t> </a:t>
            </a:r>
            <a:r>
              <a:rPr lang="da-DK" sz="4800" i="1" dirty="0" err="1" smtClean="0">
                <a:ea typeface="MS PGothic" charset="0"/>
              </a:rPr>
              <a:t>review</a:t>
            </a:r>
            <a:r>
              <a:rPr lang="da-DK" sz="4800" i="1" dirty="0" smtClean="0">
                <a:ea typeface="MS PGothic" charset="0"/>
              </a:rPr>
              <a:t>. Critical </a:t>
            </a:r>
            <a:r>
              <a:rPr lang="da-DK" sz="4800" i="1" dirty="0" err="1" smtClean="0">
                <a:ea typeface="MS PGothic" charset="0"/>
              </a:rPr>
              <a:t>Reviews</a:t>
            </a:r>
            <a:r>
              <a:rPr lang="da-DK" sz="4800" i="1" dirty="0" smtClean="0">
                <a:ea typeface="MS PGothic" charset="0"/>
              </a:rPr>
              <a:t> in: </a:t>
            </a:r>
            <a:r>
              <a:rPr lang="da-DK" sz="4800" i="1" dirty="0" err="1" smtClean="0">
                <a:ea typeface="MS PGothic" charset="0"/>
              </a:rPr>
              <a:t>Oncology</a:t>
            </a:r>
            <a:r>
              <a:rPr lang="da-DK" sz="4800" i="1" dirty="0" smtClean="0">
                <a:ea typeface="MS PGothic" charset="0"/>
              </a:rPr>
              <a:t> </a:t>
            </a:r>
            <a:r>
              <a:rPr lang="da-DK" sz="4800" i="1" dirty="0" err="1" smtClean="0">
                <a:ea typeface="MS PGothic" charset="0"/>
              </a:rPr>
              <a:t>Hematology</a:t>
            </a:r>
            <a:r>
              <a:rPr lang="da-DK" sz="4800" i="1" dirty="0" smtClean="0">
                <a:ea typeface="MS PGothic" charset="0"/>
              </a:rPr>
              <a:t> 96 (2015):34-45.</a:t>
            </a:r>
          </a:p>
          <a:p>
            <a:pPr marL="0" indent="0">
              <a:buNone/>
            </a:pPr>
            <a:endParaRPr lang="da-DK" sz="3000" i="1" dirty="0">
              <a:latin typeface="Helvetica" charset="0"/>
              <a:ea typeface="MS PGothic" charset="0"/>
            </a:endParaRPr>
          </a:p>
          <a:p>
            <a:pPr marL="0" indent="0">
              <a:buNone/>
            </a:pPr>
            <a:r>
              <a:rPr lang="da-DK" sz="3000" i="1" dirty="0" smtClean="0">
                <a:latin typeface="Helvetica" charset="0"/>
                <a:ea typeface="MS PGothic" charset="0"/>
              </a:rPr>
              <a:t> </a:t>
            </a:r>
          </a:p>
          <a:p>
            <a:pPr marL="0" indent="0">
              <a:buNone/>
            </a:pPr>
            <a:endParaRPr lang="da-DK" sz="1800" dirty="0">
              <a:latin typeface="Helvetica" charset="0"/>
              <a:ea typeface="MS PGothic" charset="0"/>
            </a:endParaRPr>
          </a:p>
          <a:p>
            <a:pPr marL="0" indent="0">
              <a:buNone/>
            </a:pPr>
            <a:endParaRPr lang="da-DK" sz="1800" dirty="0">
              <a:latin typeface="Helvetica" charset="0"/>
              <a:ea typeface="MS PGothic" charset="0"/>
            </a:endParaRPr>
          </a:p>
          <a:p>
            <a:pPr marL="0" indent="0">
              <a:buNone/>
            </a:pPr>
            <a:endParaRPr lang="da-DK" sz="1800" dirty="0">
              <a:latin typeface="Helvetica" charset="0"/>
              <a:ea typeface="MS PGothic" charset="0"/>
            </a:endParaRPr>
          </a:p>
          <a:p>
            <a:pPr marL="0" indent="0">
              <a:buNone/>
            </a:pPr>
            <a:endParaRPr lang="en-US" sz="2000" i="1" dirty="0"/>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681441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458"/>
            <a:ext cx="10515600" cy="738230"/>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endParaRPr lang="en-US" sz="4800" dirty="0">
              <a:latin typeface="+mn-lt"/>
            </a:endParaRPr>
          </a:p>
        </p:txBody>
      </p:sp>
      <p:sp>
        <p:nvSpPr>
          <p:cNvPr id="3" name="Content Placeholder 2"/>
          <p:cNvSpPr>
            <a:spLocks noGrp="1"/>
          </p:cNvSpPr>
          <p:nvPr>
            <p:ph idx="1"/>
          </p:nvPr>
        </p:nvSpPr>
        <p:spPr>
          <a:xfrm>
            <a:off x="857250" y="1571626"/>
            <a:ext cx="10496550" cy="5132210"/>
          </a:xfrm>
        </p:spPr>
        <p:txBody>
          <a:bodyPr>
            <a:normAutofit lnSpcReduction="10000"/>
          </a:bodyPr>
          <a:lstStyle/>
          <a:p>
            <a:pPr marL="0" indent="0">
              <a:buNone/>
            </a:pPr>
            <a:r>
              <a:rPr lang="da-DK" sz="2600" dirty="0">
                <a:ea typeface="MS PGothic" charset="0"/>
              </a:rPr>
              <a:t>Når der er tale om senfølger, er de </a:t>
            </a:r>
            <a:r>
              <a:rPr lang="da-DK" sz="2600" dirty="0" err="1">
                <a:ea typeface="MS PGothic" charset="0"/>
              </a:rPr>
              <a:t>neurogene</a:t>
            </a:r>
            <a:r>
              <a:rPr lang="da-DK" sz="2600" dirty="0">
                <a:ea typeface="MS PGothic" charset="0"/>
              </a:rPr>
              <a:t> smerter, nerveskader, af </a:t>
            </a:r>
            <a:r>
              <a:rPr lang="da-DK" sz="2600" dirty="0" smtClean="0">
                <a:ea typeface="MS PGothic" charset="0"/>
              </a:rPr>
              <a:t>kronisk </a:t>
            </a:r>
            <a:r>
              <a:rPr lang="da-DK" sz="2600" dirty="0">
                <a:ea typeface="MS PGothic" charset="0"/>
              </a:rPr>
              <a:t>karakter med meget høj grad af smerteintensitet.</a:t>
            </a:r>
          </a:p>
          <a:p>
            <a:pPr marL="0" indent="0">
              <a:lnSpc>
                <a:spcPct val="100000"/>
              </a:lnSpc>
              <a:buNone/>
            </a:pPr>
            <a:r>
              <a:rPr lang="da-DK" sz="1300" dirty="0" smtClean="0">
                <a:ea typeface="MS PGothic" charset="0"/>
              </a:rPr>
              <a:t>Kild</a:t>
            </a:r>
            <a:r>
              <a:rPr lang="en-GB" sz="1300" dirty="0" smtClean="0">
                <a:ea typeface="MS PGothic" charset="0"/>
              </a:rPr>
              <a:t>e</a:t>
            </a:r>
            <a:r>
              <a:rPr lang="en-GB" sz="1300" dirty="0">
                <a:ea typeface="MS PGothic" charset="0"/>
              </a:rPr>
              <a:t>: Farrar JT, </a:t>
            </a:r>
            <a:r>
              <a:rPr lang="en-GB" sz="1300" dirty="0" err="1">
                <a:ea typeface="MS PGothic" charset="0"/>
              </a:rPr>
              <a:t>Polomono</a:t>
            </a:r>
            <a:r>
              <a:rPr lang="en-GB" sz="1300" dirty="0">
                <a:ea typeface="MS PGothic" charset="0"/>
              </a:rPr>
              <a:t> RC. Pain and neuropathy in cancer survivors: Surgery, radiation, </a:t>
            </a:r>
            <a:r>
              <a:rPr lang="en-GB" sz="1300" dirty="0" smtClean="0">
                <a:ea typeface="MS PGothic" charset="0"/>
              </a:rPr>
              <a:t>and Chemotherapy </a:t>
            </a:r>
            <a:r>
              <a:rPr lang="en-GB" sz="1300" dirty="0">
                <a:ea typeface="MS PGothic" charset="0"/>
              </a:rPr>
              <a:t>can cause pain; research could improve its detection and treatment. </a:t>
            </a:r>
            <a:r>
              <a:rPr lang="en-GB" sz="1300" dirty="0" smtClean="0">
                <a:ea typeface="MS PGothic" charset="0"/>
              </a:rPr>
              <a:t>American Journal </a:t>
            </a:r>
            <a:r>
              <a:rPr lang="en-GB" sz="1300" dirty="0">
                <a:ea typeface="MS PGothic" charset="0"/>
              </a:rPr>
              <a:t>of Nursing 2006; 106:39-</a:t>
            </a:r>
            <a:r>
              <a:rPr lang="en-GB" sz="1300" dirty="0" smtClean="0">
                <a:ea typeface="MS PGothic" charset="0"/>
              </a:rPr>
              <a:t>47.</a:t>
            </a:r>
          </a:p>
          <a:p>
            <a:pPr marL="0" indent="0">
              <a:lnSpc>
                <a:spcPct val="100000"/>
              </a:lnSpc>
              <a:buNone/>
            </a:pPr>
            <a:endParaRPr lang="da-DK" sz="2400" dirty="0" smtClean="0">
              <a:ea typeface="MS PGothic" charset="0"/>
            </a:endParaRPr>
          </a:p>
          <a:p>
            <a:pPr marL="0" indent="0">
              <a:lnSpc>
                <a:spcPct val="100000"/>
              </a:lnSpc>
              <a:buNone/>
            </a:pPr>
            <a:r>
              <a:rPr lang="da-DK" sz="2600" dirty="0" smtClean="0">
                <a:ea typeface="MS PGothic" charset="0"/>
              </a:rPr>
              <a:t>Det </a:t>
            </a:r>
            <a:r>
              <a:rPr lang="da-DK" sz="2600" dirty="0">
                <a:ea typeface="MS PGothic" charset="0"/>
              </a:rPr>
              <a:t>er velkendt, at smerterne forværres ved angst for tilbagefald, </a:t>
            </a:r>
            <a:r>
              <a:rPr lang="da-DK" sz="2600" dirty="0" smtClean="0">
                <a:ea typeface="MS PGothic" charset="0"/>
              </a:rPr>
              <a:t>overbelastning </a:t>
            </a:r>
            <a:r>
              <a:rPr lang="da-DK" sz="2600" dirty="0">
                <a:ea typeface="MS PGothic" charset="0"/>
              </a:rPr>
              <a:t>af kroppen ved fx. havearbejde og ferie, som giver de </a:t>
            </a:r>
            <a:r>
              <a:rPr lang="da-DK" sz="2600" dirty="0" smtClean="0">
                <a:ea typeface="MS PGothic" charset="0"/>
              </a:rPr>
              <a:t>såkaldte </a:t>
            </a:r>
            <a:r>
              <a:rPr lang="da-DK" sz="2600" dirty="0">
                <a:ea typeface="MS PGothic" charset="0"/>
              </a:rPr>
              <a:t>eftersensationer.</a:t>
            </a:r>
          </a:p>
          <a:p>
            <a:pPr marL="0" indent="0">
              <a:buNone/>
            </a:pPr>
            <a:endParaRPr lang="da-DK" sz="2600" dirty="0" smtClean="0">
              <a:ea typeface="MS PGothic" charset="0"/>
            </a:endParaRPr>
          </a:p>
          <a:p>
            <a:pPr marL="0" indent="0">
              <a:buNone/>
            </a:pPr>
            <a:r>
              <a:rPr lang="da-DK" sz="2600" dirty="0" smtClean="0">
                <a:ea typeface="MS PGothic" charset="0"/>
              </a:rPr>
              <a:t>Der </a:t>
            </a:r>
            <a:r>
              <a:rPr lang="da-DK" sz="2600" dirty="0">
                <a:ea typeface="MS PGothic" charset="0"/>
              </a:rPr>
              <a:t>er erfaring for, at patienter med </a:t>
            </a:r>
            <a:r>
              <a:rPr lang="da-DK" sz="2600" dirty="0" err="1">
                <a:ea typeface="MS PGothic" charset="0"/>
              </a:rPr>
              <a:t>neurogene</a:t>
            </a:r>
            <a:r>
              <a:rPr lang="da-DK" sz="2600" dirty="0">
                <a:ea typeface="MS PGothic" charset="0"/>
              </a:rPr>
              <a:t> smerter skal have en </a:t>
            </a:r>
          </a:p>
          <a:p>
            <a:pPr marL="0" indent="0">
              <a:buNone/>
            </a:pPr>
            <a:r>
              <a:rPr lang="da-DK" sz="2600" dirty="0">
                <a:ea typeface="MS PGothic" charset="0"/>
              </a:rPr>
              <a:t>specialiseret, aktivitetsbaseret og skånsom genoptræning. </a:t>
            </a:r>
          </a:p>
          <a:p>
            <a:pPr marL="0" indent="0">
              <a:buNone/>
            </a:pPr>
            <a:r>
              <a:rPr lang="en-US" sz="1300" dirty="0" err="1" smtClean="0">
                <a:ea typeface="MS PGothic" charset="0"/>
              </a:rPr>
              <a:t>Kilde:Google</a:t>
            </a:r>
            <a:r>
              <a:rPr lang="en-US" sz="1300" dirty="0">
                <a:ea typeface="MS PGothic" charset="0"/>
              </a:rPr>
              <a:t>: Peripheral Neuropathy and Patient Education and MD Anderson: </a:t>
            </a:r>
          </a:p>
          <a:p>
            <a:pPr marL="0" indent="0">
              <a:buNone/>
            </a:pPr>
            <a:r>
              <a:rPr lang="en-US" sz="1300" dirty="0" err="1" smtClean="0">
                <a:ea typeface="MS PGothic" charset="0"/>
              </a:rPr>
              <a:t>retningslinje</a:t>
            </a:r>
            <a:r>
              <a:rPr lang="en-US" sz="1300" dirty="0">
                <a:ea typeface="MS PGothic" charset="0"/>
              </a:rPr>
              <a:t>, </a:t>
            </a:r>
            <a:r>
              <a:rPr lang="en-US" sz="1300" dirty="0" err="1">
                <a:ea typeface="MS PGothic" charset="0"/>
              </a:rPr>
              <a:t>som</a:t>
            </a:r>
            <a:r>
              <a:rPr lang="en-US" sz="1300" dirty="0">
                <a:ea typeface="MS PGothic" charset="0"/>
              </a:rPr>
              <a:t> </a:t>
            </a:r>
            <a:r>
              <a:rPr lang="en-US" sz="1300" dirty="0" err="1">
                <a:ea typeface="MS PGothic" charset="0"/>
              </a:rPr>
              <a:t>kan</a:t>
            </a:r>
            <a:r>
              <a:rPr lang="en-US" sz="1300" dirty="0">
                <a:ea typeface="MS PGothic" charset="0"/>
              </a:rPr>
              <a:t> </a:t>
            </a:r>
            <a:r>
              <a:rPr lang="en-US" sz="1300" dirty="0" err="1">
                <a:ea typeface="MS PGothic" charset="0"/>
              </a:rPr>
              <a:t>hjælpe</a:t>
            </a:r>
            <a:r>
              <a:rPr lang="en-US" sz="1300" dirty="0">
                <a:ea typeface="MS PGothic" charset="0"/>
              </a:rPr>
              <a:t> dig</a:t>
            </a:r>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161774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458"/>
            <a:ext cx="10515600" cy="738230"/>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779942" y="1619473"/>
            <a:ext cx="10515600" cy="5238528"/>
          </a:xfrm>
        </p:spPr>
        <p:txBody>
          <a:bodyPr>
            <a:normAutofit/>
          </a:bodyPr>
          <a:lstStyle/>
          <a:p>
            <a:pPr marL="0" indent="0">
              <a:buNone/>
            </a:pPr>
            <a:r>
              <a:rPr lang="en-US" sz="2400" b="1" dirty="0" err="1" smtClean="0"/>
              <a:t>Neuropatiske</a:t>
            </a:r>
            <a:r>
              <a:rPr lang="en-US" sz="2400" b="1" dirty="0" smtClean="0"/>
              <a:t> </a:t>
            </a:r>
            <a:r>
              <a:rPr lang="en-US" sz="2400" b="1" dirty="0" err="1" smtClean="0"/>
              <a:t>smerter</a:t>
            </a:r>
            <a:r>
              <a:rPr lang="en-US" sz="2400" b="1" dirty="0" smtClean="0"/>
              <a:t> </a:t>
            </a:r>
            <a:r>
              <a:rPr lang="en-US" sz="2400" b="1" dirty="0" err="1" smtClean="0"/>
              <a:t>efter</a:t>
            </a:r>
            <a:r>
              <a:rPr lang="en-US" sz="2400" b="1" dirty="0" smtClean="0"/>
              <a:t> operation</a:t>
            </a:r>
            <a:endParaRPr lang="en-US" sz="2400" dirty="0" smtClean="0"/>
          </a:p>
          <a:p>
            <a:pPr marL="0" indent="0">
              <a:buNone/>
            </a:pPr>
            <a:endParaRPr lang="en-US" sz="2400" dirty="0"/>
          </a:p>
          <a:p>
            <a:r>
              <a:rPr lang="en-US" sz="2400" dirty="0" smtClean="0"/>
              <a:t>15-25% </a:t>
            </a:r>
            <a:r>
              <a:rPr lang="en-US" sz="2400" dirty="0" err="1" smtClean="0"/>
              <a:t>af</a:t>
            </a:r>
            <a:r>
              <a:rPr lang="en-US" sz="2400" dirty="0" smtClean="0"/>
              <a:t> </a:t>
            </a:r>
            <a:r>
              <a:rPr lang="en-US" sz="2400" dirty="0" err="1" smtClean="0"/>
              <a:t>patienter</a:t>
            </a:r>
            <a:r>
              <a:rPr lang="en-US" sz="2400" dirty="0" smtClean="0"/>
              <a:t> </a:t>
            </a:r>
            <a:r>
              <a:rPr lang="en-US" sz="2400" dirty="0" err="1" smtClean="0"/>
              <a:t>opereret</a:t>
            </a:r>
            <a:r>
              <a:rPr lang="en-US" sz="2400" dirty="0" smtClean="0"/>
              <a:t> for </a:t>
            </a:r>
            <a:r>
              <a:rPr lang="en-US" sz="2400" dirty="0" err="1" smtClean="0"/>
              <a:t>brystkræft</a:t>
            </a:r>
            <a:r>
              <a:rPr lang="en-US" sz="2400" dirty="0" smtClean="0"/>
              <a:t> </a:t>
            </a:r>
            <a:r>
              <a:rPr lang="en-US" sz="2400" dirty="0" err="1" smtClean="0"/>
              <a:t>har</a:t>
            </a:r>
            <a:r>
              <a:rPr lang="en-US" sz="2400" dirty="0" smtClean="0"/>
              <a:t> </a:t>
            </a:r>
            <a:r>
              <a:rPr lang="en-US" sz="2400" dirty="0" err="1" smtClean="0"/>
              <a:t>vedvarende</a:t>
            </a:r>
            <a:r>
              <a:rPr lang="en-US" sz="2400" dirty="0" smtClean="0"/>
              <a:t> </a:t>
            </a:r>
            <a:r>
              <a:rPr lang="en-US" sz="2400" dirty="0" err="1" smtClean="0"/>
              <a:t>moderat</a:t>
            </a:r>
            <a:r>
              <a:rPr lang="en-US" sz="2400" dirty="0" smtClean="0"/>
              <a:t> </a:t>
            </a:r>
            <a:r>
              <a:rPr lang="en-US" sz="2400" dirty="0" err="1" smtClean="0"/>
              <a:t>til</a:t>
            </a:r>
            <a:r>
              <a:rPr lang="en-US" sz="2400" dirty="0" smtClean="0"/>
              <a:t> </a:t>
            </a:r>
            <a:r>
              <a:rPr lang="en-US" sz="2400" dirty="0" err="1" smtClean="0"/>
              <a:t>svære</a:t>
            </a:r>
            <a:r>
              <a:rPr lang="en-US" sz="2400" dirty="0" smtClean="0"/>
              <a:t> </a:t>
            </a:r>
            <a:r>
              <a:rPr lang="en-US" sz="2400" dirty="0" err="1" smtClean="0"/>
              <a:t>smerter</a:t>
            </a:r>
            <a:r>
              <a:rPr lang="en-US" sz="2400" dirty="0" smtClean="0"/>
              <a:t> </a:t>
            </a:r>
            <a:r>
              <a:rPr lang="en-US" sz="2400" dirty="0" err="1" smtClean="0"/>
              <a:t>flere</a:t>
            </a:r>
            <a:r>
              <a:rPr lang="en-US" sz="2400" dirty="0" smtClean="0"/>
              <a:t> </a:t>
            </a:r>
            <a:r>
              <a:rPr lang="en-US" sz="2400" dirty="0" err="1" smtClean="0"/>
              <a:t>år</a:t>
            </a:r>
            <a:r>
              <a:rPr lang="en-US" sz="2400" dirty="0" smtClean="0"/>
              <a:t> </a:t>
            </a:r>
            <a:r>
              <a:rPr lang="en-US" sz="2400" dirty="0" err="1" smtClean="0"/>
              <a:t>efter</a:t>
            </a:r>
            <a:r>
              <a:rPr lang="en-US" sz="2400" dirty="0" smtClean="0"/>
              <a:t> </a:t>
            </a:r>
          </a:p>
          <a:p>
            <a:endParaRPr lang="en-US" sz="2400" dirty="0"/>
          </a:p>
          <a:p>
            <a:pPr marL="0" indent="0">
              <a:buNone/>
            </a:pPr>
            <a:r>
              <a:rPr lang="en-US" sz="2400" b="1" dirty="0" err="1" smtClean="0"/>
              <a:t>Neuropatiske</a:t>
            </a:r>
            <a:r>
              <a:rPr lang="en-US" sz="2400" b="1" dirty="0" smtClean="0"/>
              <a:t> </a:t>
            </a:r>
            <a:r>
              <a:rPr lang="en-US" sz="2400" b="1" dirty="0" err="1" smtClean="0"/>
              <a:t>smerter</a:t>
            </a:r>
            <a:r>
              <a:rPr lang="en-US" sz="2400" b="1" dirty="0" smtClean="0"/>
              <a:t> </a:t>
            </a:r>
            <a:r>
              <a:rPr lang="en-US" sz="2400" b="1" dirty="0" err="1" smtClean="0"/>
              <a:t>efter</a:t>
            </a:r>
            <a:r>
              <a:rPr lang="en-US" sz="2400" b="1" dirty="0" smtClean="0"/>
              <a:t> </a:t>
            </a:r>
            <a:r>
              <a:rPr lang="en-US" sz="2400" b="1" dirty="0" err="1" smtClean="0"/>
              <a:t>kemoterapi</a:t>
            </a:r>
            <a:endParaRPr lang="en-US" sz="2400" dirty="0" smtClean="0"/>
          </a:p>
          <a:p>
            <a:endParaRPr lang="en-US" sz="2400" dirty="0"/>
          </a:p>
          <a:p>
            <a:r>
              <a:rPr lang="en-US" sz="2400" dirty="0" smtClean="0"/>
              <a:t>44,8% </a:t>
            </a:r>
            <a:r>
              <a:rPr lang="en-US" sz="2400" dirty="0" err="1" smtClean="0"/>
              <a:t>af</a:t>
            </a:r>
            <a:r>
              <a:rPr lang="en-US" sz="2400" dirty="0" smtClean="0"/>
              <a:t> </a:t>
            </a:r>
            <a:r>
              <a:rPr lang="en-US" sz="2400" dirty="0" err="1" smtClean="0"/>
              <a:t>docetaxelbehandlede</a:t>
            </a:r>
            <a:r>
              <a:rPr lang="en-US" sz="2400" dirty="0" smtClean="0"/>
              <a:t> </a:t>
            </a:r>
            <a:r>
              <a:rPr lang="en-US" sz="2400" dirty="0" err="1" smtClean="0"/>
              <a:t>brystkræftpatienter</a:t>
            </a:r>
            <a:endParaRPr lang="en-US" sz="2400" dirty="0" smtClean="0"/>
          </a:p>
          <a:p>
            <a:pPr marL="0" indent="0">
              <a:buNone/>
            </a:pPr>
            <a:r>
              <a:rPr lang="en-US" sz="1200" i="1" dirty="0" err="1">
                <a:ea typeface="MS PGothic" charset="0"/>
              </a:rPr>
              <a:t>Kilde</a:t>
            </a:r>
            <a:r>
              <a:rPr lang="en-US" sz="1200" i="1" dirty="0">
                <a:ea typeface="MS PGothic" charset="0"/>
              </a:rPr>
              <a:t>: A</a:t>
            </a:r>
            <a:r>
              <a:rPr lang="da-DK" sz="1200" i="1" dirty="0">
                <a:ea typeface="MS PGothic" charset="0"/>
              </a:rPr>
              <a:t>f Lise Ventzel, læge, Ph.d. </a:t>
            </a:r>
            <a:r>
              <a:rPr lang="en-US" sz="1200" i="1" dirty="0">
                <a:ea typeface="MS PGothic" charset="0"/>
              </a:rPr>
              <a:t>A</a:t>
            </a:r>
            <a:r>
              <a:rPr lang="da-DK" sz="1200" i="1" dirty="0" err="1">
                <a:ea typeface="MS PGothic" charset="0"/>
              </a:rPr>
              <a:t>nsat</a:t>
            </a:r>
            <a:r>
              <a:rPr lang="da-DK" sz="1200" i="1" dirty="0">
                <a:ea typeface="MS PGothic" charset="0"/>
              </a:rPr>
              <a:t> på: Danish </a:t>
            </a:r>
            <a:r>
              <a:rPr lang="da-DK" sz="1200" i="1" dirty="0" err="1">
                <a:ea typeface="MS PGothic" charset="0"/>
              </a:rPr>
              <a:t>Pain</a:t>
            </a:r>
            <a:r>
              <a:rPr lang="da-DK" sz="1200" i="1" dirty="0">
                <a:ea typeface="MS PGothic" charset="0"/>
              </a:rPr>
              <a:t> </a:t>
            </a:r>
            <a:r>
              <a:rPr lang="da-DK" sz="1200" i="1" dirty="0" smtClean="0">
                <a:ea typeface="MS PGothic" charset="0"/>
              </a:rPr>
              <a:t>Research </a:t>
            </a:r>
            <a:r>
              <a:rPr lang="da-DK" sz="1200" i="1" dirty="0">
                <a:ea typeface="MS PGothic" charset="0"/>
              </a:rPr>
              <a:t>Center, Aarhus Universitet. </a:t>
            </a:r>
            <a:r>
              <a:rPr lang="en-US" sz="1200" i="1" dirty="0">
                <a:ea typeface="MS PGothic" charset="0"/>
              </a:rPr>
              <a:t>T</a:t>
            </a:r>
            <a:r>
              <a:rPr lang="da-DK" sz="1200" i="1" dirty="0" err="1">
                <a:ea typeface="MS PGothic" charset="0"/>
              </a:rPr>
              <a:t>lf</a:t>
            </a:r>
            <a:r>
              <a:rPr lang="da-DK" sz="1200" i="1" dirty="0">
                <a:ea typeface="MS PGothic" charset="0"/>
              </a:rPr>
              <a:t>: 7846 3380</a:t>
            </a:r>
          </a:p>
          <a:p>
            <a:pPr marL="0" indent="0">
              <a:buNone/>
            </a:pPr>
            <a:endParaRPr lang="en-US" sz="1800" i="1" dirty="0" smtClean="0"/>
          </a:p>
          <a:p>
            <a:endParaRPr lang="en-US" sz="2400" dirty="0" smtClean="0"/>
          </a:p>
          <a:p>
            <a:endParaRPr lang="en-US" sz="24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01645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5278"/>
            <a:ext cx="10515600" cy="640798"/>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a:t>
            </a:r>
            <a:r>
              <a:rPr lang="da-DK" sz="2800" b="1" dirty="0" smtClean="0">
                <a:latin typeface="+mn-lt"/>
              </a:rPr>
              <a:t>- anbefalinger</a:t>
            </a:r>
            <a:endParaRPr lang="en-US" sz="4800" b="1" dirty="0">
              <a:latin typeface="+mn-lt"/>
            </a:endParaRPr>
          </a:p>
        </p:txBody>
      </p:sp>
      <p:sp>
        <p:nvSpPr>
          <p:cNvPr id="3" name="Content Placeholder 2"/>
          <p:cNvSpPr>
            <a:spLocks noGrp="1"/>
          </p:cNvSpPr>
          <p:nvPr>
            <p:ph idx="1"/>
          </p:nvPr>
        </p:nvSpPr>
        <p:spPr>
          <a:xfrm>
            <a:off x="838200" y="1631123"/>
            <a:ext cx="10515600" cy="5079785"/>
          </a:xfrm>
        </p:spPr>
        <p:txBody>
          <a:bodyPr>
            <a:normAutofit fontScale="25000" lnSpcReduction="20000"/>
          </a:bodyPr>
          <a:lstStyle/>
          <a:p>
            <a:pPr marL="0" indent="0">
              <a:buNone/>
            </a:pPr>
            <a:endParaRPr lang="en-US" sz="9600" dirty="0" smtClean="0"/>
          </a:p>
          <a:p>
            <a:r>
              <a:rPr lang="en-US" sz="9600" dirty="0" err="1" smtClean="0"/>
              <a:t>henvisning</a:t>
            </a:r>
            <a:r>
              <a:rPr lang="en-US" sz="9600" dirty="0" smtClean="0"/>
              <a:t> </a:t>
            </a:r>
            <a:r>
              <a:rPr lang="en-US" sz="9600" dirty="0" err="1" smtClean="0"/>
              <a:t>til</a:t>
            </a:r>
            <a:r>
              <a:rPr lang="en-US" sz="9600" dirty="0" smtClean="0"/>
              <a:t> </a:t>
            </a:r>
            <a:r>
              <a:rPr lang="en-US" sz="9600" dirty="0" err="1" smtClean="0"/>
              <a:t>smerteklinik</a:t>
            </a:r>
            <a:r>
              <a:rPr lang="en-US" sz="9600" dirty="0" smtClean="0"/>
              <a:t>, </a:t>
            </a:r>
            <a:r>
              <a:rPr lang="en-US" sz="9600" dirty="0" err="1" smtClean="0"/>
              <a:t>hvor</a:t>
            </a:r>
            <a:r>
              <a:rPr lang="en-US" sz="9600" dirty="0" smtClean="0"/>
              <a:t> der </a:t>
            </a:r>
            <a:r>
              <a:rPr lang="en-US" sz="9600" dirty="0" err="1" smtClean="0"/>
              <a:t>gennemføres</a:t>
            </a:r>
            <a:r>
              <a:rPr lang="en-US" sz="9600" dirty="0" smtClean="0"/>
              <a:t> en </a:t>
            </a:r>
            <a:r>
              <a:rPr lang="en-US" sz="9600" dirty="0" err="1" smtClean="0"/>
              <a:t>grundig</a:t>
            </a:r>
            <a:r>
              <a:rPr lang="en-US" sz="9600" dirty="0" smtClean="0"/>
              <a:t> </a:t>
            </a:r>
            <a:r>
              <a:rPr lang="en-US" sz="9600" dirty="0" err="1" smtClean="0"/>
              <a:t>smerte</a:t>
            </a:r>
            <a:r>
              <a:rPr lang="en-US" sz="9600" dirty="0" smtClean="0"/>
              <a:t>-assessment, et </a:t>
            </a:r>
            <a:r>
              <a:rPr lang="en-US" sz="9600" dirty="0" err="1" smtClean="0"/>
              <a:t>individuelt</a:t>
            </a:r>
            <a:r>
              <a:rPr lang="en-US" sz="9600" dirty="0" smtClean="0"/>
              <a:t> </a:t>
            </a:r>
            <a:r>
              <a:rPr lang="en-US" sz="9600" dirty="0" err="1" smtClean="0"/>
              <a:t>smerteregime</a:t>
            </a:r>
            <a:r>
              <a:rPr lang="en-US" sz="9600" dirty="0" smtClean="0"/>
              <a:t> for </a:t>
            </a:r>
            <a:r>
              <a:rPr lang="en-US" sz="9600" dirty="0" err="1" smtClean="0"/>
              <a:t>behandling</a:t>
            </a:r>
            <a:r>
              <a:rPr lang="en-US" sz="9600" dirty="0" smtClean="0"/>
              <a:t>/</a:t>
            </a:r>
            <a:r>
              <a:rPr lang="en-US" sz="9600" dirty="0" err="1" smtClean="0"/>
              <a:t>lindring</a:t>
            </a:r>
            <a:r>
              <a:rPr lang="en-US" sz="9600" dirty="0" smtClean="0"/>
              <a:t> </a:t>
            </a:r>
            <a:r>
              <a:rPr lang="en-US" sz="9600" dirty="0" err="1" smtClean="0"/>
              <a:t>af</a:t>
            </a:r>
            <a:r>
              <a:rPr lang="en-US" sz="9600" dirty="0" smtClean="0"/>
              <a:t> </a:t>
            </a:r>
            <a:r>
              <a:rPr lang="en-US" sz="9600" dirty="0" err="1" smtClean="0"/>
              <a:t>smerterne</a:t>
            </a:r>
            <a:r>
              <a:rPr lang="en-US" sz="9600" dirty="0" smtClean="0"/>
              <a:t> med </a:t>
            </a:r>
            <a:r>
              <a:rPr lang="en-US" sz="9600" dirty="0" err="1" smtClean="0"/>
              <a:t>helhedssyn</a:t>
            </a:r>
            <a:r>
              <a:rPr lang="en-US" sz="9600" dirty="0" smtClean="0"/>
              <a:t> </a:t>
            </a:r>
            <a:r>
              <a:rPr lang="en-US" sz="9600" dirty="0" err="1" smtClean="0"/>
              <a:t>på</a:t>
            </a:r>
            <a:r>
              <a:rPr lang="en-US" sz="9600" dirty="0" smtClean="0"/>
              <a:t> </a:t>
            </a:r>
            <a:r>
              <a:rPr lang="en-US" sz="9600" dirty="0" err="1" smtClean="0"/>
              <a:t>patienten</a:t>
            </a:r>
            <a:r>
              <a:rPr lang="en-US" sz="9600" dirty="0" smtClean="0"/>
              <a:t>. </a:t>
            </a:r>
            <a:r>
              <a:rPr lang="en-US" sz="9600" dirty="0" err="1" smtClean="0"/>
              <a:t>Samt</a:t>
            </a:r>
            <a:r>
              <a:rPr lang="en-US" sz="9600" dirty="0" smtClean="0"/>
              <a:t> </a:t>
            </a:r>
            <a:r>
              <a:rPr lang="en-US" sz="9600" dirty="0" err="1" smtClean="0"/>
              <a:t>psykologstøtte</a:t>
            </a:r>
            <a:r>
              <a:rPr lang="en-US" sz="9600" dirty="0" smtClean="0"/>
              <a:t> </a:t>
            </a:r>
            <a:r>
              <a:rPr lang="en-US" sz="9600" dirty="0" err="1" smtClean="0"/>
              <a:t>og</a:t>
            </a:r>
            <a:r>
              <a:rPr lang="en-US" sz="9600" dirty="0" smtClean="0"/>
              <a:t> </a:t>
            </a:r>
            <a:r>
              <a:rPr lang="en-US" sz="9600" dirty="0" err="1" smtClean="0"/>
              <a:t>fysioterapeutisk</a:t>
            </a:r>
            <a:r>
              <a:rPr lang="en-US" sz="9600" dirty="0" smtClean="0"/>
              <a:t> </a:t>
            </a:r>
            <a:r>
              <a:rPr lang="en-US" sz="9600" dirty="0" err="1" smtClean="0"/>
              <a:t>vurdering</a:t>
            </a:r>
            <a:endParaRPr lang="en-US" sz="9600" dirty="0" smtClean="0"/>
          </a:p>
          <a:p>
            <a:endParaRPr lang="en-US" sz="9600" dirty="0" smtClean="0"/>
          </a:p>
          <a:p>
            <a:r>
              <a:rPr lang="en-US" sz="9600" dirty="0" err="1"/>
              <a:t>m</a:t>
            </a:r>
            <a:r>
              <a:rPr lang="en-US" sz="9600" dirty="0" err="1" smtClean="0"/>
              <a:t>indfullness</a:t>
            </a:r>
            <a:r>
              <a:rPr lang="en-US" sz="9600" dirty="0" smtClean="0"/>
              <a:t> </a:t>
            </a:r>
            <a:r>
              <a:rPr lang="en-US" sz="9600" dirty="0" err="1" smtClean="0"/>
              <a:t>og</a:t>
            </a:r>
            <a:r>
              <a:rPr lang="en-US" sz="9600" dirty="0" smtClean="0"/>
              <a:t> yoga</a:t>
            </a:r>
          </a:p>
          <a:p>
            <a:pPr marL="0" indent="0">
              <a:buNone/>
            </a:pPr>
            <a:endParaRPr lang="en-US" sz="9600" dirty="0" smtClean="0"/>
          </a:p>
          <a:p>
            <a:r>
              <a:rPr lang="en-US" sz="9600" dirty="0" err="1"/>
              <a:t>h</a:t>
            </a:r>
            <a:r>
              <a:rPr lang="en-US" sz="9600" dirty="0" err="1" smtClean="0"/>
              <a:t>envisning</a:t>
            </a:r>
            <a:r>
              <a:rPr lang="en-US" sz="9600" dirty="0" smtClean="0"/>
              <a:t> </a:t>
            </a:r>
            <a:r>
              <a:rPr lang="en-US" sz="9600" dirty="0" err="1" smtClean="0"/>
              <a:t>til</a:t>
            </a:r>
            <a:r>
              <a:rPr lang="en-US" sz="9600" dirty="0" smtClean="0"/>
              <a:t> </a:t>
            </a:r>
            <a:r>
              <a:rPr lang="en-US" sz="9600" dirty="0" err="1" smtClean="0"/>
              <a:t>fysioterapeut</a:t>
            </a:r>
            <a:endParaRPr lang="en-US" sz="9600" dirty="0" smtClean="0"/>
          </a:p>
          <a:p>
            <a:endParaRPr lang="en-US" sz="9600" dirty="0" smtClean="0"/>
          </a:p>
          <a:p>
            <a:r>
              <a:rPr lang="en-US" sz="9600" dirty="0"/>
              <a:t>b</a:t>
            </a:r>
            <a:r>
              <a:rPr lang="en-US" sz="9600" dirty="0" smtClean="0"/>
              <a:t>alance- </a:t>
            </a:r>
            <a:r>
              <a:rPr lang="en-US" sz="9600" dirty="0" err="1" smtClean="0"/>
              <a:t>og</a:t>
            </a:r>
            <a:r>
              <a:rPr lang="en-US" sz="9600" dirty="0" smtClean="0"/>
              <a:t> </a:t>
            </a:r>
            <a:r>
              <a:rPr lang="en-US" sz="9600" dirty="0" err="1" smtClean="0"/>
              <a:t>koordineringsøvelser</a:t>
            </a:r>
            <a:endParaRPr lang="en-US" sz="9600" dirty="0" smtClean="0"/>
          </a:p>
          <a:p>
            <a:endParaRPr lang="en-US" sz="9600" dirty="0" smtClean="0"/>
          </a:p>
          <a:p>
            <a:r>
              <a:rPr lang="en-US" sz="9600" dirty="0" err="1"/>
              <a:t>a</a:t>
            </a:r>
            <a:r>
              <a:rPr lang="en-US" sz="9600" dirty="0" err="1" smtClean="0"/>
              <a:t>kupunktur</a:t>
            </a:r>
            <a:r>
              <a:rPr lang="en-US" sz="9600" dirty="0" smtClean="0"/>
              <a:t> </a:t>
            </a:r>
            <a:r>
              <a:rPr lang="en-US" sz="9600" dirty="0" err="1" smtClean="0"/>
              <a:t>frarådes</a:t>
            </a:r>
            <a:endParaRPr lang="en-US" sz="9600" dirty="0" smtClean="0"/>
          </a:p>
          <a:p>
            <a:pPr marL="0" indent="0">
              <a:buNone/>
            </a:pPr>
            <a:endParaRPr lang="da-DK" sz="2400" dirty="0" smtClean="0">
              <a:latin typeface="Helvetica" charset="0"/>
              <a:ea typeface="MS PGothic" charset="0"/>
            </a:endParaRPr>
          </a:p>
          <a:p>
            <a:pPr marL="0" indent="0">
              <a:buNone/>
            </a:pPr>
            <a:endParaRPr lang="da-DK" sz="2400" dirty="0" smtClean="0">
              <a:latin typeface="Helvetica" charset="0"/>
              <a:ea typeface="MS PGothic" charset="0"/>
            </a:endParaRPr>
          </a:p>
          <a:p>
            <a:pPr marL="0" indent="0">
              <a:buNone/>
            </a:pPr>
            <a:r>
              <a:rPr lang="da-DK" sz="2400" dirty="0" smtClean="0">
                <a:latin typeface="Helvetica" charset="0"/>
                <a:ea typeface="MS PGothic" charset="0"/>
              </a:rPr>
              <a:t>Der </a:t>
            </a:r>
            <a:r>
              <a:rPr lang="da-DK" sz="2400" dirty="0">
                <a:latin typeface="Helvetica" charset="0"/>
                <a:ea typeface="MS PGothic" charset="0"/>
              </a:rPr>
              <a:t>er erfaring for, at patienter med </a:t>
            </a:r>
            <a:r>
              <a:rPr lang="da-DK" sz="2400" dirty="0" err="1">
                <a:latin typeface="Helvetica" charset="0"/>
                <a:ea typeface="MS PGothic" charset="0"/>
              </a:rPr>
              <a:t>neurogene</a:t>
            </a:r>
            <a:r>
              <a:rPr lang="da-DK" sz="2400" dirty="0">
                <a:latin typeface="Helvetica" charset="0"/>
                <a:ea typeface="MS PGothic" charset="0"/>
              </a:rPr>
              <a:t> smerter skal have en </a:t>
            </a:r>
          </a:p>
          <a:p>
            <a:pPr marL="0" indent="0">
              <a:buNone/>
            </a:pPr>
            <a:r>
              <a:rPr lang="da-DK" sz="2400" dirty="0">
                <a:latin typeface="Helvetica" charset="0"/>
                <a:ea typeface="MS PGothic" charset="0"/>
              </a:rPr>
              <a:t>specialiseret, aktivitetsbaseret og skånsom genoptræning</a:t>
            </a:r>
            <a:r>
              <a:rPr lang="da-DK" sz="2400" dirty="0" smtClean="0">
                <a:latin typeface="Helvetica" charset="0"/>
                <a:ea typeface="MS PGothic" charset="0"/>
              </a:rPr>
              <a:t>.</a:t>
            </a:r>
            <a:endParaRPr lang="da-DK" sz="2400" dirty="0">
              <a:latin typeface="Helvetica" charset="0"/>
              <a:ea typeface="MS PGothic" charset="0"/>
            </a:endParaRPr>
          </a:p>
          <a:p>
            <a:endParaRPr lang="en-US" dirty="0" smtClean="0"/>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2683512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70"/>
            <a:ext cx="10515600" cy="722354"/>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a:t>
            </a:r>
            <a:r>
              <a:rPr lang="mr-IN" sz="2800" b="1" dirty="0" smtClean="0">
                <a:latin typeface="+mn-lt"/>
              </a:rPr>
              <a:t>–</a:t>
            </a:r>
            <a:r>
              <a:rPr lang="en-US" sz="2800" b="1" dirty="0" smtClean="0">
                <a:latin typeface="+mn-lt"/>
              </a:rPr>
              <a:t> et </a:t>
            </a:r>
            <a:r>
              <a:rPr lang="en-US" sz="2800" b="1" dirty="0" err="1" smtClean="0">
                <a:latin typeface="+mn-lt"/>
              </a:rPr>
              <a:t>smerteregime</a:t>
            </a:r>
            <a:endParaRPr lang="en-US" sz="4800" dirty="0">
              <a:latin typeface="+mn-lt"/>
            </a:endParaRPr>
          </a:p>
        </p:txBody>
      </p:sp>
      <p:sp>
        <p:nvSpPr>
          <p:cNvPr id="3" name="Content Placeholder 2"/>
          <p:cNvSpPr>
            <a:spLocks noGrp="1"/>
          </p:cNvSpPr>
          <p:nvPr>
            <p:ph idx="1"/>
          </p:nvPr>
        </p:nvSpPr>
        <p:spPr>
          <a:xfrm>
            <a:off x="826548" y="1491313"/>
            <a:ext cx="10515600" cy="5366687"/>
          </a:xfrm>
        </p:spPr>
        <p:txBody>
          <a:bodyPr>
            <a:normAutofit/>
          </a:bodyPr>
          <a:lstStyle/>
          <a:p>
            <a:pPr marL="0" indent="0">
              <a:buNone/>
            </a:pPr>
            <a:r>
              <a:rPr lang="en-US" sz="2400" dirty="0" smtClean="0"/>
              <a:t>OBS: </a:t>
            </a:r>
            <a:r>
              <a:rPr lang="en-US" sz="2400" dirty="0" err="1" smtClean="0"/>
              <a:t>ingen</a:t>
            </a:r>
            <a:r>
              <a:rPr lang="en-US" sz="2400" dirty="0" smtClean="0"/>
              <a:t> </a:t>
            </a:r>
            <a:r>
              <a:rPr lang="en-US" sz="2400" dirty="0" err="1" smtClean="0"/>
              <a:t>forebyggende</a:t>
            </a:r>
            <a:r>
              <a:rPr lang="en-US" sz="2400" dirty="0" smtClean="0"/>
              <a:t> </a:t>
            </a:r>
            <a:r>
              <a:rPr lang="en-US" sz="2400" dirty="0" err="1" smtClean="0"/>
              <a:t>behandling</a:t>
            </a:r>
            <a:r>
              <a:rPr lang="en-US" sz="2400" dirty="0" smtClean="0"/>
              <a:t> </a:t>
            </a:r>
            <a:r>
              <a:rPr lang="en-US" sz="2400" dirty="0" err="1" smtClean="0"/>
              <a:t>er</a:t>
            </a:r>
            <a:r>
              <a:rPr lang="en-US" sz="2400" dirty="0" smtClean="0"/>
              <a:t> </a:t>
            </a:r>
            <a:r>
              <a:rPr lang="en-US" sz="2400" dirty="0" err="1" smtClean="0"/>
              <a:t>dokumenteret</a:t>
            </a:r>
            <a:endParaRPr lang="en-US" sz="2400" dirty="0" smtClean="0"/>
          </a:p>
          <a:p>
            <a:pPr marL="0" indent="0">
              <a:buNone/>
            </a:pPr>
            <a:endParaRPr lang="en-US" sz="2400" dirty="0" smtClean="0"/>
          </a:p>
          <a:p>
            <a:pPr marL="0" indent="0">
              <a:buNone/>
            </a:pPr>
            <a:r>
              <a:rPr lang="en-US" sz="2400" b="1" dirty="0" err="1" smtClean="0"/>
              <a:t>Første</a:t>
            </a:r>
            <a:r>
              <a:rPr lang="en-US" sz="2400" b="1" dirty="0" smtClean="0"/>
              <a:t> </a:t>
            </a:r>
            <a:r>
              <a:rPr lang="en-US" sz="2400" b="1" dirty="0" err="1" smtClean="0"/>
              <a:t>valg</a:t>
            </a:r>
            <a:r>
              <a:rPr lang="en-US" sz="2400" b="1" dirty="0" smtClean="0"/>
              <a:t> </a:t>
            </a:r>
            <a:r>
              <a:rPr lang="en-US" sz="2400" b="1" dirty="0" err="1" smtClean="0"/>
              <a:t>af</a:t>
            </a:r>
            <a:r>
              <a:rPr lang="en-US" sz="2400" b="1" dirty="0" smtClean="0"/>
              <a:t> </a:t>
            </a:r>
            <a:r>
              <a:rPr lang="en-US" sz="2400" b="1" dirty="0" err="1" smtClean="0"/>
              <a:t>medicinsk</a:t>
            </a:r>
            <a:r>
              <a:rPr lang="en-US" sz="2400" b="1" dirty="0" smtClean="0"/>
              <a:t> </a:t>
            </a:r>
            <a:r>
              <a:rPr lang="en-US" sz="2400" b="1" dirty="0" err="1" smtClean="0"/>
              <a:t>behandling</a:t>
            </a:r>
            <a:r>
              <a:rPr lang="en-US" sz="2400" b="1" dirty="0" smtClean="0"/>
              <a:t> (</a:t>
            </a:r>
            <a:r>
              <a:rPr lang="en-US" sz="2400" b="1" dirty="0" err="1" smtClean="0"/>
              <a:t>ordineres</a:t>
            </a:r>
            <a:r>
              <a:rPr lang="en-US" sz="2400" b="1" dirty="0" smtClean="0"/>
              <a:t> </a:t>
            </a:r>
            <a:r>
              <a:rPr lang="en-US" sz="2400" b="1" dirty="0" err="1" smtClean="0"/>
              <a:t>og</a:t>
            </a:r>
            <a:r>
              <a:rPr lang="en-US" sz="2400" b="1" dirty="0" smtClean="0"/>
              <a:t> </a:t>
            </a:r>
            <a:r>
              <a:rPr lang="en-US" sz="2400" b="1" dirty="0" err="1" smtClean="0"/>
              <a:t>styres</a:t>
            </a:r>
            <a:r>
              <a:rPr lang="en-US" sz="2400" b="1" dirty="0" smtClean="0"/>
              <a:t> </a:t>
            </a:r>
            <a:r>
              <a:rPr lang="en-US" sz="2400" b="1" dirty="0" err="1" smtClean="0"/>
              <a:t>bedst</a:t>
            </a:r>
            <a:r>
              <a:rPr lang="en-US" sz="2400" b="1" dirty="0" smtClean="0"/>
              <a:t> </a:t>
            </a:r>
            <a:r>
              <a:rPr lang="en-US" sz="2400" b="1" dirty="0" err="1" smtClean="0"/>
              <a:t>på</a:t>
            </a:r>
            <a:r>
              <a:rPr lang="en-US" sz="2400" b="1" dirty="0" smtClean="0"/>
              <a:t> </a:t>
            </a:r>
            <a:r>
              <a:rPr lang="en-US" sz="2400" b="1" dirty="0" err="1" smtClean="0"/>
              <a:t>Smerteklinik</a:t>
            </a:r>
            <a:r>
              <a:rPr lang="en-US" sz="2400" b="1" dirty="0" smtClean="0"/>
              <a:t>)</a:t>
            </a:r>
          </a:p>
          <a:p>
            <a:r>
              <a:rPr lang="en-US" sz="2400" dirty="0" err="1" smtClean="0"/>
              <a:t>Duloxetin</a:t>
            </a:r>
            <a:r>
              <a:rPr lang="en-US" sz="2400" dirty="0" smtClean="0"/>
              <a:t> </a:t>
            </a:r>
            <a:r>
              <a:rPr lang="en-US" sz="2400" dirty="0" err="1" smtClean="0"/>
              <a:t>i</a:t>
            </a:r>
            <a:r>
              <a:rPr lang="en-US" sz="2400" dirty="0" smtClean="0"/>
              <a:t> </a:t>
            </a:r>
            <a:r>
              <a:rPr lang="en-US" sz="2400" dirty="0" err="1" smtClean="0"/>
              <a:t>mindre</a:t>
            </a:r>
            <a:r>
              <a:rPr lang="en-US" sz="2400" dirty="0" smtClean="0"/>
              <a:t> </a:t>
            </a:r>
            <a:r>
              <a:rPr lang="en-US" sz="2400" dirty="0" err="1" smtClean="0"/>
              <a:t>dosis</a:t>
            </a:r>
            <a:endParaRPr lang="en-US" sz="2400" dirty="0" smtClean="0"/>
          </a:p>
          <a:p>
            <a:r>
              <a:rPr lang="en-US" sz="2400" dirty="0" smtClean="0"/>
              <a:t>Gabapentin</a:t>
            </a:r>
          </a:p>
          <a:p>
            <a:r>
              <a:rPr lang="en-US" sz="2400" dirty="0" err="1" smtClean="0"/>
              <a:t>Lyrica</a:t>
            </a:r>
            <a:endParaRPr lang="en-US" sz="2400" dirty="0" smtClean="0"/>
          </a:p>
          <a:p>
            <a:pPr marL="0" indent="0">
              <a:buNone/>
            </a:pPr>
            <a:r>
              <a:rPr lang="en-US" sz="2400" b="1" dirty="0" smtClean="0"/>
              <a:t>Weak for</a:t>
            </a:r>
          </a:p>
          <a:p>
            <a:r>
              <a:rPr lang="en-US" sz="2400" dirty="0" smtClean="0"/>
              <a:t>Capsaicin 8% patches</a:t>
            </a:r>
          </a:p>
          <a:p>
            <a:r>
              <a:rPr lang="en-US" sz="2400" dirty="0" err="1" smtClean="0"/>
              <a:t>Lidocaine</a:t>
            </a:r>
            <a:r>
              <a:rPr lang="en-US" sz="2400" dirty="0" smtClean="0"/>
              <a:t> patches</a:t>
            </a:r>
          </a:p>
          <a:p>
            <a:r>
              <a:rPr lang="en-US" sz="2400" dirty="0" smtClean="0"/>
              <a:t>Tramadol</a:t>
            </a:r>
          </a:p>
          <a:p>
            <a:r>
              <a:rPr lang="en-US" sz="2400" dirty="0" err="1" smtClean="0"/>
              <a:t>Stærke</a:t>
            </a:r>
            <a:r>
              <a:rPr lang="en-US" sz="2400" dirty="0" smtClean="0"/>
              <a:t> </a:t>
            </a:r>
            <a:r>
              <a:rPr lang="en-US" sz="2400" dirty="0" err="1" smtClean="0"/>
              <a:t>opioder</a:t>
            </a:r>
            <a:endParaRPr lang="en-US" sz="2400" dirty="0" smtClean="0"/>
          </a:p>
          <a:p>
            <a:pPr marL="0" indent="0">
              <a:buNone/>
            </a:pPr>
            <a:r>
              <a:rPr lang="en-US" sz="1200" i="1" dirty="0" err="1">
                <a:latin typeface="Helvetica" charset="0"/>
                <a:ea typeface="MS PGothic" charset="0"/>
              </a:rPr>
              <a:t>Kilde</a:t>
            </a:r>
            <a:r>
              <a:rPr lang="en-US" sz="1200" i="1" dirty="0">
                <a:latin typeface="Helvetica" charset="0"/>
                <a:ea typeface="MS PGothic" charset="0"/>
              </a:rPr>
              <a:t>: A</a:t>
            </a:r>
            <a:r>
              <a:rPr lang="da-DK" sz="1200" i="1" dirty="0">
                <a:latin typeface="Helvetica" charset="0"/>
                <a:ea typeface="MS PGothic" charset="0"/>
              </a:rPr>
              <a:t>f Lise Ventzel, læge, Ph.d. </a:t>
            </a:r>
            <a:r>
              <a:rPr lang="en-US" sz="1200" i="1" dirty="0">
                <a:latin typeface="Helvetica" charset="0"/>
                <a:ea typeface="MS PGothic" charset="0"/>
              </a:rPr>
              <a:t>A</a:t>
            </a:r>
            <a:r>
              <a:rPr lang="da-DK" sz="1200" i="1" dirty="0" err="1">
                <a:latin typeface="Helvetica" charset="0"/>
                <a:ea typeface="MS PGothic" charset="0"/>
              </a:rPr>
              <a:t>nsat</a:t>
            </a:r>
            <a:r>
              <a:rPr lang="da-DK" sz="1200" i="1" dirty="0">
                <a:latin typeface="Helvetica" charset="0"/>
                <a:ea typeface="MS PGothic" charset="0"/>
              </a:rPr>
              <a:t> på: Danish </a:t>
            </a:r>
            <a:r>
              <a:rPr lang="da-DK" sz="1200" i="1" dirty="0" err="1">
                <a:latin typeface="Helvetica" charset="0"/>
                <a:ea typeface="MS PGothic" charset="0"/>
              </a:rPr>
              <a:t>Pain</a:t>
            </a:r>
            <a:r>
              <a:rPr lang="da-DK" sz="1200" i="1" dirty="0">
                <a:latin typeface="Helvetica" charset="0"/>
                <a:ea typeface="MS PGothic" charset="0"/>
              </a:rPr>
              <a:t> research Center, Aarhus Universitet. </a:t>
            </a:r>
            <a:r>
              <a:rPr lang="en-US" sz="1200" i="1" dirty="0">
                <a:latin typeface="Helvetica" charset="0"/>
                <a:ea typeface="MS PGothic" charset="0"/>
              </a:rPr>
              <a:t>T</a:t>
            </a:r>
            <a:r>
              <a:rPr lang="da-DK" sz="1200" i="1" dirty="0" err="1">
                <a:latin typeface="Helvetica" charset="0"/>
                <a:ea typeface="MS PGothic" charset="0"/>
              </a:rPr>
              <a:t>lf</a:t>
            </a:r>
            <a:r>
              <a:rPr lang="da-DK" sz="1200" i="1" dirty="0">
                <a:latin typeface="Helvetica" charset="0"/>
                <a:ea typeface="MS PGothic" charset="0"/>
              </a:rPr>
              <a:t>: 7846 3380</a:t>
            </a:r>
          </a:p>
          <a:p>
            <a:pPr marL="0" indent="0">
              <a:buNone/>
            </a:pPr>
            <a:endParaRPr lang="en-US" sz="18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174446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628"/>
            <a:ext cx="10515600" cy="542122"/>
          </a:xfrm>
        </p:spPr>
        <p:txBody>
          <a:bodyPr>
            <a:noAutofit/>
          </a:bodyPr>
          <a:lstStyle/>
          <a:p>
            <a:r>
              <a:rPr lang="en-US" sz="4800" dirty="0" err="1" smtClean="0">
                <a:latin typeface="+mn-lt"/>
              </a:rPr>
              <a:t>Mave-tarm-problemer</a:t>
            </a:r>
            <a:endParaRPr lang="en-US" sz="4800" dirty="0">
              <a:latin typeface="+mn-lt"/>
            </a:endParaRPr>
          </a:p>
        </p:txBody>
      </p:sp>
      <p:sp>
        <p:nvSpPr>
          <p:cNvPr id="3" name="Content Placeholder 2"/>
          <p:cNvSpPr>
            <a:spLocks noGrp="1"/>
          </p:cNvSpPr>
          <p:nvPr>
            <p:ph idx="1"/>
          </p:nvPr>
        </p:nvSpPr>
        <p:spPr>
          <a:xfrm>
            <a:off x="838200" y="1677727"/>
            <a:ext cx="10515600" cy="4905021"/>
          </a:xfrm>
        </p:spPr>
        <p:txBody>
          <a:bodyPr>
            <a:normAutofit lnSpcReduction="10000"/>
          </a:bodyPr>
          <a:lstStyle/>
          <a:p>
            <a:pPr marL="0" indent="0">
              <a:buNone/>
            </a:pPr>
            <a:r>
              <a:rPr lang="en-US" sz="2400" dirty="0" err="1" smtClean="0"/>
              <a:t>Pga</a:t>
            </a:r>
            <a:r>
              <a:rPr lang="en-US" sz="2400" dirty="0" smtClean="0"/>
              <a:t> </a:t>
            </a:r>
            <a:r>
              <a:rPr lang="en-US" sz="2400" dirty="0" err="1" smtClean="0"/>
              <a:t>stort</a:t>
            </a:r>
            <a:r>
              <a:rPr lang="en-US" sz="2400" dirty="0" smtClean="0"/>
              <a:t> areal </a:t>
            </a:r>
            <a:r>
              <a:rPr lang="en-US" sz="2400" dirty="0" err="1" smtClean="0"/>
              <a:t>og</a:t>
            </a:r>
            <a:r>
              <a:rPr lang="en-US" sz="2400" dirty="0" smtClean="0"/>
              <a:t> </a:t>
            </a:r>
            <a:r>
              <a:rPr lang="en-US" sz="2400" dirty="0" err="1" smtClean="0"/>
              <a:t>hurtig</a:t>
            </a:r>
            <a:r>
              <a:rPr lang="en-US" sz="2400" dirty="0" smtClean="0"/>
              <a:t> </a:t>
            </a:r>
            <a:r>
              <a:rPr lang="en-US" sz="2400" dirty="0" err="1" smtClean="0"/>
              <a:t>cellefornyelse</a:t>
            </a:r>
            <a:r>
              <a:rPr lang="en-US" sz="2400" dirty="0" smtClean="0"/>
              <a:t> </a:t>
            </a:r>
            <a:r>
              <a:rPr lang="en-US" sz="2400" dirty="0" err="1" smtClean="0"/>
              <a:t>er</a:t>
            </a:r>
            <a:r>
              <a:rPr lang="en-US" sz="2400" dirty="0" smtClean="0"/>
              <a:t> </a:t>
            </a:r>
            <a:r>
              <a:rPr lang="en-US" sz="2400" dirty="0" err="1" smtClean="0"/>
              <a:t>mave-tarm</a:t>
            </a:r>
            <a:r>
              <a:rPr lang="en-US" sz="2400" dirty="0" smtClean="0"/>
              <a:t> </a:t>
            </a:r>
            <a:r>
              <a:rPr lang="en-US" sz="2400" dirty="0" err="1" smtClean="0"/>
              <a:t>kanalen</a:t>
            </a:r>
            <a:r>
              <a:rPr lang="en-US" sz="2400" dirty="0" smtClean="0"/>
              <a:t> </a:t>
            </a:r>
            <a:r>
              <a:rPr lang="en-US" sz="2400" dirty="0" err="1" smtClean="0"/>
              <a:t>ekstrem</a:t>
            </a:r>
            <a:r>
              <a:rPr lang="en-US" sz="2400" dirty="0" smtClean="0"/>
              <a:t> </a:t>
            </a:r>
            <a:r>
              <a:rPr lang="en-US" sz="2400" dirty="0" err="1" smtClean="0"/>
              <a:t>følsom</a:t>
            </a:r>
            <a:r>
              <a:rPr lang="en-US" sz="2400" dirty="0" smtClean="0"/>
              <a:t> over for </a:t>
            </a:r>
            <a:r>
              <a:rPr lang="en-US" sz="2400" dirty="0" err="1" smtClean="0"/>
              <a:t>stråle</a:t>
            </a:r>
            <a:r>
              <a:rPr lang="en-US" sz="2400" dirty="0" smtClean="0"/>
              <a:t>- </a:t>
            </a:r>
            <a:r>
              <a:rPr lang="en-US" sz="2400" dirty="0" err="1" smtClean="0"/>
              <a:t>og</a:t>
            </a:r>
            <a:r>
              <a:rPr lang="en-US" sz="2400" dirty="0" smtClean="0"/>
              <a:t> </a:t>
            </a:r>
            <a:r>
              <a:rPr lang="en-US" sz="2400" dirty="0" err="1" smtClean="0"/>
              <a:t>kemobehandling</a:t>
            </a:r>
            <a:r>
              <a:rPr lang="en-US" sz="2400" dirty="0" smtClean="0"/>
              <a:t> (</a:t>
            </a:r>
            <a:r>
              <a:rPr lang="en-US" sz="2400" dirty="0" err="1" smtClean="0"/>
              <a:t>nerver</a:t>
            </a:r>
            <a:r>
              <a:rPr lang="en-US" sz="2400" dirty="0" smtClean="0"/>
              <a:t>, </a:t>
            </a:r>
            <a:r>
              <a:rPr lang="en-US" sz="2400" dirty="0" err="1" smtClean="0"/>
              <a:t>bindevæv</a:t>
            </a:r>
            <a:r>
              <a:rPr lang="en-US" sz="2400" dirty="0" smtClean="0"/>
              <a:t> </a:t>
            </a:r>
            <a:r>
              <a:rPr lang="en-US" sz="2400" dirty="0" err="1" smtClean="0"/>
              <a:t>og</a:t>
            </a:r>
            <a:r>
              <a:rPr lang="en-US" sz="2400" dirty="0" smtClean="0"/>
              <a:t> </a:t>
            </a:r>
            <a:r>
              <a:rPr lang="en-US" sz="2400" dirty="0" err="1" smtClean="0"/>
              <a:t>muskulatur</a:t>
            </a:r>
            <a:r>
              <a:rPr lang="en-US" sz="2400" dirty="0"/>
              <a:t>)</a:t>
            </a:r>
            <a:endParaRPr lang="en-US" sz="2400" dirty="0" smtClean="0"/>
          </a:p>
          <a:p>
            <a:pPr marL="0" indent="0">
              <a:buNone/>
            </a:pPr>
            <a:endParaRPr lang="en-US" sz="2400" dirty="0"/>
          </a:p>
          <a:p>
            <a:r>
              <a:rPr lang="en-US" sz="2400" b="1" dirty="0" err="1" smtClean="0"/>
              <a:t>Tarm</a:t>
            </a:r>
            <a:r>
              <a:rPr lang="en-US" sz="2400" b="1" dirty="0" smtClean="0"/>
              <a:t>- </a:t>
            </a:r>
            <a:r>
              <a:rPr lang="en-US" sz="2400" b="1" dirty="0" err="1" smtClean="0"/>
              <a:t>og</a:t>
            </a:r>
            <a:r>
              <a:rPr lang="en-US" sz="2400" b="1" dirty="0" smtClean="0"/>
              <a:t> </a:t>
            </a:r>
            <a:r>
              <a:rPr lang="en-US" sz="2400" b="1" dirty="0" err="1" smtClean="0"/>
              <a:t>endetarmkræft</a:t>
            </a:r>
            <a:r>
              <a:rPr lang="en-US" sz="2400" dirty="0" smtClean="0"/>
              <a:t>, 13-50% </a:t>
            </a:r>
            <a:r>
              <a:rPr lang="en-US" sz="2400" dirty="0" err="1" smtClean="0"/>
              <a:t>har</a:t>
            </a:r>
            <a:r>
              <a:rPr lang="en-US" sz="2400" dirty="0" smtClean="0"/>
              <a:t> </a:t>
            </a:r>
            <a:r>
              <a:rPr lang="en-US" sz="2400" dirty="0" err="1" smtClean="0"/>
              <a:t>kronisk</a:t>
            </a:r>
            <a:r>
              <a:rPr lang="en-US" sz="2400" dirty="0" smtClean="0"/>
              <a:t> </a:t>
            </a:r>
            <a:r>
              <a:rPr lang="en-US" sz="2400" dirty="0" err="1" smtClean="0"/>
              <a:t>diarre</a:t>
            </a:r>
            <a:r>
              <a:rPr lang="en-US" sz="2400" dirty="0" smtClean="0"/>
              <a:t> </a:t>
            </a:r>
            <a:r>
              <a:rPr lang="en-US" sz="2400" dirty="0"/>
              <a:t>i</a:t>
            </a:r>
            <a:r>
              <a:rPr lang="en-US" sz="2400" dirty="0" smtClean="0"/>
              <a:t> op </a:t>
            </a:r>
            <a:r>
              <a:rPr lang="en-US" sz="2400" dirty="0" err="1" smtClean="0"/>
              <a:t>til</a:t>
            </a:r>
            <a:r>
              <a:rPr lang="en-US" sz="2400" dirty="0" smtClean="0"/>
              <a:t> 10 </a:t>
            </a:r>
            <a:r>
              <a:rPr lang="en-US" sz="2400" dirty="0" err="1" smtClean="0"/>
              <a:t>år</a:t>
            </a:r>
            <a:r>
              <a:rPr lang="en-US" sz="2400" dirty="0" smtClean="0"/>
              <a:t> </a:t>
            </a:r>
            <a:r>
              <a:rPr lang="en-US" sz="2400" dirty="0" err="1" smtClean="0"/>
              <a:t>efter</a:t>
            </a:r>
            <a:r>
              <a:rPr lang="en-US" sz="2400" dirty="0" smtClean="0"/>
              <a:t>, 65%har </a:t>
            </a:r>
            <a:r>
              <a:rPr lang="en-US" sz="2400" dirty="0" err="1" smtClean="0"/>
              <a:t>hyppig</a:t>
            </a:r>
            <a:r>
              <a:rPr lang="en-US" sz="2400" dirty="0" smtClean="0"/>
              <a:t> el </a:t>
            </a:r>
            <a:r>
              <a:rPr lang="en-US" sz="2400" dirty="0" err="1" smtClean="0"/>
              <a:t>besværet</a:t>
            </a:r>
            <a:r>
              <a:rPr lang="en-US" sz="2400" dirty="0" smtClean="0"/>
              <a:t> </a:t>
            </a:r>
            <a:r>
              <a:rPr lang="en-US" sz="2400" dirty="0" err="1" smtClean="0"/>
              <a:t>afføring</a:t>
            </a:r>
            <a:r>
              <a:rPr lang="en-US" sz="2400" dirty="0" smtClean="0"/>
              <a:t>, </a:t>
            </a:r>
            <a:r>
              <a:rPr lang="en-US" sz="2400" dirty="0" err="1" smtClean="0"/>
              <a:t>ufrivillig</a:t>
            </a:r>
            <a:r>
              <a:rPr lang="en-US" sz="2400" dirty="0" smtClean="0"/>
              <a:t> </a:t>
            </a:r>
            <a:r>
              <a:rPr lang="en-US" sz="2400" dirty="0" err="1" smtClean="0"/>
              <a:t>afføring</a:t>
            </a:r>
            <a:r>
              <a:rPr lang="en-US" sz="2400" dirty="0" smtClean="0"/>
              <a:t>, </a:t>
            </a:r>
            <a:r>
              <a:rPr lang="en-US" sz="2400" dirty="0" err="1" smtClean="0"/>
              <a:t>kan</a:t>
            </a:r>
            <a:r>
              <a:rPr lang="en-US" sz="2400" dirty="0" smtClean="0"/>
              <a:t> </a:t>
            </a:r>
            <a:r>
              <a:rPr lang="en-US" sz="2400" dirty="0" err="1" smtClean="0"/>
              <a:t>ikke</a:t>
            </a:r>
            <a:r>
              <a:rPr lang="en-US" sz="2400" dirty="0" smtClean="0"/>
              <a:t> </a:t>
            </a:r>
            <a:r>
              <a:rPr lang="en-US" sz="2400" dirty="0" err="1" smtClean="0"/>
              <a:t>holde</a:t>
            </a:r>
            <a:r>
              <a:rPr lang="en-US" sz="2400" dirty="0" smtClean="0"/>
              <a:t> </a:t>
            </a:r>
            <a:r>
              <a:rPr lang="en-US" sz="2400" dirty="0" err="1" smtClean="0"/>
              <a:t>på</a:t>
            </a:r>
            <a:r>
              <a:rPr lang="en-US" sz="2400" dirty="0" smtClean="0"/>
              <a:t> </a:t>
            </a:r>
            <a:r>
              <a:rPr lang="en-US" sz="2400" dirty="0" err="1" smtClean="0"/>
              <a:t>luft</a:t>
            </a:r>
            <a:r>
              <a:rPr lang="en-US" sz="2400" dirty="0" smtClean="0"/>
              <a:t>, </a:t>
            </a:r>
            <a:r>
              <a:rPr lang="en-US" sz="2400" dirty="0" err="1" smtClean="0"/>
              <a:t>bydende</a:t>
            </a:r>
            <a:r>
              <a:rPr lang="en-US" sz="2400" dirty="0" smtClean="0"/>
              <a:t> </a:t>
            </a:r>
            <a:r>
              <a:rPr lang="en-US" sz="2400" dirty="0" err="1" smtClean="0"/>
              <a:t>afføringstrang</a:t>
            </a:r>
            <a:r>
              <a:rPr lang="en-US" sz="2400" dirty="0" smtClean="0"/>
              <a:t>, </a:t>
            </a:r>
            <a:r>
              <a:rPr lang="en-US" sz="2400" dirty="0" err="1" smtClean="0"/>
              <a:t>nedsat</a:t>
            </a:r>
            <a:r>
              <a:rPr lang="en-US" sz="2400" dirty="0" smtClean="0"/>
              <a:t> </a:t>
            </a:r>
            <a:r>
              <a:rPr lang="en-US" sz="2400" dirty="0" err="1" smtClean="0"/>
              <a:t>livskvalitet</a:t>
            </a:r>
            <a:endParaRPr lang="en-US" sz="2400" dirty="0"/>
          </a:p>
          <a:p>
            <a:endParaRPr lang="en-US" sz="2400" dirty="0" smtClean="0"/>
          </a:p>
          <a:p>
            <a:r>
              <a:rPr lang="en-US" sz="2400" b="1" dirty="0" err="1" smtClean="0"/>
              <a:t>Prostatakræft</a:t>
            </a:r>
            <a:r>
              <a:rPr lang="en-US" sz="2400" dirty="0" smtClean="0"/>
              <a:t>, </a:t>
            </a:r>
            <a:r>
              <a:rPr lang="en-US" sz="2400" dirty="0" err="1" smtClean="0"/>
              <a:t>lignende</a:t>
            </a:r>
            <a:r>
              <a:rPr lang="en-US" sz="2400" dirty="0" smtClean="0"/>
              <a:t> </a:t>
            </a:r>
            <a:r>
              <a:rPr lang="en-US" sz="2400" dirty="0" err="1" smtClean="0"/>
              <a:t>mave-tarmproblemer</a:t>
            </a:r>
            <a:r>
              <a:rPr lang="en-US" sz="2400" dirty="0" smtClean="0"/>
              <a:t> </a:t>
            </a:r>
            <a:r>
              <a:rPr lang="en-US" sz="2400" dirty="0" err="1" smtClean="0"/>
              <a:t>og</a:t>
            </a:r>
            <a:r>
              <a:rPr lang="en-US" sz="2400" dirty="0" smtClean="0"/>
              <a:t> </a:t>
            </a:r>
            <a:r>
              <a:rPr lang="en-US" sz="2400" dirty="0" err="1" smtClean="0"/>
              <a:t>nedsat</a:t>
            </a:r>
            <a:r>
              <a:rPr lang="en-US" sz="2400" dirty="0" smtClean="0"/>
              <a:t> </a:t>
            </a:r>
            <a:r>
              <a:rPr lang="en-US" sz="2400" dirty="0" err="1" smtClean="0"/>
              <a:t>livskvalitet</a:t>
            </a:r>
            <a:endParaRPr lang="en-US" sz="2400" dirty="0" smtClean="0"/>
          </a:p>
          <a:p>
            <a:endParaRPr lang="en-US" sz="2400" dirty="0" smtClean="0"/>
          </a:p>
          <a:p>
            <a:r>
              <a:rPr lang="en-US" sz="2400" b="1" dirty="0" err="1" smtClean="0"/>
              <a:t>Gynækologisk</a:t>
            </a:r>
            <a:r>
              <a:rPr lang="en-US" sz="2400" b="1" dirty="0" smtClean="0"/>
              <a:t> </a:t>
            </a:r>
            <a:r>
              <a:rPr lang="en-US" sz="2400" b="1" dirty="0" err="1" smtClean="0"/>
              <a:t>kræft</a:t>
            </a:r>
            <a:r>
              <a:rPr lang="en-US" sz="2400" dirty="0" err="1" smtClean="0"/>
              <a:t>,lignende</a:t>
            </a:r>
            <a:r>
              <a:rPr lang="en-US" sz="2400" dirty="0" smtClean="0"/>
              <a:t>  </a:t>
            </a:r>
            <a:r>
              <a:rPr lang="en-US" sz="2400" dirty="0" err="1" smtClean="0"/>
              <a:t>mavetarmproblemer</a:t>
            </a:r>
            <a:r>
              <a:rPr lang="en-US" sz="2400" dirty="0" smtClean="0"/>
              <a:t> op mod 50% </a:t>
            </a:r>
            <a:r>
              <a:rPr lang="en-US" sz="2400" dirty="0" err="1" smtClean="0"/>
              <a:t>og</a:t>
            </a:r>
            <a:r>
              <a:rPr lang="en-US" sz="2400" dirty="0" smtClean="0"/>
              <a:t> </a:t>
            </a:r>
            <a:r>
              <a:rPr lang="en-US" sz="2400" dirty="0" err="1" smtClean="0"/>
              <a:t>nedsat</a:t>
            </a:r>
            <a:r>
              <a:rPr lang="en-US" sz="2400" dirty="0" smtClean="0"/>
              <a:t> </a:t>
            </a:r>
            <a:r>
              <a:rPr lang="en-US" sz="2400" dirty="0" err="1" smtClean="0"/>
              <a:t>livskvalitet</a:t>
            </a:r>
            <a:endParaRPr lang="en-US" sz="2400" dirty="0" smtClean="0"/>
          </a:p>
          <a:p>
            <a:pPr marL="0" indent="0">
              <a:buNone/>
            </a:pPr>
            <a:endParaRPr lang="en-US" sz="2000" dirty="0"/>
          </a:p>
          <a:p>
            <a:pPr marL="0" indent="0">
              <a:buNone/>
            </a:pPr>
            <a:r>
              <a:rPr lang="en-US" sz="1300" i="1" dirty="0" err="1" smtClean="0"/>
              <a:t>Kilde</a:t>
            </a:r>
            <a:r>
              <a:rPr lang="en-US" sz="1300" i="1" dirty="0" smtClean="0"/>
              <a:t>: </a:t>
            </a:r>
            <a:r>
              <a:rPr lang="en-US" sz="1300" i="1" dirty="0" err="1" smtClean="0"/>
              <a:t>Tyk</a:t>
            </a:r>
            <a:r>
              <a:rPr lang="en-US" sz="1300" i="1" dirty="0" smtClean="0"/>
              <a:t>- </a:t>
            </a:r>
            <a:r>
              <a:rPr lang="en-US" sz="1300" i="1" dirty="0" err="1" smtClean="0"/>
              <a:t>og</a:t>
            </a:r>
            <a:r>
              <a:rPr lang="en-US" sz="1300" i="1" dirty="0" smtClean="0"/>
              <a:t> </a:t>
            </a:r>
            <a:r>
              <a:rPr lang="en-US" sz="1300" i="1" dirty="0" err="1" smtClean="0"/>
              <a:t>endetarmskræft</a:t>
            </a:r>
            <a:r>
              <a:rPr lang="en-US" sz="1300" i="1" dirty="0" smtClean="0"/>
              <a:t> </a:t>
            </a:r>
            <a:r>
              <a:rPr lang="en-US" sz="1300" i="1" dirty="0" err="1" smtClean="0"/>
              <a:t>af</a:t>
            </a:r>
            <a:r>
              <a:rPr lang="en-US" sz="1300" i="1" dirty="0" smtClean="0"/>
              <a:t> </a:t>
            </a:r>
            <a:r>
              <a:rPr lang="en-US" sz="1300" i="1" dirty="0" err="1" smtClean="0"/>
              <a:t>Søren</a:t>
            </a:r>
            <a:r>
              <a:rPr lang="en-US" sz="1300" i="1" dirty="0" smtClean="0"/>
              <a:t> </a:t>
            </a:r>
            <a:r>
              <a:rPr lang="en-US" sz="1300" i="1" dirty="0" err="1" smtClean="0"/>
              <a:t>Laurberg</a:t>
            </a:r>
            <a:r>
              <a:rPr lang="en-US" sz="1300" i="1" dirty="0" smtClean="0"/>
              <a:t> </a:t>
            </a:r>
            <a:r>
              <a:rPr lang="en-US" sz="1300" i="1" dirty="0" err="1" smtClean="0"/>
              <a:t>og</a:t>
            </a:r>
            <a:r>
              <a:rPr lang="en-US" sz="1300" i="1" dirty="0" smtClean="0"/>
              <a:t> </a:t>
            </a:r>
            <a:r>
              <a:rPr lang="en-US" sz="1300" i="1" dirty="0" err="1" smtClean="0"/>
              <a:t>Sidse</a:t>
            </a:r>
            <a:r>
              <a:rPr lang="en-US" sz="1300" i="1" dirty="0" smtClean="0"/>
              <a:t> </a:t>
            </a:r>
            <a:r>
              <a:rPr lang="en-US" sz="1300" i="1" dirty="0" err="1" smtClean="0"/>
              <a:t>Bregendahl</a:t>
            </a:r>
            <a:r>
              <a:rPr lang="en-US" sz="1300" i="1" dirty="0" smtClean="0"/>
              <a:t> I </a:t>
            </a:r>
            <a:r>
              <a:rPr lang="en-US" sz="1300" i="1" dirty="0" err="1" smtClean="0"/>
              <a:t>Kræft</a:t>
            </a:r>
            <a:r>
              <a:rPr lang="en-US" sz="1300" i="1" dirty="0" smtClean="0"/>
              <a:t>. </a:t>
            </a:r>
            <a:r>
              <a:rPr lang="en-US" sz="1300" i="1" dirty="0" err="1" smtClean="0"/>
              <a:t>Senfølger</a:t>
            </a:r>
            <a:r>
              <a:rPr lang="en-US" sz="1300" i="1" dirty="0" smtClean="0"/>
              <a:t> </a:t>
            </a:r>
            <a:r>
              <a:rPr lang="en-US" sz="1300" i="1" dirty="0" err="1" smtClean="0"/>
              <a:t>og</a:t>
            </a:r>
            <a:r>
              <a:rPr lang="en-US" sz="1300" i="1" dirty="0" smtClean="0"/>
              <a:t> </a:t>
            </a:r>
            <a:r>
              <a:rPr lang="en-US" sz="1300" i="1" dirty="0" err="1" smtClean="0"/>
              <a:t>rehabilitering</a:t>
            </a:r>
            <a:r>
              <a:rPr lang="en-US" sz="1300" i="1" dirty="0" smtClean="0"/>
              <a:t>, red </a:t>
            </a:r>
            <a:r>
              <a:rPr lang="en-US" sz="1300" i="1" dirty="0" err="1" smtClean="0"/>
              <a:t>af</a:t>
            </a:r>
            <a:r>
              <a:rPr lang="en-US" sz="1300" i="1" dirty="0" smtClean="0"/>
              <a:t> </a:t>
            </a:r>
            <a:r>
              <a:rPr lang="en-US" sz="1300" i="1" dirty="0" err="1" smtClean="0"/>
              <a:t>Christoffer</a:t>
            </a:r>
            <a:r>
              <a:rPr lang="en-US" sz="1300" i="1" dirty="0" smtClean="0"/>
              <a:t> Johansen. Hans </a:t>
            </a:r>
            <a:r>
              <a:rPr lang="en-US" sz="1300" i="1" dirty="0" err="1" smtClean="0"/>
              <a:t>Reitzels</a:t>
            </a:r>
            <a:r>
              <a:rPr lang="en-US" sz="1300" i="1" dirty="0" smtClean="0"/>
              <a:t> </a:t>
            </a:r>
            <a:r>
              <a:rPr lang="en-US" sz="1300" i="1" dirty="0" err="1" smtClean="0"/>
              <a:t>Forlag</a:t>
            </a:r>
            <a:r>
              <a:rPr lang="en-US" sz="1300" i="1" dirty="0" smtClean="0"/>
              <a:t> 1. </a:t>
            </a:r>
            <a:r>
              <a:rPr lang="en-US" sz="1300" i="1" dirty="0" err="1" smtClean="0"/>
              <a:t>oplag</a:t>
            </a:r>
            <a:r>
              <a:rPr lang="en-US" sz="1300" i="1" dirty="0" smtClean="0"/>
              <a:t> 2013</a:t>
            </a:r>
          </a:p>
          <a:p>
            <a:pPr marL="0" indent="0">
              <a:buNone/>
            </a:pPr>
            <a:endParaRPr lang="en-US" sz="2000" dirty="0" smtClean="0"/>
          </a:p>
          <a:p>
            <a:pPr marL="0" indent="0">
              <a:buNone/>
            </a:pPr>
            <a:endParaRPr lang="en-US" sz="2000" dirty="0"/>
          </a:p>
          <a:p>
            <a:pPr marL="0" indent="0">
              <a:buNone/>
            </a:pPr>
            <a:endParaRPr lang="en-US" sz="2000" dirty="0" smtClean="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024273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627"/>
            <a:ext cx="10515600" cy="629147"/>
          </a:xfrm>
        </p:spPr>
        <p:txBody>
          <a:bodyPr>
            <a:noAutofit/>
          </a:bodyPr>
          <a:lstStyle/>
          <a:p>
            <a:r>
              <a:rPr lang="en-US" sz="4800" dirty="0" err="1" smtClean="0">
                <a:latin typeface="+mn-lt"/>
              </a:rPr>
              <a:t>Blære</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seksuelle</a:t>
            </a:r>
            <a:r>
              <a:rPr lang="en-US" sz="4800" dirty="0" smtClean="0">
                <a:latin typeface="+mn-lt"/>
              </a:rPr>
              <a:t> </a:t>
            </a:r>
            <a:r>
              <a:rPr lang="en-US" sz="4800" dirty="0" err="1" smtClean="0">
                <a:latin typeface="+mn-lt"/>
              </a:rPr>
              <a:t>dysfunktioner</a:t>
            </a:r>
            <a:endParaRPr lang="en-US" sz="4800" dirty="0">
              <a:latin typeface="+mn-lt"/>
            </a:endParaRPr>
          </a:p>
        </p:txBody>
      </p:sp>
      <p:sp>
        <p:nvSpPr>
          <p:cNvPr id="3" name="Content Placeholder 2"/>
          <p:cNvSpPr>
            <a:spLocks noGrp="1"/>
          </p:cNvSpPr>
          <p:nvPr>
            <p:ph idx="1"/>
          </p:nvPr>
        </p:nvSpPr>
        <p:spPr>
          <a:xfrm>
            <a:off x="838200" y="1584520"/>
            <a:ext cx="10515600" cy="4998228"/>
          </a:xfrm>
        </p:spPr>
        <p:txBody>
          <a:bodyPr>
            <a:normAutofit fontScale="25000" lnSpcReduction="20000"/>
          </a:bodyPr>
          <a:lstStyle/>
          <a:p>
            <a:pPr marL="0" indent="0">
              <a:buNone/>
            </a:pPr>
            <a:r>
              <a:rPr lang="en-US" sz="9600" dirty="0" err="1" smtClean="0"/>
              <a:t>Mest</a:t>
            </a:r>
            <a:r>
              <a:rPr lang="en-US" sz="9600" dirty="0" smtClean="0"/>
              <a:t> </a:t>
            </a:r>
            <a:r>
              <a:rPr lang="en-US" sz="9600" dirty="0" err="1" smtClean="0"/>
              <a:t>udtalt</a:t>
            </a:r>
            <a:r>
              <a:rPr lang="en-US" sz="9600" dirty="0" smtClean="0"/>
              <a:t> </a:t>
            </a:r>
            <a:r>
              <a:rPr lang="en-US" sz="9600" dirty="0" err="1" smtClean="0"/>
              <a:t>ved</a:t>
            </a:r>
            <a:r>
              <a:rPr lang="en-US" sz="9600" dirty="0" smtClean="0"/>
              <a:t> </a:t>
            </a:r>
            <a:r>
              <a:rPr lang="en-US" sz="9600" dirty="0" err="1" smtClean="0"/>
              <a:t>strålebehandling</a:t>
            </a:r>
            <a:r>
              <a:rPr lang="en-US" sz="9600" dirty="0" smtClean="0"/>
              <a:t> </a:t>
            </a:r>
            <a:r>
              <a:rPr lang="en-US" sz="9600" dirty="0" err="1" smtClean="0"/>
              <a:t>og</a:t>
            </a:r>
            <a:r>
              <a:rPr lang="en-US" sz="9600" dirty="0" smtClean="0"/>
              <a:t> </a:t>
            </a:r>
            <a:r>
              <a:rPr lang="en-US" sz="9600" dirty="0" err="1" smtClean="0"/>
              <a:t>kirurgi</a:t>
            </a:r>
            <a:r>
              <a:rPr lang="en-US" sz="9600" dirty="0" smtClean="0"/>
              <a:t>.</a:t>
            </a:r>
          </a:p>
          <a:p>
            <a:pPr marL="0" indent="0">
              <a:buNone/>
            </a:pPr>
            <a:endParaRPr lang="en-US" sz="9600" dirty="0"/>
          </a:p>
          <a:p>
            <a:r>
              <a:rPr lang="en-US" sz="9600" b="1" dirty="0" err="1"/>
              <a:t>t</a:t>
            </a:r>
            <a:r>
              <a:rPr lang="en-US" sz="9600" b="1" dirty="0" err="1" smtClean="0"/>
              <a:t>arm</a:t>
            </a:r>
            <a:r>
              <a:rPr lang="en-US" sz="9600" b="1" dirty="0" smtClean="0"/>
              <a:t> -</a:t>
            </a:r>
            <a:r>
              <a:rPr lang="en-US" sz="9600" b="1" dirty="0" err="1" smtClean="0"/>
              <a:t>og</a:t>
            </a:r>
            <a:r>
              <a:rPr lang="en-US" sz="9600" b="1" dirty="0" smtClean="0"/>
              <a:t> </a:t>
            </a:r>
            <a:r>
              <a:rPr lang="en-US" sz="9600" b="1" dirty="0" err="1" smtClean="0"/>
              <a:t>endetarmsskræft</a:t>
            </a:r>
            <a:r>
              <a:rPr lang="en-US" sz="9600" dirty="0" smtClean="0"/>
              <a:t>, </a:t>
            </a:r>
            <a:r>
              <a:rPr lang="en-US" sz="9600" dirty="0" err="1" smtClean="0"/>
              <a:t>blæretømningsbesvær</a:t>
            </a:r>
            <a:r>
              <a:rPr lang="en-US" sz="9600" dirty="0" smtClean="0"/>
              <a:t>, </a:t>
            </a:r>
            <a:r>
              <a:rPr lang="en-US" sz="9600" dirty="0" err="1" smtClean="0"/>
              <a:t>inkontinens</a:t>
            </a:r>
            <a:r>
              <a:rPr lang="en-US" sz="9600" dirty="0" smtClean="0"/>
              <a:t>, </a:t>
            </a:r>
            <a:r>
              <a:rPr lang="en-US" sz="9600" dirty="0" err="1" smtClean="0"/>
              <a:t>rejsningsproblemer</a:t>
            </a:r>
            <a:r>
              <a:rPr lang="en-US" sz="9600" dirty="0" smtClean="0"/>
              <a:t> (</a:t>
            </a:r>
            <a:r>
              <a:rPr lang="en-US" sz="9600" dirty="0" err="1" smtClean="0"/>
              <a:t>især</a:t>
            </a:r>
            <a:r>
              <a:rPr lang="en-US" sz="9600" dirty="0" smtClean="0"/>
              <a:t> </a:t>
            </a:r>
            <a:r>
              <a:rPr lang="en-US" sz="9600" dirty="0" err="1" smtClean="0"/>
              <a:t>ved</a:t>
            </a:r>
            <a:r>
              <a:rPr lang="en-US" sz="9600" dirty="0" smtClean="0"/>
              <a:t> </a:t>
            </a:r>
            <a:r>
              <a:rPr lang="en-US" sz="9600" dirty="0" err="1" smtClean="0"/>
              <a:t>både</a:t>
            </a:r>
            <a:r>
              <a:rPr lang="en-US" sz="9600" dirty="0" smtClean="0"/>
              <a:t> </a:t>
            </a:r>
            <a:r>
              <a:rPr lang="en-US" sz="9600" dirty="0" err="1" smtClean="0"/>
              <a:t>kemo</a:t>
            </a:r>
            <a:r>
              <a:rPr lang="en-US" sz="9600" dirty="0" smtClean="0"/>
              <a:t>- </a:t>
            </a:r>
            <a:r>
              <a:rPr lang="en-US" sz="9600" dirty="0" err="1" smtClean="0"/>
              <a:t>og</a:t>
            </a:r>
            <a:r>
              <a:rPr lang="en-US" sz="9600" dirty="0" smtClean="0"/>
              <a:t> </a:t>
            </a:r>
            <a:r>
              <a:rPr lang="en-US" sz="9600" dirty="0" err="1" smtClean="0"/>
              <a:t>strålebehandling</a:t>
            </a:r>
            <a:r>
              <a:rPr lang="en-US" sz="9600" dirty="0" smtClean="0"/>
              <a:t>). Hos </a:t>
            </a:r>
            <a:r>
              <a:rPr lang="en-US" sz="9600" dirty="0" err="1" smtClean="0"/>
              <a:t>kvinderne</a:t>
            </a:r>
            <a:r>
              <a:rPr lang="en-US" sz="9600" dirty="0" smtClean="0"/>
              <a:t> </a:t>
            </a:r>
            <a:r>
              <a:rPr lang="en-US" sz="9600" dirty="0" err="1" smtClean="0"/>
              <a:t>smerter</a:t>
            </a:r>
            <a:r>
              <a:rPr lang="en-US" sz="9600" dirty="0" smtClean="0"/>
              <a:t> </a:t>
            </a:r>
            <a:r>
              <a:rPr lang="en-US" sz="9600" dirty="0" err="1" smtClean="0"/>
              <a:t>ved</a:t>
            </a:r>
            <a:r>
              <a:rPr lang="en-US" sz="9600" dirty="0" smtClean="0"/>
              <a:t> </a:t>
            </a:r>
            <a:r>
              <a:rPr lang="en-US" sz="9600" dirty="0" err="1" smtClean="0"/>
              <a:t>samleje</a:t>
            </a:r>
            <a:r>
              <a:rPr lang="en-US" sz="9600" dirty="0" smtClean="0"/>
              <a:t>, vaginal </a:t>
            </a:r>
            <a:r>
              <a:rPr lang="en-US" sz="9600" dirty="0" err="1" smtClean="0"/>
              <a:t>tørhed</a:t>
            </a:r>
            <a:r>
              <a:rPr lang="en-US" sz="9600" dirty="0" smtClean="0"/>
              <a:t>, </a:t>
            </a:r>
            <a:r>
              <a:rPr lang="en-US" sz="9600" dirty="0" err="1" smtClean="0"/>
              <a:t>ændret</a:t>
            </a:r>
            <a:r>
              <a:rPr lang="en-US" sz="9600" dirty="0" smtClean="0"/>
              <a:t> </a:t>
            </a:r>
            <a:r>
              <a:rPr lang="en-US" sz="9600" dirty="0" err="1" smtClean="0"/>
              <a:t>lyst</a:t>
            </a:r>
            <a:r>
              <a:rPr lang="en-US" sz="9600" smtClean="0"/>
              <a:t> </a:t>
            </a:r>
            <a:endParaRPr lang="en-US" sz="9600" dirty="0" smtClean="0"/>
          </a:p>
          <a:p>
            <a:pPr marL="0" indent="0">
              <a:buNone/>
            </a:pPr>
            <a:endParaRPr lang="en-US" sz="6000" dirty="0" smtClean="0"/>
          </a:p>
          <a:p>
            <a:r>
              <a:rPr lang="en-US" sz="9600" b="1" dirty="0" err="1" smtClean="0"/>
              <a:t>prostatakræft</a:t>
            </a:r>
            <a:r>
              <a:rPr lang="en-US" sz="9600" dirty="0" smtClean="0"/>
              <a:t>, </a:t>
            </a:r>
            <a:r>
              <a:rPr lang="en-US" sz="9600" dirty="0" err="1" smtClean="0"/>
              <a:t>urininkotinens</a:t>
            </a:r>
            <a:r>
              <a:rPr lang="en-US" sz="9600" dirty="0" smtClean="0"/>
              <a:t> 25-30%, 80% </a:t>
            </a:r>
            <a:r>
              <a:rPr lang="en-US" sz="9600" dirty="0" err="1" smtClean="0"/>
              <a:t>rejningsproblemer</a:t>
            </a:r>
            <a:r>
              <a:rPr lang="en-US" sz="9600" dirty="0" smtClean="0"/>
              <a:t>, </a:t>
            </a:r>
            <a:r>
              <a:rPr lang="en-US" sz="9600" dirty="0" err="1" smtClean="0"/>
              <a:t>strålecystitis</a:t>
            </a:r>
            <a:r>
              <a:rPr lang="en-US" sz="9600" dirty="0" smtClean="0"/>
              <a:t>, tab </a:t>
            </a:r>
            <a:r>
              <a:rPr lang="en-US" sz="9600" dirty="0" err="1" smtClean="0"/>
              <a:t>af</a:t>
            </a:r>
            <a:r>
              <a:rPr lang="en-US" sz="9600" dirty="0" smtClean="0"/>
              <a:t> </a:t>
            </a:r>
            <a:r>
              <a:rPr lang="en-US" sz="9600" dirty="0" err="1" smtClean="0"/>
              <a:t>lyst</a:t>
            </a:r>
            <a:r>
              <a:rPr lang="en-US" sz="9600" dirty="0"/>
              <a:t> </a:t>
            </a:r>
            <a:r>
              <a:rPr lang="en-US" sz="9600" dirty="0" err="1" smtClean="0"/>
              <a:t>og</a:t>
            </a:r>
            <a:r>
              <a:rPr lang="en-US" sz="9600" dirty="0" smtClean="0"/>
              <a:t> tab </a:t>
            </a:r>
            <a:r>
              <a:rPr lang="en-US" sz="9600" dirty="0" err="1" smtClean="0"/>
              <a:t>af</a:t>
            </a:r>
            <a:r>
              <a:rPr lang="en-US" sz="9600" dirty="0" smtClean="0"/>
              <a:t>  </a:t>
            </a:r>
            <a:r>
              <a:rPr lang="en-US" sz="9600" dirty="0" err="1" smtClean="0"/>
              <a:t>sekualfunktion</a:t>
            </a:r>
            <a:r>
              <a:rPr lang="en-US" sz="9600" dirty="0" smtClean="0"/>
              <a:t> med </a:t>
            </a:r>
            <a:r>
              <a:rPr lang="en-US" sz="9600" dirty="0" err="1" smtClean="0"/>
              <a:t>orgasme</a:t>
            </a:r>
            <a:r>
              <a:rPr lang="en-US" sz="9600" dirty="0" smtClean="0"/>
              <a:t> </a:t>
            </a:r>
            <a:r>
              <a:rPr lang="en-US" sz="9600" dirty="0" err="1" smtClean="0"/>
              <a:t>vanskeligheder</a:t>
            </a:r>
            <a:endParaRPr lang="en-US" sz="9600" dirty="0" smtClean="0"/>
          </a:p>
          <a:p>
            <a:endParaRPr lang="en-US" sz="6000" dirty="0"/>
          </a:p>
          <a:p>
            <a:r>
              <a:rPr lang="en-US" sz="9600" b="1" dirty="0" err="1"/>
              <a:t>g</a:t>
            </a:r>
            <a:r>
              <a:rPr lang="en-US" sz="9600" b="1" dirty="0" err="1" smtClean="0"/>
              <a:t>ynækologiske</a:t>
            </a:r>
            <a:r>
              <a:rPr lang="en-US" sz="9600" b="1" dirty="0" smtClean="0"/>
              <a:t> </a:t>
            </a:r>
            <a:r>
              <a:rPr lang="en-US" sz="9600" b="1" dirty="0" err="1" smtClean="0"/>
              <a:t>kræftsygdomme</a:t>
            </a:r>
            <a:r>
              <a:rPr lang="en-US" sz="9600" dirty="0" smtClean="0"/>
              <a:t>, 80% </a:t>
            </a:r>
            <a:r>
              <a:rPr lang="en-US" sz="9600" dirty="0" err="1" smtClean="0"/>
              <a:t>har</a:t>
            </a:r>
            <a:r>
              <a:rPr lang="en-US" sz="9600" dirty="0" smtClean="0"/>
              <a:t> </a:t>
            </a:r>
            <a:r>
              <a:rPr lang="en-US" sz="9600" dirty="0" err="1" smtClean="0"/>
              <a:t>seksuelle</a:t>
            </a:r>
            <a:r>
              <a:rPr lang="en-US" sz="9600" dirty="0" smtClean="0"/>
              <a:t> </a:t>
            </a:r>
            <a:r>
              <a:rPr lang="en-US" sz="9600" dirty="0" err="1" smtClean="0"/>
              <a:t>dysfunktioner</a:t>
            </a:r>
            <a:r>
              <a:rPr lang="en-US" sz="9600" dirty="0" smtClean="0"/>
              <a:t> </a:t>
            </a:r>
            <a:r>
              <a:rPr lang="en-US" sz="9600" dirty="0" err="1" smtClean="0"/>
              <a:t>som</a:t>
            </a:r>
            <a:r>
              <a:rPr lang="en-US" sz="9600" dirty="0" smtClean="0"/>
              <a:t> </a:t>
            </a:r>
            <a:r>
              <a:rPr lang="en-US" sz="9600" dirty="0" err="1" smtClean="0"/>
              <a:t>anatomiske</a:t>
            </a:r>
            <a:r>
              <a:rPr lang="en-US" sz="9600" dirty="0" smtClean="0"/>
              <a:t> </a:t>
            </a:r>
            <a:r>
              <a:rPr lang="en-US" sz="9600" dirty="0" err="1" smtClean="0"/>
              <a:t>ændringer</a:t>
            </a:r>
            <a:r>
              <a:rPr lang="en-US" sz="9600" dirty="0" smtClean="0"/>
              <a:t>, </a:t>
            </a:r>
            <a:r>
              <a:rPr lang="en-US" sz="9600" dirty="0" err="1" smtClean="0"/>
              <a:t>bækken</a:t>
            </a:r>
            <a:r>
              <a:rPr lang="en-US" sz="9600" dirty="0" smtClean="0"/>
              <a:t> </a:t>
            </a:r>
            <a:r>
              <a:rPr lang="en-US" sz="9600" dirty="0" err="1" smtClean="0"/>
              <a:t>nerveskade</a:t>
            </a:r>
            <a:r>
              <a:rPr lang="en-US" sz="9600" dirty="0" smtClean="0"/>
              <a:t>, </a:t>
            </a:r>
            <a:r>
              <a:rPr lang="en-US" sz="9600" dirty="0" err="1" smtClean="0"/>
              <a:t>manglende</a:t>
            </a:r>
            <a:r>
              <a:rPr lang="en-US" sz="9600" dirty="0" smtClean="0"/>
              <a:t> </a:t>
            </a:r>
            <a:r>
              <a:rPr lang="en-US" sz="9600" dirty="0" err="1" smtClean="0"/>
              <a:t>lyst</a:t>
            </a:r>
            <a:r>
              <a:rPr lang="en-US" sz="9600" dirty="0" smtClean="0"/>
              <a:t>, vaginal </a:t>
            </a:r>
            <a:r>
              <a:rPr lang="en-US" sz="9600" dirty="0" err="1" smtClean="0"/>
              <a:t>tørhed</a:t>
            </a:r>
            <a:r>
              <a:rPr lang="en-US" sz="9600" dirty="0" smtClean="0"/>
              <a:t>, </a:t>
            </a:r>
            <a:r>
              <a:rPr lang="en-US" sz="9600" dirty="0" err="1" smtClean="0"/>
              <a:t>diarre</a:t>
            </a:r>
            <a:r>
              <a:rPr lang="en-US" sz="9600" dirty="0" smtClean="0"/>
              <a:t>, post-coital </a:t>
            </a:r>
            <a:r>
              <a:rPr lang="en-US" sz="9600" dirty="0" err="1" smtClean="0"/>
              <a:t>blødning</a:t>
            </a:r>
            <a:r>
              <a:rPr lang="en-US" sz="9600" dirty="0" smtClean="0"/>
              <a:t> </a:t>
            </a:r>
          </a:p>
          <a:p>
            <a:pPr marL="0" indent="0">
              <a:buNone/>
            </a:pPr>
            <a:endParaRPr lang="en-US" sz="6000" dirty="0" smtClean="0"/>
          </a:p>
          <a:p>
            <a:r>
              <a:rPr lang="en-US" sz="9600" b="1" dirty="0" err="1" smtClean="0"/>
              <a:t>Brystkræft</a:t>
            </a:r>
            <a:r>
              <a:rPr lang="en-US" sz="9600" dirty="0" smtClean="0"/>
              <a:t>: Se </a:t>
            </a:r>
            <a:r>
              <a:rPr lang="en-US" sz="9600" dirty="0" err="1" smtClean="0"/>
              <a:t>afsnit</a:t>
            </a:r>
            <a:r>
              <a:rPr lang="en-US" sz="9600" dirty="0" smtClean="0"/>
              <a:t> </a:t>
            </a:r>
            <a:r>
              <a:rPr lang="en-US" sz="9600" dirty="0" err="1" smtClean="0"/>
              <a:t>om</a:t>
            </a:r>
            <a:r>
              <a:rPr lang="en-US" sz="9600" dirty="0" smtClean="0"/>
              <a:t> </a:t>
            </a:r>
            <a:r>
              <a:rPr lang="en-US" sz="9600" dirty="0" err="1" smtClean="0"/>
              <a:t>seksuelle</a:t>
            </a:r>
            <a:r>
              <a:rPr lang="en-US" sz="9600" dirty="0" smtClean="0"/>
              <a:t> </a:t>
            </a:r>
            <a:r>
              <a:rPr lang="en-US" sz="9600" dirty="0" err="1" smtClean="0"/>
              <a:t>problemer</a:t>
            </a:r>
            <a:endParaRPr lang="en-US" sz="9600" dirty="0" smtClean="0"/>
          </a:p>
          <a:p>
            <a:pPr marL="0" indent="0">
              <a:buNone/>
            </a:pPr>
            <a:endParaRPr lang="en-US" sz="1800" i="1" dirty="0" smtClean="0"/>
          </a:p>
          <a:p>
            <a:pPr marL="0" indent="0">
              <a:buNone/>
            </a:pPr>
            <a:r>
              <a:rPr lang="en-US" sz="4800" i="1" dirty="0" err="1" smtClean="0"/>
              <a:t>Kilder</a:t>
            </a:r>
            <a:r>
              <a:rPr lang="en-US" sz="4800" i="1" dirty="0" smtClean="0"/>
              <a:t>: </a:t>
            </a:r>
            <a:r>
              <a:rPr lang="en-US" sz="4800" i="1" dirty="0" err="1" smtClean="0"/>
              <a:t>Tyk</a:t>
            </a:r>
            <a:r>
              <a:rPr lang="en-US" sz="4800" i="1" dirty="0"/>
              <a:t>- </a:t>
            </a:r>
            <a:r>
              <a:rPr lang="en-US" sz="4800" i="1" dirty="0" err="1"/>
              <a:t>og</a:t>
            </a:r>
            <a:r>
              <a:rPr lang="en-US" sz="4800" i="1" dirty="0"/>
              <a:t> </a:t>
            </a:r>
            <a:r>
              <a:rPr lang="en-US" sz="4800" i="1" dirty="0" err="1"/>
              <a:t>endetarmskræft</a:t>
            </a:r>
            <a:r>
              <a:rPr lang="en-US" sz="4800" i="1" dirty="0"/>
              <a:t> </a:t>
            </a:r>
            <a:r>
              <a:rPr lang="en-US" sz="4800" i="1" dirty="0" err="1"/>
              <a:t>af</a:t>
            </a:r>
            <a:r>
              <a:rPr lang="en-US" sz="4800" i="1" dirty="0"/>
              <a:t> </a:t>
            </a:r>
            <a:r>
              <a:rPr lang="en-US" sz="4800" i="1" dirty="0" err="1"/>
              <a:t>Søren</a:t>
            </a:r>
            <a:r>
              <a:rPr lang="en-US" sz="4800" i="1" dirty="0"/>
              <a:t> </a:t>
            </a:r>
            <a:r>
              <a:rPr lang="en-US" sz="4800" i="1" dirty="0" err="1"/>
              <a:t>Laurberg</a:t>
            </a:r>
            <a:r>
              <a:rPr lang="en-US" sz="4800" i="1" dirty="0"/>
              <a:t> </a:t>
            </a:r>
            <a:r>
              <a:rPr lang="en-US" sz="4800" i="1" dirty="0" err="1"/>
              <a:t>og</a:t>
            </a:r>
            <a:r>
              <a:rPr lang="en-US" sz="4800" i="1" dirty="0"/>
              <a:t> </a:t>
            </a:r>
            <a:r>
              <a:rPr lang="en-US" sz="4800" i="1" dirty="0" err="1"/>
              <a:t>Sidse</a:t>
            </a:r>
            <a:r>
              <a:rPr lang="en-US" sz="4800" i="1" dirty="0"/>
              <a:t> </a:t>
            </a:r>
            <a:r>
              <a:rPr lang="en-US" sz="4800" i="1" dirty="0" err="1"/>
              <a:t>Bregendahl</a:t>
            </a:r>
            <a:r>
              <a:rPr lang="en-US" sz="4800" i="1" dirty="0"/>
              <a:t> </a:t>
            </a:r>
            <a:r>
              <a:rPr lang="en-US" sz="4800" i="1" dirty="0" err="1" smtClean="0"/>
              <a:t>i</a:t>
            </a:r>
            <a:r>
              <a:rPr lang="en-US" sz="4800" i="1" dirty="0" smtClean="0"/>
              <a:t> </a:t>
            </a:r>
            <a:r>
              <a:rPr lang="en-US" sz="4800" i="1" dirty="0" err="1"/>
              <a:t>Kræft</a:t>
            </a:r>
            <a:r>
              <a:rPr lang="en-US" sz="4800" i="1" dirty="0"/>
              <a:t>. </a:t>
            </a:r>
            <a:r>
              <a:rPr lang="en-US" sz="4800" i="1" dirty="0" err="1"/>
              <a:t>Senfølger</a:t>
            </a:r>
            <a:r>
              <a:rPr lang="en-US" sz="4800" i="1" dirty="0"/>
              <a:t> </a:t>
            </a:r>
            <a:r>
              <a:rPr lang="en-US" sz="4800" i="1" dirty="0" err="1"/>
              <a:t>og</a:t>
            </a:r>
            <a:r>
              <a:rPr lang="en-US" sz="4800" i="1" dirty="0"/>
              <a:t> </a:t>
            </a:r>
            <a:r>
              <a:rPr lang="en-US" sz="4800" i="1" dirty="0" err="1"/>
              <a:t>rehabilitering</a:t>
            </a:r>
            <a:r>
              <a:rPr lang="en-US" sz="4800" i="1" dirty="0"/>
              <a:t>, red </a:t>
            </a:r>
            <a:r>
              <a:rPr lang="en-US" sz="4800" i="1" dirty="0" err="1"/>
              <a:t>af</a:t>
            </a:r>
            <a:r>
              <a:rPr lang="en-US" sz="4800" i="1" dirty="0"/>
              <a:t> </a:t>
            </a:r>
            <a:r>
              <a:rPr lang="en-US" sz="4800" i="1" dirty="0" err="1"/>
              <a:t>Christoffer</a:t>
            </a:r>
            <a:r>
              <a:rPr lang="en-US" sz="4800" i="1" dirty="0"/>
              <a:t> Johansen. Hans </a:t>
            </a:r>
            <a:r>
              <a:rPr lang="en-US" sz="4800" i="1" dirty="0" err="1"/>
              <a:t>Reitzels</a:t>
            </a:r>
            <a:r>
              <a:rPr lang="en-US" sz="4800" i="1" dirty="0"/>
              <a:t> </a:t>
            </a:r>
            <a:r>
              <a:rPr lang="en-US" sz="4800" i="1" dirty="0" err="1"/>
              <a:t>Forlag</a:t>
            </a:r>
            <a:r>
              <a:rPr lang="en-US" sz="4800" i="1" dirty="0"/>
              <a:t> 1. </a:t>
            </a:r>
            <a:r>
              <a:rPr lang="en-US" sz="4800" i="1" dirty="0" err="1"/>
              <a:t>oplag</a:t>
            </a:r>
            <a:r>
              <a:rPr lang="en-US" sz="4800" i="1" dirty="0"/>
              <a:t> </a:t>
            </a:r>
            <a:r>
              <a:rPr lang="en-US" sz="4800" i="1" dirty="0" smtClean="0"/>
              <a:t>2013.</a:t>
            </a:r>
          </a:p>
          <a:p>
            <a:pPr marL="0" indent="0">
              <a:buNone/>
            </a:pPr>
            <a:r>
              <a:rPr lang="en-US" sz="4800" i="1" dirty="0" err="1" smtClean="0"/>
              <a:t>Prostatakræft</a:t>
            </a:r>
            <a:r>
              <a:rPr lang="en-US" sz="4800" i="1" dirty="0" smtClean="0"/>
              <a:t> </a:t>
            </a:r>
            <a:r>
              <a:rPr lang="en-US" sz="4800" i="1" dirty="0" err="1" smtClean="0"/>
              <a:t>af</a:t>
            </a:r>
            <a:r>
              <a:rPr lang="en-US" sz="4800" i="1" dirty="0" smtClean="0"/>
              <a:t> Peter </a:t>
            </a:r>
            <a:r>
              <a:rPr lang="en-US" sz="4800" i="1" dirty="0" err="1" smtClean="0"/>
              <a:t>Iversen</a:t>
            </a:r>
            <a:r>
              <a:rPr lang="en-US" sz="4800" i="1" dirty="0" smtClean="0"/>
              <a:t> </a:t>
            </a:r>
            <a:r>
              <a:rPr lang="en-US" sz="4800" i="1" dirty="0" err="1"/>
              <a:t>i</a:t>
            </a:r>
            <a:r>
              <a:rPr lang="en-US" sz="4800" i="1" dirty="0"/>
              <a:t> </a:t>
            </a:r>
            <a:r>
              <a:rPr lang="en-US" sz="4800" i="1" dirty="0" err="1"/>
              <a:t>Kræft</a:t>
            </a:r>
            <a:r>
              <a:rPr lang="en-US" sz="4800" i="1" dirty="0"/>
              <a:t>. </a:t>
            </a:r>
            <a:r>
              <a:rPr lang="en-US" sz="4800" i="1" dirty="0" err="1" smtClean="0"/>
              <a:t>Senfølger</a:t>
            </a:r>
            <a:r>
              <a:rPr lang="en-US" sz="4800" i="1" dirty="0" smtClean="0"/>
              <a:t> </a:t>
            </a:r>
            <a:r>
              <a:rPr lang="en-US" sz="4800" i="1" dirty="0" err="1"/>
              <a:t>og</a:t>
            </a:r>
            <a:r>
              <a:rPr lang="en-US" sz="4800" i="1" dirty="0"/>
              <a:t> </a:t>
            </a:r>
            <a:r>
              <a:rPr lang="en-US" sz="4800" i="1" dirty="0" err="1"/>
              <a:t>rehabilitering</a:t>
            </a:r>
            <a:r>
              <a:rPr lang="en-US" sz="4800" i="1" dirty="0"/>
              <a:t>, red </a:t>
            </a:r>
            <a:r>
              <a:rPr lang="en-US" sz="4800" i="1" dirty="0" err="1"/>
              <a:t>af</a:t>
            </a:r>
            <a:r>
              <a:rPr lang="en-US" sz="4800" i="1" dirty="0"/>
              <a:t> </a:t>
            </a:r>
            <a:r>
              <a:rPr lang="en-US" sz="4800" i="1" dirty="0" err="1"/>
              <a:t>Christoffer</a:t>
            </a:r>
            <a:r>
              <a:rPr lang="en-US" sz="4800" i="1" dirty="0"/>
              <a:t> Johansen. Hans </a:t>
            </a:r>
            <a:r>
              <a:rPr lang="en-US" sz="4800" i="1" dirty="0" err="1"/>
              <a:t>Reitzels</a:t>
            </a:r>
            <a:r>
              <a:rPr lang="en-US" sz="4800" i="1" dirty="0"/>
              <a:t> </a:t>
            </a:r>
            <a:r>
              <a:rPr lang="en-US" sz="4800" i="1" dirty="0" err="1"/>
              <a:t>Forlag</a:t>
            </a:r>
            <a:r>
              <a:rPr lang="en-US" sz="4800" i="1" dirty="0"/>
              <a:t> 1. </a:t>
            </a:r>
            <a:r>
              <a:rPr lang="en-US" sz="4800" i="1" dirty="0" err="1"/>
              <a:t>oplag</a:t>
            </a:r>
            <a:r>
              <a:rPr lang="en-US" sz="4800" i="1" dirty="0"/>
              <a:t> 2013.</a:t>
            </a:r>
          </a:p>
          <a:p>
            <a:pPr marL="0" indent="0">
              <a:buNone/>
            </a:pPr>
            <a:r>
              <a:rPr lang="en-US" sz="1800" i="1" dirty="0" smtClean="0"/>
              <a:t> </a:t>
            </a: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558528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7184"/>
            <a:ext cx="10515600" cy="767064"/>
          </a:xfrm>
        </p:spPr>
        <p:txBody>
          <a:bodyPr>
            <a:normAutofit/>
          </a:bodyPr>
          <a:lstStyle/>
          <a:p>
            <a:r>
              <a:rPr lang="en-US" sz="4800" dirty="0" err="1" smtClean="0">
                <a:latin typeface="+mn-lt"/>
              </a:rPr>
              <a:t>Mave-tarm-blære</a:t>
            </a:r>
            <a:r>
              <a:rPr lang="en-US" sz="4800" dirty="0" smtClean="0">
                <a:latin typeface="+mn-lt"/>
              </a:rPr>
              <a:t> </a:t>
            </a:r>
            <a:r>
              <a:rPr lang="en-US" sz="4800" dirty="0" err="1" smtClean="0">
                <a:latin typeface="+mn-lt"/>
              </a:rPr>
              <a:t>problemer</a:t>
            </a:r>
            <a:r>
              <a:rPr lang="en-US" sz="4800" dirty="0" smtClean="0">
                <a:latin typeface="+mn-lt"/>
              </a:rPr>
              <a:t> </a:t>
            </a:r>
            <a:r>
              <a:rPr lang="da-DK" sz="2800" b="1" dirty="0" smtClean="0">
                <a:latin typeface="+mn-lt"/>
              </a:rPr>
              <a:t>-anbefalinger</a:t>
            </a:r>
            <a:endParaRPr lang="en-US" sz="4800" b="1" dirty="0">
              <a:latin typeface="+mn-lt"/>
            </a:endParaRPr>
          </a:p>
        </p:txBody>
      </p:sp>
      <p:sp>
        <p:nvSpPr>
          <p:cNvPr id="3" name="Content Placeholder 2"/>
          <p:cNvSpPr>
            <a:spLocks noGrp="1"/>
          </p:cNvSpPr>
          <p:nvPr>
            <p:ph idx="1"/>
          </p:nvPr>
        </p:nvSpPr>
        <p:spPr>
          <a:xfrm>
            <a:off x="838200" y="1980650"/>
            <a:ext cx="10515600" cy="4602098"/>
          </a:xfrm>
        </p:spPr>
        <p:txBody>
          <a:bodyPr>
            <a:normAutofit/>
          </a:bodyPr>
          <a:lstStyle/>
          <a:p>
            <a:r>
              <a:rPr lang="en-US" sz="2400" dirty="0" err="1" smtClean="0"/>
              <a:t>Kontakt</a:t>
            </a:r>
            <a:r>
              <a:rPr lang="en-US" sz="2400" dirty="0" smtClean="0"/>
              <a:t> den </a:t>
            </a:r>
            <a:r>
              <a:rPr lang="en-US" sz="2400" dirty="0" err="1" smtClean="0"/>
              <a:t>onkologiske</a:t>
            </a:r>
            <a:r>
              <a:rPr lang="en-US" sz="2400" dirty="0" smtClean="0"/>
              <a:t> </a:t>
            </a:r>
            <a:r>
              <a:rPr lang="en-US" sz="2400" dirty="0" err="1" smtClean="0"/>
              <a:t>eller</a:t>
            </a:r>
            <a:r>
              <a:rPr lang="en-US" sz="2400" dirty="0" smtClean="0"/>
              <a:t> </a:t>
            </a:r>
            <a:r>
              <a:rPr lang="en-US" sz="2400" dirty="0" err="1" smtClean="0"/>
              <a:t>kirurgiske</a:t>
            </a:r>
            <a:r>
              <a:rPr lang="en-US" sz="2400" dirty="0" smtClean="0"/>
              <a:t> </a:t>
            </a:r>
            <a:r>
              <a:rPr lang="en-US" sz="2400" dirty="0" err="1" smtClean="0"/>
              <a:t>afdeling</a:t>
            </a:r>
            <a:r>
              <a:rPr lang="en-US" sz="2400" dirty="0" smtClean="0"/>
              <a:t>, </a:t>
            </a:r>
            <a:r>
              <a:rPr lang="en-US" sz="2400" dirty="0" err="1" smtClean="0"/>
              <a:t>hvor</a:t>
            </a:r>
            <a:r>
              <a:rPr lang="en-US" sz="2400" dirty="0" smtClean="0"/>
              <a:t> du </a:t>
            </a:r>
            <a:r>
              <a:rPr lang="en-US" sz="2400" dirty="0" err="1" smtClean="0"/>
              <a:t>har</a:t>
            </a:r>
            <a:r>
              <a:rPr lang="en-US" sz="2400" dirty="0" smtClean="0"/>
              <a:t> </a:t>
            </a:r>
            <a:r>
              <a:rPr lang="en-US" sz="2400" dirty="0" err="1" smtClean="0"/>
              <a:t>modtaget</a:t>
            </a:r>
            <a:r>
              <a:rPr lang="en-US" sz="2400" dirty="0" smtClean="0"/>
              <a:t> dine </a:t>
            </a:r>
            <a:r>
              <a:rPr lang="en-US" sz="2400" dirty="0" err="1" smtClean="0"/>
              <a:t>behandlinger</a:t>
            </a:r>
            <a:endParaRPr lang="en-US" sz="2400" dirty="0" smtClean="0"/>
          </a:p>
          <a:p>
            <a:pPr marL="0" indent="0">
              <a:buNone/>
            </a:pPr>
            <a:endParaRPr lang="en-US" sz="2400" dirty="0"/>
          </a:p>
          <a:p>
            <a:r>
              <a:rPr lang="en-US" sz="2400" dirty="0" err="1" smtClean="0"/>
              <a:t>Skriv</a:t>
            </a:r>
            <a:r>
              <a:rPr lang="en-US" sz="2400" dirty="0" smtClean="0"/>
              <a:t> dine </a:t>
            </a:r>
            <a:r>
              <a:rPr lang="en-US" sz="2400" dirty="0" err="1" smtClean="0"/>
              <a:t>symptomer</a:t>
            </a:r>
            <a:r>
              <a:rPr lang="en-US" sz="2400" dirty="0" smtClean="0"/>
              <a:t> </a:t>
            </a:r>
            <a:r>
              <a:rPr lang="en-US" sz="2400" dirty="0" err="1" smtClean="0"/>
              <a:t>ned</a:t>
            </a:r>
            <a:r>
              <a:rPr lang="en-US" sz="2400" dirty="0" smtClean="0"/>
              <a:t> </a:t>
            </a:r>
            <a:r>
              <a:rPr lang="en-US" sz="2400" dirty="0"/>
              <a:t>i</a:t>
            </a:r>
            <a:r>
              <a:rPr lang="en-US" sz="2400" dirty="0" smtClean="0"/>
              <a:t> </a:t>
            </a:r>
            <a:r>
              <a:rPr lang="en-US" sz="2400" dirty="0" err="1" smtClean="0"/>
              <a:t>forhold</a:t>
            </a:r>
            <a:r>
              <a:rPr lang="en-US" sz="2400" dirty="0" smtClean="0"/>
              <a:t> </a:t>
            </a:r>
            <a:r>
              <a:rPr lang="en-US" sz="2400" dirty="0" err="1" smtClean="0"/>
              <a:t>til</a:t>
            </a:r>
            <a:r>
              <a:rPr lang="en-US" sz="2400" dirty="0" smtClean="0"/>
              <a:t> </a:t>
            </a:r>
            <a:r>
              <a:rPr lang="en-US" sz="2400" dirty="0" err="1" smtClean="0"/>
              <a:t>døgnet</a:t>
            </a:r>
            <a:r>
              <a:rPr lang="en-US" sz="2400" dirty="0" smtClean="0"/>
              <a:t> </a:t>
            </a:r>
            <a:r>
              <a:rPr lang="mr-IN" sz="2400" dirty="0" smtClean="0"/>
              <a:t>–</a:t>
            </a:r>
            <a:r>
              <a:rPr lang="en-US" sz="2400" dirty="0" smtClean="0"/>
              <a:t> </a:t>
            </a:r>
            <a:r>
              <a:rPr lang="en-US" sz="2400" dirty="0" err="1" smtClean="0"/>
              <a:t>hvordan</a:t>
            </a:r>
            <a:r>
              <a:rPr lang="en-US" sz="2400" dirty="0" smtClean="0"/>
              <a:t> </a:t>
            </a:r>
            <a:r>
              <a:rPr lang="en-US" sz="2400" dirty="0" err="1" smtClean="0"/>
              <a:t>påvirker</a:t>
            </a:r>
            <a:r>
              <a:rPr lang="en-US" sz="2400" dirty="0" smtClean="0"/>
              <a:t> </a:t>
            </a:r>
            <a:r>
              <a:rPr lang="en-US" sz="2400" dirty="0" err="1" smtClean="0"/>
              <a:t>generne</a:t>
            </a:r>
            <a:r>
              <a:rPr lang="en-US" sz="2400" dirty="0" smtClean="0"/>
              <a:t> din </a:t>
            </a:r>
            <a:r>
              <a:rPr lang="en-US" sz="2400" dirty="0" err="1" smtClean="0"/>
              <a:t>hverdag</a:t>
            </a:r>
            <a:r>
              <a:rPr lang="en-US" sz="2400" dirty="0" smtClean="0"/>
              <a:t> </a:t>
            </a:r>
            <a:r>
              <a:rPr lang="en-US" sz="2400" dirty="0" err="1" smtClean="0"/>
              <a:t>og</a:t>
            </a:r>
            <a:r>
              <a:rPr lang="en-US" sz="2400" dirty="0" smtClean="0"/>
              <a:t> din </a:t>
            </a:r>
            <a:r>
              <a:rPr lang="en-US" sz="2400" dirty="0" err="1" smtClean="0"/>
              <a:t>livskvalitet</a:t>
            </a:r>
            <a:endParaRPr lang="en-US" sz="2400" dirty="0" smtClean="0"/>
          </a:p>
          <a:p>
            <a:endParaRPr lang="en-US" sz="2400" dirty="0"/>
          </a:p>
          <a:p>
            <a:r>
              <a:rPr lang="en-US" sz="2400" dirty="0" smtClean="0"/>
              <a:t>Bed </a:t>
            </a:r>
            <a:r>
              <a:rPr lang="en-US" sz="2400" dirty="0" err="1" smtClean="0"/>
              <a:t>om</a:t>
            </a:r>
            <a:r>
              <a:rPr lang="en-US" sz="2400" dirty="0" smtClean="0"/>
              <a:t> at </a:t>
            </a:r>
            <a:r>
              <a:rPr lang="en-US" sz="2400" dirty="0" err="1" smtClean="0"/>
              <a:t>få</a:t>
            </a:r>
            <a:r>
              <a:rPr lang="en-US" sz="2400" dirty="0" smtClean="0"/>
              <a:t> </a:t>
            </a:r>
            <a:r>
              <a:rPr lang="en-US" sz="2400" dirty="0" err="1" smtClean="0"/>
              <a:t>henvisning</a:t>
            </a:r>
            <a:r>
              <a:rPr lang="en-US" sz="2400" dirty="0" smtClean="0"/>
              <a:t> </a:t>
            </a:r>
            <a:r>
              <a:rPr lang="en-US" sz="2400" dirty="0" err="1" smtClean="0"/>
              <a:t>til</a:t>
            </a:r>
            <a:r>
              <a:rPr lang="en-US" sz="2400" dirty="0" smtClean="0"/>
              <a:t> </a:t>
            </a:r>
            <a:r>
              <a:rPr lang="en-US" sz="2400" dirty="0" err="1" smtClean="0"/>
              <a:t>specialafdelinger</a:t>
            </a:r>
            <a:r>
              <a:rPr lang="en-US" sz="2400" dirty="0" smtClean="0"/>
              <a:t>- </a:t>
            </a:r>
            <a:r>
              <a:rPr lang="en-US" sz="2400" dirty="0" err="1" smtClean="0"/>
              <a:t>hvordan</a:t>
            </a:r>
            <a:r>
              <a:rPr lang="en-US" sz="2400" dirty="0" smtClean="0"/>
              <a:t> </a:t>
            </a:r>
            <a:r>
              <a:rPr lang="en-US" sz="2400" dirty="0" err="1" smtClean="0"/>
              <a:t>opleves</a:t>
            </a:r>
            <a:r>
              <a:rPr lang="en-US" sz="2400" dirty="0" smtClean="0"/>
              <a:t> </a:t>
            </a:r>
            <a:r>
              <a:rPr lang="en-US" sz="2400" dirty="0" err="1" smtClean="0"/>
              <a:t>og</a:t>
            </a:r>
            <a:r>
              <a:rPr lang="en-US" sz="2400" dirty="0" smtClean="0"/>
              <a:t> </a:t>
            </a:r>
            <a:r>
              <a:rPr lang="en-US" sz="2400" dirty="0" err="1" smtClean="0"/>
              <a:t>føles</a:t>
            </a:r>
            <a:r>
              <a:rPr lang="en-US" sz="2400" dirty="0" smtClean="0"/>
              <a:t> </a:t>
            </a:r>
            <a:r>
              <a:rPr lang="en-US" sz="2400" dirty="0" err="1" smtClean="0"/>
              <a:t>generne</a:t>
            </a:r>
            <a:r>
              <a:rPr lang="en-US" sz="2400" dirty="0" smtClean="0"/>
              <a:t>, </a:t>
            </a:r>
            <a:r>
              <a:rPr lang="en-US" sz="2400" dirty="0" err="1" smtClean="0"/>
              <a:t>hyppighed</a:t>
            </a:r>
            <a:r>
              <a:rPr lang="en-US" sz="2400" dirty="0" smtClean="0"/>
              <a:t>, </a:t>
            </a:r>
            <a:r>
              <a:rPr lang="en-US" sz="2400" dirty="0" err="1" smtClean="0"/>
              <a:t>varighed</a:t>
            </a:r>
            <a:r>
              <a:rPr lang="en-US" sz="2400" dirty="0" smtClean="0"/>
              <a:t>, </a:t>
            </a:r>
            <a:r>
              <a:rPr lang="en-US" sz="2400" dirty="0" err="1" smtClean="0"/>
              <a:t>intensitet</a:t>
            </a:r>
            <a:endParaRPr lang="en-US" sz="2400" dirty="0" smtClean="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716288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778"/>
            <a:ext cx="10515600" cy="592666"/>
          </a:xfrm>
        </p:spPr>
        <p:txBody>
          <a:bodyPr>
            <a:noAutofit/>
          </a:bodyPr>
          <a:lstStyle/>
          <a:p>
            <a:r>
              <a:rPr lang="en-US" sz="4800" dirty="0" err="1" smtClean="0">
                <a:latin typeface="+mn-lt"/>
              </a:rPr>
              <a:t>Ny</a:t>
            </a:r>
            <a:r>
              <a:rPr lang="en-US" sz="4800" dirty="0" smtClean="0">
                <a:latin typeface="+mn-lt"/>
              </a:rPr>
              <a:t> </a:t>
            </a:r>
            <a:r>
              <a:rPr lang="en-US" sz="4800" dirty="0" err="1" smtClean="0">
                <a:latin typeface="+mn-lt"/>
              </a:rPr>
              <a:t>kardiovaskulær</a:t>
            </a:r>
            <a:r>
              <a:rPr lang="en-US" sz="4800" dirty="0">
                <a:latin typeface="+mn-lt"/>
              </a:rPr>
              <a:t> </a:t>
            </a:r>
            <a:r>
              <a:rPr lang="en-US" sz="4800" dirty="0" err="1" smtClean="0">
                <a:latin typeface="+mn-lt"/>
              </a:rPr>
              <a:t>sygdom</a:t>
            </a:r>
            <a:r>
              <a:rPr lang="en-US" sz="4800" dirty="0" smtClean="0">
                <a:latin typeface="+mn-lt"/>
              </a:rPr>
              <a:t> </a:t>
            </a:r>
            <a:endParaRPr lang="en-US" sz="4800" dirty="0">
              <a:latin typeface="+mn-lt"/>
            </a:endParaRPr>
          </a:p>
        </p:txBody>
      </p:sp>
      <p:sp>
        <p:nvSpPr>
          <p:cNvPr id="3" name="Content Placeholder 2"/>
          <p:cNvSpPr>
            <a:spLocks noGrp="1"/>
          </p:cNvSpPr>
          <p:nvPr>
            <p:ph idx="1"/>
          </p:nvPr>
        </p:nvSpPr>
        <p:spPr>
          <a:xfrm>
            <a:off x="838200" y="1636889"/>
            <a:ext cx="10515600" cy="4920414"/>
          </a:xfrm>
        </p:spPr>
        <p:txBody>
          <a:bodyPr>
            <a:normAutofit fontScale="25000" lnSpcReduction="20000"/>
          </a:bodyPr>
          <a:lstStyle/>
          <a:p>
            <a:pPr marL="0" indent="0">
              <a:buNone/>
            </a:pPr>
            <a:r>
              <a:rPr lang="en-US" sz="9600" dirty="0" err="1" smtClean="0">
                <a:cs typeface="Times New Roman"/>
              </a:rPr>
              <a:t>Signifikant</a:t>
            </a:r>
            <a:r>
              <a:rPr lang="en-US" sz="9600" dirty="0" smtClean="0">
                <a:cs typeface="Times New Roman"/>
              </a:rPr>
              <a:t> </a:t>
            </a:r>
            <a:r>
              <a:rPr lang="en-US" sz="9600" dirty="0" err="1" smtClean="0">
                <a:cs typeface="Times New Roman"/>
              </a:rPr>
              <a:t>øger</a:t>
            </a:r>
            <a:r>
              <a:rPr lang="en-US" sz="9600" dirty="0" smtClean="0">
                <a:cs typeface="Times New Roman"/>
              </a:rPr>
              <a:t> </a:t>
            </a:r>
            <a:r>
              <a:rPr lang="en-US" sz="9600" dirty="0" err="1" smtClean="0">
                <a:cs typeface="Times New Roman"/>
              </a:rPr>
              <a:t>risiko</a:t>
            </a:r>
            <a:r>
              <a:rPr lang="en-US" sz="9600" dirty="0" smtClean="0">
                <a:cs typeface="Times New Roman"/>
              </a:rPr>
              <a:t> 5-10 </a:t>
            </a:r>
            <a:r>
              <a:rPr lang="en-US" sz="9600" dirty="0" err="1" smtClean="0">
                <a:cs typeface="Times New Roman"/>
              </a:rPr>
              <a:t>år</a:t>
            </a:r>
            <a:r>
              <a:rPr lang="en-US" sz="9600" dirty="0" smtClean="0">
                <a:cs typeface="Times New Roman"/>
              </a:rPr>
              <a:t> </a:t>
            </a:r>
            <a:r>
              <a:rPr lang="en-US" sz="9600" dirty="0" err="1" smtClean="0">
                <a:cs typeface="Times New Roman"/>
              </a:rPr>
              <a:t>efter</a:t>
            </a:r>
            <a:r>
              <a:rPr lang="en-US" sz="9600" dirty="0" smtClean="0">
                <a:cs typeface="Times New Roman"/>
              </a:rPr>
              <a:t> </a:t>
            </a:r>
            <a:r>
              <a:rPr lang="en-US" sz="9600" dirty="0" err="1" smtClean="0">
                <a:cs typeface="Times New Roman"/>
              </a:rPr>
              <a:t>kemo</a:t>
            </a:r>
            <a:r>
              <a:rPr lang="en-US" sz="9600" dirty="0">
                <a:cs typeface="Times New Roman"/>
              </a:rPr>
              <a:t> </a:t>
            </a:r>
            <a:r>
              <a:rPr lang="en-US" sz="9600" dirty="0" err="1" smtClean="0">
                <a:cs typeface="Times New Roman"/>
              </a:rPr>
              <a:t>og</a:t>
            </a:r>
            <a:r>
              <a:rPr lang="en-US" sz="9600" dirty="0" smtClean="0">
                <a:cs typeface="Times New Roman"/>
              </a:rPr>
              <a:t> </a:t>
            </a:r>
            <a:r>
              <a:rPr lang="en-US" sz="9600" dirty="0" err="1" smtClean="0">
                <a:cs typeface="Times New Roman"/>
              </a:rPr>
              <a:t>eller</a:t>
            </a:r>
            <a:r>
              <a:rPr lang="en-US" sz="9600" dirty="0" smtClean="0">
                <a:cs typeface="Times New Roman"/>
              </a:rPr>
              <a:t> </a:t>
            </a:r>
            <a:r>
              <a:rPr lang="en-US" sz="9600" dirty="0" err="1" smtClean="0">
                <a:cs typeface="Times New Roman"/>
              </a:rPr>
              <a:t>strålebehandling</a:t>
            </a:r>
            <a:endParaRPr lang="en-US" sz="9600" dirty="0" smtClean="0">
              <a:cs typeface="Times New Roman"/>
            </a:endParaRPr>
          </a:p>
          <a:p>
            <a:r>
              <a:rPr lang="en-US" sz="9600" dirty="0" err="1" smtClean="0">
                <a:cs typeface="Times New Roman"/>
              </a:rPr>
              <a:t>Brystkræft</a:t>
            </a:r>
            <a:endParaRPr lang="en-US" sz="9600" dirty="0" smtClean="0">
              <a:cs typeface="Times New Roman"/>
            </a:endParaRPr>
          </a:p>
          <a:p>
            <a:r>
              <a:rPr lang="en-US" sz="9600" dirty="0" err="1" smtClean="0">
                <a:cs typeface="Times New Roman"/>
              </a:rPr>
              <a:t>Prostatakræft</a:t>
            </a:r>
            <a:endParaRPr lang="en-US" sz="9600" dirty="0" smtClean="0">
              <a:cs typeface="Times New Roman"/>
            </a:endParaRPr>
          </a:p>
          <a:p>
            <a:r>
              <a:rPr lang="en-US" sz="9600" dirty="0" err="1" smtClean="0">
                <a:cs typeface="Times New Roman"/>
              </a:rPr>
              <a:t>Testikelkræft</a:t>
            </a:r>
            <a:r>
              <a:rPr lang="en-US" sz="9600" dirty="0" smtClean="0">
                <a:cs typeface="Times New Roman"/>
              </a:rPr>
              <a:t> </a:t>
            </a:r>
            <a:r>
              <a:rPr lang="en-US" sz="9600" dirty="0" err="1" smtClean="0">
                <a:cs typeface="Times New Roman"/>
              </a:rPr>
              <a:t>gynækologisk</a:t>
            </a:r>
            <a:r>
              <a:rPr lang="en-US" sz="9600" dirty="0" smtClean="0">
                <a:cs typeface="Times New Roman"/>
              </a:rPr>
              <a:t> </a:t>
            </a:r>
            <a:r>
              <a:rPr lang="en-US" sz="9600" dirty="0" err="1" smtClean="0">
                <a:cs typeface="Times New Roman"/>
              </a:rPr>
              <a:t>kræft</a:t>
            </a:r>
            <a:endParaRPr lang="en-US" sz="9600" dirty="0" smtClean="0">
              <a:cs typeface="Times New Roman"/>
            </a:endParaRPr>
          </a:p>
          <a:p>
            <a:r>
              <a:rPr lang="en-US" sz="9600" dirty="0" err="1" smtClean="0">
                <a:cs typeface="Times New Roman"/>
              </a:rPr>
              <a:t>Stamcelletransplanterede</a:t>
            </a:r>
            <a:r>
              <a:rPr lang="en-US" sz="9600" dirty="0" smtClean="0">
                <a:cs typeface="Times New Roman"/>
              </a:rPr>
              <a:t> </a:t>
            </a:r>
            <a:r>
              <a:rPr lang="en-US" sz="9600" dirty="0" err="1" smtClean="0">
                <a:cs typeface="Times New Roman"/>
              </a:rPr>
              <a:t>sarcromer</a:t>
            </a:r>
            <a:r>
              <a:rPr lang="en-US" sz="9600" dirty="0" smtClean="0">
                <a:cs typeface="Times New Roman"/>
              </a:rPr>
              <a:t> </a:t>
            </a:r>
            <a:r>
              <a:rPr lang="en-US" sz="9600" dirty="0" err="1" smtClean="0">
                <a:cs typeface="Times New Roman"/>
              </a:rPr>
              <a:t>og</a:t>
            </a:r>
            <a:endParaRPr lang="en-US" sz="9600" dirty="0" smtClean="0">
              <a:cs typeface="Times New Roman"/>
            </a:endParaRPr>
          </a:p>
          <a:p>
            <a:r>
              <a:rPr lang="en-US" sz="9600" dirty="0" err="1">
                <a:cs typeface="Times New Roman"/>
              </a:rPr>
              <a:t>T</a:t>
            </a:r>
            <a:r>
              <a:rPr lang="en-US" sz="9600" dirty="0" err="1" smtClean="0">
                <a:cs typeface="Times New Roman"/>
              </a:rPr>
              <a:t>armkræft</a:t>
            </a:r>
            <a:r>
              <a:rPr lang="en-US" sz="9600" dirty="0" smtClean="0">
                <a:cs typeface="Times New Roman"/>
              </a:rPr>
              <a:t> </a:t>
            </a:r>
            <a:r>
              <a:rPr lang="en-US" sz="9600" dirty="0" err="1" smtClean="0">
                <a:cs typeface="Times New Roman"/>
              </a:rPr>
              <a:t>lymfomer</a:t>
            </a:r>
            <a:endParaRPr lang="en-US" sz="9600" dirty="0" smtClean="0">
              <a:cs typeface="Times New Roman"/>
            </a:endParaRPr>
          </a:p>
          <a:p>
            <a:endParaRPr lang="en-US" sz="9600" dirty="0">
              <a:cs typeface="Times New Roman"/>
            </a:endParaRPr>
          </a:p>
          <a:p>
            <a:pPr marL="0" indent="0">
              <a:buNone/>
            </a:pPr>
            <a:r>
              <a:rPr lang="en-US" sz="9600" dirty="0" err="1" smtClean="0">
                <a:cs typeface="Times New Roman"/>
              </a:rPr>
              <a:t>Det</a:t>
            </a:r>
            <a:r>
              <a:rPr lang="en-US" sz="9600" dirty="0" smtClean="0">
                <a:cs typeface="Times New Roman"/>
              </a:rPr>
              <a:t> </a:t>
            </a:r>
            <a:r>
              <a:rPr lang="en-US" sz="9600" dirty="0" err="1">
                <a:cs typeface="Times New Roman"/>
              </a:rPr>
              <a:t>skønnes</a:t>
            </a:r>
            <a:r>
              <a:rPr lang="en-US" sz="9600" dirty="0">
                <a:cs typeface="Times New Roman"/>
              </a:rPr>
              <a:t> at </a:t>
            </a:r>
            <a:r>
              <a:rPr lang="en-US" sz="9600" dirty="0" err="1">
                <a:cs typeface="Times New Roman"/>
              </a:rPr>
              <a:t>ca</a:t>
            </a:r>
            <a:r>
              <a:rPr lang="en-US" sz="9600" dirty="0">
                <a:cs typeface="Times New Roman"/>
              </a:rPr>
              <a:t> 10-30% </a:t>
            </a:r>
            <a:r>
              <a:rPr lang="en-US" sz="9600" dirty="0" err="1">
                <a:cs typeface="Times New Roman"/>
              </a:rPr>
              <a:t>af</a:t>
            </a:r>
            <a:r>
              <a:rPr lang="en-US" sz="9600" dirty="0">
                <a:cs typeface="Times New Roman"/>
              </a:rPr>
              <a:t> </a:t>
            </a:r>
            <a:r>
              <a:rPr lang="en-US" sz="9600" dirty="0" err="1">
                <a:cs typeface="Times New Roman"/>
              </a:rPr>
              <a:t>kræftoverlevere</a:t>
            </a:r>
            <a:r>
              <a:rPr lang="en-US" sz="9600" dirty="0">
                <a:cs typeface="Times New Roman"/>
              </a:rPr>
              <a:t> </a:t>
            </a:r>
            <a:r>
              <a:rPr lang="en-US" sz="9600" dirty="0" err="1">
                <a:cs typeface="Times New Roman"/>
              </a:rPr>
              <a:t>udvikler</a:t>
            </a:r>
            <a:r>
              <a:rPr lang="en-US" sz="9600" dirty="0">
                <a:cs typeface="Times New Roman"/>
              </a:rPr>
              <a:t> </a:t>
            </a:r>
            <a:r>
              <a:rPr lang="en-US" sz="9600" dirty="0" err="1">
                <a:cs typeface="Times New Roman"/>
              </a:rPr>
              <a:t>hjerte-kar</a:t>
            </a:r>
            <a:r>
              <a:rPr lang="en-US" sz="9600" dirty="0">
                <a:cs typeface="Times New Roman"/>
              </a:rPr>
              <a:t> </a:t>
            </a:r>
            <a:r>
              <a:rPr lang="en-US" sz="9600" dirty="0" err="1">
                <a:cs typeface="Times New Roman"/>
              </a:rPr>
              <a:t>senfølger</a:t>
            </a:r>
            <a:r>
              <a:rPr lang="en-US" sz="9600" dirty="0">
                <a:cs typeface="Times New Roman"/>
              </a:rPr>
              <a:t> </a:t>
            </a:r>
            <a:r>
              <a:rPr lang="en-US" sz="9600" dirty="0" err="1" smtClean="0">
                <a:cs typeface="Times New Roman"/>
              </a:rPr>
              <a:t>efter</a:t>
            </a:r>
            <a:r>
              <a:rPr lang="en-US" sz="9600" dirty="0" smtClean="0">
                <a:cs typeface="Times New Roman"/>
              </a:rPr>
              <a:t>  </a:t>
            </a:r>
            <a:r>
              <a:rPr lang="en-US" sz="9600" dirty="0" err="1" smtClean="0">
                <a:cs typeface="Times New Roman"/>
              </a:rPr>
              <a:t>strålebehandling</a:t>
            </a:r>
            <a:endParaRPr lang="en-US" sz="9600" dirty="0" smtClean="0">
              <a:cs typeface="Times New Roman"/>
            </a:endParaRPr>
          </a:p>
          <a:p>
            <a:pPr marL="0" indent="0">
              <a:buNone/>
            </a:pPr>
            <a:r>
              <a:rPr lang="en-US" sz="9600" dirty="0" smtClean="0">
                <a:cs typeface="Times New Roman"/>
              </a:rPr>
              <a:t> (</a:t>
            </a:r>
            <a:r>
              <a:rPr lang="en-US" sz="9600" dirty="0" err="1" smtClean="0">
                <a:cs typeface="Times New Roman"/>
              </a:rPr>
              <a:t>forhøjet</a:t>
            </a:r>
            <a:r>
              <a:rPr lang="en-US" sz="9600" dirty="0" smtClean="0">
                <a:cs typeface="Times New Roman"/>
              </a:rPr>
              <a:t> </a:t>
            </a:r>
            <a:r>
              <a:rPr lang="en-US" sz="9600" dirty="0" err="1" smtClean="0">
                <a:cs typeface="Times New Roman"/>
              </a:rPr>
              <a:t>blodtryk</a:t>
            </a:r>
            <a:r>
              <a:rPr lang="en-US" sz="9600" dirty="0" smtClean="0">
                <a:cs typeface="Times New Roman"/>
              </a:rPr>
              <a:t>, </a:t>
            </a:r>
            <a:r>
              <a:rPr lang="en-US" sz="9600" dirty="0" err="1" smtClean="0">
                <a:cs typeface="Times New Roman"/>
              </a:rPr>
              <a:t>ændring</a:t>
            </a:r>
            <a:r>
              <a:rPr lang="en-US" sz="9600" dirty="0" smtClean="0">
                <a:cs typeface="Times New Roman"/>
              </a:rPr>
              <a:t> </a:t>
            </a:r>
            <a:r>
              <a:rPr lang="en-US" sz="9600" dirty="0">
                <a:cs typeface="Times New Roman"/>
              </a:rPr>
              <a:t>i</a:t>
            </a:r>
            <a:r>
              <a:rPr lang="en-US" sz="9600" dirty="0" smtClean="0">
                <a:cs typeface="Times New Roman"/>
              </a:rPr>
              <a:t> </a:t>
            </a:r>
            <a:r>
              <a:rPr lang="en-US" sz="9600" dirty="0" err="1" smtClean="0">
                <a:cs typeface="Times New Roman"/>
              </a:rPr>
              <a:t>hjerterytmen</a:t>
            </a:r>
            <a:r>
              <a:rPr lang="en-US" sz="9600" dirty="0" smtClean="0">
                <a:cs typeface="Times New Roman"/>
              </a:rPr>
              <a:t>, </a:t>
            </a:r>
            <a:r>
              <a:rPr lang="en-US" sz="9600" dirty="0" err="1" smtClean="0">
                <a:cs typeface="Times New Roman"/>
              </a:rPr>
              <a:t>manglende</a:t>
            </a:r>
            <a:r>
              <a:rPr lang="en-US" sz="9600" dirty="0" smtClean="0">
                <a:cs typeface="Times New Roman"/>
              </a:rPr>
              <a:t> </a:t>
            </a:r>
            <a:r>
              <a:rPr lang="en-US" sz="9600" dirty="0" err="1" smtClean="0">
                <a:cs typeface="Times New Roman"/>
              </a:rPr>
              <a:t>ilt</a:t>
            </a:r>
            <a:r>
              <a:rPr lang="en-US" sz="9600" dirty="0" smtClean="0">
                <a:cs typeface="Times New Roman"/>
              </a:rPr>
              <a:t> </a:t>
            </a:r>
            <a:r>
              <a:rPr lang="en-US" sz="9600" dirty="0" err="1" smtClean="0">
                <a:cs typeface="Times New Roman"/>
              </a:rPr>
              <a:t>til</a:t>
            </a:r>
            <a:r>
              <a:rPr lang="en-US" sz="9600" dirty="0" smtClean="0">
                <a:cs typeface="Times New Roman"/>
              </a:rPr>
              <a:t> </a:t>
            </a:r>
            <a:r>
              <a:rPr lang="en-US" sz="9600" dirty="0" err="1" smtClean="0">
                <a:cs typeface="Times New Roman"/>
              </a:rPr>
              <a:t>hjertet</a:t>
            </a:r>
            <a:r>
              <a:rPr lang="en-US" sz="9600" dirty="0" smtClean="0">
                <a:cs typeface="Times New Roman"/>
              </a:rPr>
              <a:t>, </a:t>
            </a:r>
            <a:r>
              <a:rPr lang="en-US" sz="9600" dirty="0" err="1" smtClean="0">
                <a:cs typeface="Times New Roman"/>
              </a:rPr>
              <a:t>blodpropper</a:t>
            </a:r>
            <a:r>
              <a:rPr lang="en-US" sz="9600" dirty="0" smtClean="0">
                <a:cs typeface="Times New Roman"/>
              </a:rPr>
              <a:t>, </a:t>
            </a:r>
            <a:r>
              <a:rPr lang="en-US" sz="9600" dirty="0" err="1" smtClean="0">
                <a:cs typeface="Times New Roman"/>
              </a:rPr>
              <a:t>accelleret</a:t>
            </a:r>
            <a:r>
              <a:rPr lang="en-US" sz="9600" dirty="0" smtClean="0">
                <a:cs typeface="Times New Roman"/>
              </a:rPr>
              <a:t> </a:t>
            </a:r>
            <a:r>
              <a:rPr lang="en-US" sz="9600" dirty="0" err="1" smtClean="0">
                <a:cs typeface="Times New Roman"/>
              </a:rPr>
              <a:t>åreforklakning</a:t>
            </a:r>
            <a:r>
              <a:rPr lang="en-US" sz="9600" dirty="0" smtClean="0">
                <a:cs typeface="Times New Roman"/>
              </a:rPr>
              <a:t>, </a:t>
            </a:r>
            <a:r>
              <a:rPr lang="en-US" sz="9600" dirty="0" err="1" smtClean="0">
                <a:cs typeface="Times New Roman"/>
              </a:rPr>
              <a:t>svigt</a:t>
            </a:r>
            <a:r>
              <a:rPr lang="en-US" sz="9600" dirty="0" smtClean="0">
                <a:cs typeface="Times New Roman"/>
              </a:rPr>
              <a:t> I </a:t>
            </a:r>
            <a:r>
              <a:rPr lang="en-US" sz="9600" dirty="0" err="1" smtClean="0">
                <a:cs typeface="Times New Roman"/>
              </a:rPr>
              <a:t>hjerteklapfunktionen</a:t>
            </a:r>
            <a:r>
              <a:rPr lang="en-US" sz="9600" dirty="0" smtClean="0">
                <a:cs typeface="Times New Roman"/>
              </a:rPr>
              <a:t>)</a:t>
            </a:r>
          </a:p>
          <a:p>
            <a:pPr marL="0" indent="0">
              <a:buNone/>
            </a:pPr>
            <a:endParaRPr lang="en-US" sz="9600" dirty="0" smtClean="0">
              <a:cs typeface="Times New Roman"/>
            </a:endParaRPr>
          </a:p>
          <a:p>
            <a:pPr marL="0" indent="0">
              <a:buNone/>
            </a:pPr>
            <a:r>
              <a:rPr lang="en-US" sz="4800" i="1" dirty="0" err="1" smtClean="0">
                <a:cs typeface="Times New Roman"/>
              </a:rPr>
              <a:t>Kilde</a:t>
            </a:r>
            <a:r>
              <a:rPr lang="en-US" sz="4800" i="1" dirty="0" smtClean="0">
                <a:cs typeface="Times New Roman"/>
              </a:rPr>
              <a:t>: </a:t>
            </a:r>
            <a:r>
              <a:rPr lang="en-US" sz="4800" i="1" dirty="0" err="1" smtClean="0">
                <a:cs typeface="Times New Roman"/>
              </a:rPr>
              <a:t>Videns</a:t>
            </a:r>
            <a:r>
              <a:rPr lang="en-US" sz="4800" i="1" dirty="0" smtClean="0">
                <a:cs typeface="Times New Roman"/>
              </a:rPr>
              <a:t> </a:t>
            </a:r>
            <a:r>
              <a:rPr lang="en-US" sz="4800" i="1" dirty="0" err="1" smtClean="0">
                <a:cs typeface="Times New Roman"/>
              </a:rPr>
              <a:t>opsamling</a:t>
            </a:r>
            <a:r>
              <a:rPr lang="en-US" sz="4800" i="1" dirty="0" smtClean="0">
                <a:cs typeface="Times New Roman"/>
              </a:rPr>
              <a:t> </a:t>
            </a:r>
            <a:r>
              <a:rPr lang="en-US" sz="4800" i="1" dirty="0" err="1" smtClean="0">
                <a:cs typeface="Times New Roman"/>
              </a:rPr>
              <a:t>på</a:t>
            </a:r>
            <a:r>
              <a:rPr lang="en-US" sz="4800" i="1" dirty="0" smtClean="0">
                <a:cs typeface="Times New Roman"/>
              </a:rPr>
              <a:t> </a:t>
            </a:r>
            <a:r>
              <a:rPr lang="en-US" sz="4800" i="1" dirty="0" err="1" smtClean="0">
                <a:cs typeface="Times New Roman"/>
              </a:rPr>
              <a:t>senfølger</a:t>
            </a:r>
            <a:r>
              <a:rPr lang="en-US" sz="4800" i="1" dirty="0" smtClean="0">
                <a:cs typeface="Times New Roman"/>
              </a:rPr>
              <a:t> </a:t>
            </a:r>
            <a:r>
              <a:rPr lang="en-US" sz="4800" i="1" dirty="0" err="1" smtClean="0">
                <a:cs typeface="Times New Roman"/>
              </a:rPr>
              <a:t>efter</a:t>
            </a:r>
            <a:r>
              <a:rPr lang="en-US" sz="4800" i="1" dirty="0" smtClean="0">
                <a:cs typeface="Times New Roman"/>
              </a:rPr>
              <a:t> </a:t>
            </a:r>
            <a:r>
              <a:rPr lang="en-US" sz="4800" i="1" dirty="0" err="1" smtClean="0">
                <a:cs typeface="Times New Roman"/>
              </a:rPr>
              <a:t>kræft</a:t>
            </a:r>
            <a:r>
              <a:rPr lang="en-US" sz="4800" i="1" dirty="0" smtClean="0">
                <a:cs typeface="Times New Roman"/>
              </a:rPr>
              <a:t> hos </a:t>
            </a:r>
            <a:r>
              <a:rPr lang="en-US" sz="4800" i="1" dirty="0" err="1" smtClean="0">
                <a:cs typeface="Times New Roman"/>
              </a:rPr>
              <a:t>voksne</a:t>
            </a:r>
            <a:r>
              <a:rPr lang="en-US" sz="4800" i="1" dirty="0" smtClean="0">
                <a:cs typeface="Times New Roman"/>
              </a:rPr>
              <a:t>. </a:t>
            </a:r>
            <a:r>
              <a:rPr lang="en-US" sz="4800" i="1" dirty="0" err="1" smtClean="0">
                <a:cs typeface="Times New Roman"/>
              </a:rPr>
              <a:t>Sundjedsstyrelsen</a:t>
            </a:r>
            <a:r>
              <a:rPr lang="en-US" sz="4800" i="1" dirty="0" smtClean="0">
                <a:cs typeface="Times New Roman"/>
              </a:rPr>
              <a:t> 2017.</a:t>
            </a:r>
            <a:endParaRPr lang="en-US" sz="4800" i="1" dirty="0">
              <a:cs typeface="Times New Roman"/>
            </a:endParaRPr>
          </a:p>
          <a:p>
            <a:pPr marL="0" indent="0">
              <a:buNone/>
            </a:pPr>
            <a:r>
              <a:rPr lang="en-US" sz="1200" i="1" dirty="0" err="1" smtClean="0">
                <a:cs typeface="Times New Roman"/>
              </a:rPr>
              <a:t>KildKi</a:t>
            </a:r>
            <a:endParaRPr lang="en-US" sz="9600" dirty="0" smtClean="0">
              <a:cs typeface="Times New Roman"/>
            </a:endParaRPr>
          </a:p>
          <a:p>
            <a:pPr marL="0" indent="0">
              <a:buNone/>
            </a:pPr>
            <a:endParaRPr lang="en-US" sz="9600" dirty="0">
              <a:latin typeface="Times New Roman"/>
              <a:cs typeface="Times New Roman"/>
            </a:endParaRPr>
          </a:p>
          <a:p>
            <a:pPr marL="0" indent="0">
              <a:buNone/>
            </a:pPr>
            <a:r>
              <a:rPr lang="en-US" sz="9600" dirty="0" smtClean="0">
                <a:latin typeface="Times New Roman"/>
                <a:cs typeface="Times New Roman"/>
              </a:rPr>
              <a:t> </a:t>
            </a:r>
          </a:p>
          <a:p>
            <a:endParaRPr lang="en-US" dirty="0" smtClean="0">
              <a:latin typeface="Times New Roman"/>
              <a:cs typeface="Times New Roman"/>
            </a:endParaRPr>
          </a:p>
          <a:p>
            <a:endParaRPr lang="en-US" dirty="0" smtClean="0">
              <a:latin typeface="Times New Roman"/>
              <a:cs typeface="Times New Roman"/>
            </a:endParaRP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11410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Autofit/>
          </a:bodyPr>
          <a:lstStyle/>
          <a:p>
            <a:r>
              <a:rPr lang="da-DK" sz="3600" dirty="0" smtClean="0">
                <a:latin typeface="+mn-lt"/>
              </a:rPr>
              <a:t>Senfølger optræder som regel i klynge af symptomer</a:t>
            </a:r>
            <a:endParaRPr lang="da-DK" sz="3600" dirty="0">
              <a:latin typeface="+mn-lt"/>
            </a:endParaRPr>
          </a:p>
        </p:txBody>
      </p:sp>
      <p:sp>
        <p:nvSpPr>
          <p:cNvPr id="8" name="Pladsholder til indhold 7"/>
          <p:cNvSpPr>
            <a:spLocks noGrp="1"/>
          </p:cNvSpPr>
          <p:nvPr>
            <p:ph idx="1"/>
          </p:nvPr>
        </p:nvSpPr>
        <p:spPr>
          <a:xfrm>
            <a:off x="838200" y="2068286"/>
            <a:ext cx="10515600" cy="4789714"/>
          </a:xfrm>
        </p:spPr>
        <p:txBody>
          <a:bodyPr>
            <a:normAutofit/>
          </a:bodyPr>
          <a:lstStyle/>
          <a:p>
            <a:pPr marL="0" indent="0">
              <a:buNone/>
            </a:pPr>
            <a:endParaRPr lang="da-DK" altLang="ja-JP" sz="1800" dirty="0">
              <a:latin typeface="Helvetica" charset="0"/>
              <a:ea typeface="MS PGothic" charset="0"/>
            </a:endParaRPr>
          </a:p>
          <a:p>
            <a:pPr marL="0" indent="0">
              <a:buNone/>
            </a:pPr>
            <a:r>
              <a:rPr lang="da-DK" sz="2400" dirty="0" smtClean="0"/>
              <a:t>Fagligt er der tale om symptom-</a:t>
            </a:r>
            <a:r>
              <a:rPr lang="da-DK" sz="2400" dirty="0" err="1" smtClean="0"/>
              <a:t>clustre</a:t>
            </a:r>
            <a:r>
              <a:rPr lang="da-DK" sz="2400" dirty="0" smtClean="0"/>
              <a:t> (en klynge af symptomer)</a:t>
            </a:r>
          </a:p>
          <a:p>
            <a:pPr marL="0" indent="0">
              <a:buNone/>
            </a:pPr>
            <a:endParaRPr lang="da-DK" sz="2400" dirty="0"/>
          </a:p>
          <a:p>
            <a:pPr marL="0" indent="0">
              <a:buNone/>
            </a:pPr>
            <a:r>
              <a:rPr lang="en-US" sz="2400" dirty="0" smtClean="0"/>
              <a:t>F</a:t>
            </a:r>
            <a:r>
              <a:rPr lang="da-DK" sz="2400" dirty="0" smtClean="0"/>
              <a:t>x består et velkendt symptom </a:t>
            </a:r>
            <a:r>
              <a:rPr lang="da-DK" sz="2400" dirty="0" err="1" smtClean="0"/>
              <a:t>clustre</a:t>
            </a:r>
            <a:r>
              <a:rPr lang="da-DK" sz="2400" dirty="0" smtClean="0"/>
              <a:t> af fx: smerte, kræftrelateret træthed (</a:t>
            </a:r>
            <a:r>
              <a:rPr lang="da-DK" sz="2400" dirty="0" err="1" smtClean="0"/>
              <a:t>fatigue</a:t>
            </a:r>
            <a:r>
              <a:rPr lang="da-DK" sz="2400" dirty="0" smtClean="0"/>
              <a:t>), søvnproblemer og depression, som tilsammen kan have signifikant indflydelse på patientens funktionelle status og den overordnede livskvalitet</a:t>
            </a:r>
          </a:p>
          <a:p>
            <a:pPr marL="0" indent="0">
              <a:buNone/>
            </a:pPr>
            <a:endParaRPr lang="da-DK" sz="2400" dirty="0"/>
          </a:p>
          <a:p>
            <a:pPr marL="0" indent="0">
              <a:buNone/>
            </a:pPr>
            <a:r>
              <a:rPr lang="en-US" sz="1200" i="1" dirty="0" err="1" smtClean="0"/>
              <a:t>Kilde</a:t>
            </a:r>
            <a:r>
              <a:rPr lang="en-US" sz="1200" i="1" dirty="0" smtClean="0"/>
              <a:t>: </a:t>
            </a:r>
            <a:r>
              <a:rPr lang="en-US" sz="1200" i="1" dirty="0" err="1" smtClean="0"/>
              <a:t>Miaskowski</a:t>
            </a:r>
            <a:r>
              <a:rPr lang="en-US" sz="1200" i="1" dirty="0" smtClean="0"/>
              <a:t> </a:t>
            </a:r>
            <a:r>
              <a:rPr lang="en-US" sz="1200" i="1" dirty="0"/>
              <a:t>C, </a:t>
            </a:r>
            <a:r>
              <a:rPr lang="en-US" sz="1200" i="1" dirty="0" err="1"/>
              <a:t>Barsevick</a:t>
            </a:r>
            <a:r>
              <a:rPr lang="en-US" sz="1200" i="1" dirty="0"/>
              <a:t> A, Berger A, et al. Advancing Symptom Science Through Symptom </a:t>
            </a:r>
            <a:r>
              <a:rPr lang="en-US" sz="1200" i="1" dirty="0" smtClean="0"/>
              <a:t>Cluster </a:t>
            </a:r>
            <a:r>
              <a:rPr lang="en-US" sz="1200" i="1" dirty="0"/>
              <a:t>Research: Expert Panel Proceedings and Recommendations. J </a:t>
            </a:r>
            <a:r>
              <a:rPr lang="en-US" sz="1200" i="1" dirty="0" err="1"/>
              <a:t>Natl</a:t>
            </a:r>
            <a:r>
              <a:rPr lang="en-US" sz="1200" i="1" dirty="0"/>
              <a:t> Cancer Inst. </a:t>
            </a:r>
            <a:r>
              <a:rPr lang="en-US" sz="1200" i="1" dirty="0" smtClean="0"/>
              <a:t>2017;109</a:t>
            </a:r>
            <a:r>
              <a:rPr lang="en-US" sz="1200" i="1" dirty="0"/>
              <a:t>(4). </a:t>
            </a:r>
          </a:p>
          <a:p>
            <a:pPr marL="0" indent="0">
              <a:buNone/>
            </a:pPr>
            <a:endParaRPr lang="da-DK" sz="1900" i="1" dirty="0" smtClean="0"/>
          </a:p>
          <a:p>
            <a:pPr marL="0" indent="0">
              <a:buNone/>
            </a:pPr>
            <a:endParaRPr lang="da-DK" sz="2400" dirty="0"/>
          </a:p>
          <a:p>
            <a:pPr marL="0" indent="0">
              <a:buNone/>
            </a:pPr>
            <a:r>
              <a:rPr lang="da-DK" sz="2400" dirty="0" smtClean="0"/>
              <a:t> </a:t>
            </a:r>
            <a:endParaRPr lang="da-DK" sz="2400" dirty="0"/>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003995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778"/>
            <a:ext cx="10515600" cy="592666"/>
          </a:xfrm>
        </p:spPr>
        <p:txBody>
          <a:bodyPr>
            <a:noAutofit/>
          </a:bodyPr>
          <a:lstStyle/>
          <a:p>
            <a:r>
              <a:rPr lang="en-US" sz="4800" dirty="0" err="1" smtClean="0">
                <a:latin typeface="+mn-lt"/>
              </a:rPr>
              <a:t>Ny</a:t>
            </a:r>
            <a:r>
              <a:rPr lang="en-US" sz="4800" dirty="0" smtClean="0">
                <a:latin typeface="+mn-lt"/>
              </a:rPr>
              <a:t> </a:t>
            </a:r>
            <a:r>
              <a:rPr lang="en-US" sz="4800" dirty="0" err="1" smtClean="0">
                <a:latin typeface="+mn-lt"/>
              </a:rPr>
              <a:t>kardiovaskulær</a:t>
            </a:r>
            <a:r>
              <a:rPr lang="en-US" sz="4800" dirty="0">
                <a:latin typeface="+mn-lt"/>
              </a:rPr>
              <a:t> </a:t>
            </a:r>
            <a:r>
              <a:rPr lang="en-US" sz="4800" dirty="0" err="1" smtClean="0">
                <a:latin typeface="+mn-lt"/>
              </a:rPr>
              <a:t>sygdom</a:t>
            </a:r>
            <a:r>
              <a:rPr lang="en-US" sz="4800" dirty="0" smtClean="0">
                <a:latin typeface="+mn-lt"/>
              </a:rPr>
              <a:t> </a:t>
            </a:r>
            <a:r>
              <a:rPr lang="en-US" sz="2800" b="1" dirty="0" smtClean="0">
                <a:latin typeface="+mn-lt"/>
              </a:rPr>
              <a:t>-</a:t>
            </a:r>
            <a:r>
              <a:rPr lang="en-US" sz="2800" b="1" dirty="0" err="1" smtClean="0">
                <a:latin typeface="+mn-lt"/>
              </a:rPr>
              <a:t>anbefalinger</a:t>
            </a:r>
            <a:r>
              <a:rPr lang="en-US" sz="4800" b="1" dirty="0" smtClean="0">
                <a:latin typeface="+mn-lt"/>
              </a:rPr>
              <a:t> </a:t>
            </a:r>
            <a:endParaRPr lang="en-US" sz="4800" b="1" dirty="0">
              <a:latin typeface="+mn-lt"/>
            </a:endParaRPr>
          </a:p>
        </p:txBody>
      </p:sp>
      <p:sp>
        <p:nvSpPr>
          <p:cNvPr id="3" name="Content Placeholder 2"/>
          <p:cNvSpPr>
            <a:spLocks noGrp="1"/>
          </p:cNvSpPr>
          <p:nvPr>
            <p:ph idx="1"/>
          </p:nvPr>
        </p:nvSpPr>
        <p:spPr>
          <a:xfrm>
            <a:off x="838200" y="1636889"/>
            <a:ext cx="10515600" cy="4920414"/>
          </a:xfrm>
        </p:spPr>
        <p:txBody>
          <a:bodyPr>
            <a:normAutofit fontScale="47500" lnSpcReduction="20000"/>
          </a:bodyPr>
          <a:lstStyle/>
          <a:p>
            <a:pPr marL="0" indent="0">
              <a:buNone/>
            </a:pPr>
            <a:endParaRPr lang="en-US" sz="3400" dirty="0" smtClean="0">
              <a:cs typeface="Times New Roman"/>
            </a:endParaRPr>
          </a:p>
          <a:p>
            <a:pPr marL="0" indent="0">
              <a:buNone/>
            </a:pPr>
            <a:r>
              <a:rPr lang="en-US" sz="5100" dirty="0" err="1" smtClean="0">
                <a:cs typeface="Times New Roman"/>
              </a:rPr>
              <a:t>Anbefaling</a:t>
            </a:r>
            <a:r>
              <a:rPr lang="en-US" sz="5100" dirty="0" smtClean="0">
                <a:cs typeface="Times New Roman"/>
              </a:rPr>
              <a:t> </a:t>
            </a:r>
            <a:r>
              <a:rPr lang="en-US" sz="5100" dirty="0" err="1">
                <a:cs typeface="Times New Roman"/>
              </a:rPr>
              <a:t>i</a:t>
            </a:r>
            <a:r>
              <a:rPr lang="en-US" sz="5100" dirty="0" smtClean="0">
                <a:cs typeface="Times New Roman"/>
              </a:rPr>
              <a:t> </a:t>
            </a:r>
            <a:r>
              <a:rPr lang="en-US" sz="5100" dirty="0" err="1" smtClean="0">
                <a:cs typeface="Times New Roman"/>
              </a:rPr>
              <a:t>Danmark</a:t>
            </a:r>
            <a:r>
              <a:rPr lang="en-US" sz="5100" dirty="0" smtClean="0">
                <a:cs typeface="Times New Roman"/>
              </a:rPr>
              <a:t>, </a:t>
            </a:r>
            <a:r>
              <a:rPr lang="en-US" sz="5100" dirty="0" err="1" smtClean="0">
                <a:cs typeface="Times New Roman"/>
              </a:rPr>
              <a:t>når</a:t>
            </a:r>
            <a:r>
              <a:rPr lang="en-US" sz="5100" dirty="0" smtClean="0">
                <a:cs typeface="Times New Roman"/>
              </a:rPr>
              <a:t> </a:t>
            </a:r>
            <a:r>
              <a:rPr lang="en-US" sz="5100" dirty="0" err="1" smtClean="0">
                <a:cs typeface="Times New Roman"/>
              </a:rPr>
              <a:t>hjerte-kar-problemerne</a:t>
            </a:r>
            <a:r>
              <a:rPr lang="en-US" sz="5100" dirty="0" smtClean="0">
                <a:cs typeface="Times New Roman"/>
              </a:rPr>
              <a:t> </a:t>
            </a:r>
            <a:r>
              <a:rPr lang="en-US" sz="5100" dirty="0" err="1" smtClean="0">
                <a:cs typeface="Times New Roman"/>
              </a:rPr>
              <a:t>begynder</a:t>
            </a:r>
            <a:r>
              <a:rPr lang="en-US" sz="5100" dirty="0" smtClean="0">
                <a:cs typeface="Times New Roman"/>
              </a:rPr>
              <a:t> at vise sig:</a:t>
            </a:r>
            <a:endParaRPr lang="en-US" sz="5100" dirty="0">
              <a:cs typeface="Times New Roman"/>
            </a:endParaRPr>
          </a:p>
          <a:p>
            <a:pPr marL="0" indent="0">
              <a:buNone/>
            </a:pPr>
            <a:endParaRPr lang="en-US" sz="4400" dirty="0" smtClean="0">
              <a:cs typeface="Times New Roman"/>
            </a:endParaRPr>
          </a:p>
          <a:p>
            <a:pPr marL="0" indent="0">
              <a:buNone/>
            </a:pPr>
            <a:endParaRPr lang="en-US" sz="4400" dirty="0">
              <a:cs typeface="Times New Roman"/>
            </a:endParaRPr>
          </a:p>
          <a:p>
            <a:pPr marL="0" indent="0">
              <a:buNone/>
            </a:pPr>
            <a:r>
              <a:rPr lang="en-US" sz="5100" dirty="0" err="1" smtClean="0">
                <a:cs typeface="Times New Roman"/>
              </a:rPr>
              <a:t>Diagnostistering</a:t>
            </a:r>
            <a:r>
              <a:rPr lang="en-US" sz="5100" dirty="0" smtClean="0">
                <a:cs typeface="Times New Roman"/>
              </a:rPr>
              <a:t> </a:t>
            </a:r>
            <a:r>
              <a:rPr lang="en-US" sz="5100" dirty="0" err="1" smtClean="0">
                <a:cs typeface="Times New Roman"/>
              </a:rPr>
              <a:t>og</a:t>
            </a:r>
            <a:r>
              <a:rPr lang="en-US" sz="5100" dirty="0" smtClean="0">
                <a:cs typeface="Times New Roman"/>
              </a:rPr>
              <a:t> </a:t>
            </a:r>
            <a:r>
              <a:rPr lang="en-US" sz="5100" dirty="0" err="1" smtClean="0">
                <a:cs typeface="Times New Roman"/>
              </a:rPr>
              <a:t>behandling</a:t>
            </a:r>
            <a:r>
              <a:rPr lang="en-US" sz="5100" dirty="0">
                <a:cs typeface="Times New Roman"/>
              </a:rPr>
              <a:t> </a:t>
            </a:r>
            <a:r>
              <a:rPr lang="en-US" sz="5100" dirty="0" err="1" smtClean="0">
                <a:cs typeface="Times New Roman"/>
              </a:rPr>
              <a:t>bør</a:t>
            </a:r>
            <a:r>
              <a:rPr lang="en-US" sz="5100" dirty="0" smtClean="0">
                <a:cs typeface="Times New Roman"/>
              </a:rPr>
              <a:t> </a:t>
            </a:r>
            <a:r>
              <a:rPr lang="en-US" sz="5100" dirty="0" err="1" smtClean="0">
                <a:cs typeface="Times New Roman"/>
              </a:rPr>
              <a:t>varetages</a:t>
            </a:r>
            <a:r>
              <a:rPr lang="en-US" sz="5100" dirty="0" smtClean="0">
                <a:cs typeface="Times New Roman"/>
              </a:rPr>
              <a:t> </a:t>
            </a:r>
            <a:r>
              <a:rPr lang="en-US" sz="5100" dirty="0" err="1" smtClean="0">
                <a:cs typeface="Times New Roman"/>
              </a:rPr>
              <a:t>på</a:t>
            </a:r>
            <a:r>
              <a:rPr lang="en-US" sz="5100" dirty="0" smtClean="0">
                <a:cs typeface="Times New Roman"/>
              </a:rPr>
              <a:t> </a:t>
            </a:r>
            <a:r>
              <a:rPr lang="en-US" sz="5100" dirty="0" err="1" smtClean="0">
                <a:cs typeface="Times New Roman"/>
              </a:rPr>
              <a:t>specialiceret</a:t>
            </a:r>
            <a:r>
              <a:rPr lang="en-US" sz="5100" dirty="0" smtClean="0">
                <a:cs typeface="Times New Roman"/>
              </a:rPr>
              <a:t> </a:t>
            </a:r>
            <a:r>
              <a:rPr lang="en-US" sz="5100" dirty="0" err="1" smtClean="0">
                <a:cs typeface="Times New Roman"/>
              </a:rPr>
              <a:t>niveau</a:t>
            </a:r>
            <a:endParaRPr lang="en-US" sz="5100" dirty="0" smtClean="0">
              <a:cs typeface="Times New Roman"/>
            </a:endParaRPr>
          </a:p>
          <a:p>
            <a:pPr marL="0" indent="0">
              <a:buNone/>
            </a:pPr>
            <a:endParaRPr lang="en-US" sz="4400" dirty="0">
              <a:cs typeface="Times New Roman"/>
            </a:endParaRPr>
          </a:p>
          <a:p>
            <a:pPr marL="0" indent="0">
              <a:buNone/>
            </a:pPr>
            <a:endParaRPr lang="en-US" sz="4400" dirty="0" smtClean="0">
              <a:cs typeface="Times New Roman"/>
            </a:endParaRPr>
          </a:p>
          <a:p>
            <a:pPr marL="0" indent="0">
              <a:buNone/>
            </a:pPr>
            <a:r>
              <a:rPr lang="en-US" sz="5100" dirty="0" err="1" smtClean="0">
                <a:cs typeface="Times New Roman"/>
              </a:rPr>
              <a:t>Forebyggelse</a:t>
            </a:r>
            <a:r>
              <a:rPr lang="en-US" sz="5100" dirty="0" smtClean="0">
                <a:cs typeface="Times New Roman"/>
              </a:rPr>
              <a:t> </a:t>
            </a:r>
            <a:r>
              <a:rPr lang="en-US" sz="5100" dirty="0" err="1" smtClean="0">
                <a:cs typeface="Times New Roman"/>
              </a:rPr>
              <a:t>inden</a:t>
            </a:r>
            <a:r>
              <a:rPr lang="en-US" sz="5100" dirty="0" smtClean="0">
                <a:cs typeface="Times New Roman"/>
              </a:rPr>
              <a:t> for </a:t>
            </a:r>
            <a:r>
              <a:rPr lang="en-US" sz="5100" dirty="0" err="1" smtClean="0">
                <a:cs typeface="Times New Roman"/>
              </a:rPr>
              <a:t>alle</a:t>
            </a:r>
            <a:r>
              <a:rPr lang="en-US" sz="5100" dirty="0" smtClean="0">
                <a:cs typeface="Times New Roman"/>
              </a:rPr>
              <a:t> </a:t>
            </a:r>
            <a:r>
              <a:rPr lang="en-US" sz="5100" dirty="0" err="1" smtClean="0">
                <a:cs typeface="Times New Roman"/>
              </a:rPr>
              <a:t>kræftformer</a:t>
            </a:r>
            <a:r>
              <a:rPr lang="en-US" sz="5100" dirty="0" smtClean="0">
                <a:cs typeface="Times New Roman"/>
              </a:rPr>
              <a:t> ?</a:t>
            </a:r>
          </a:p>
          <a:p>
            <a:pPr marL="0" indent="0">
              <a:buNone/>
            </a:pPr>
            <a:r>
              <a:rPr lang="en-US" sz="9600" dirty="0" smtClean="0">
                <a:cs typeface="Times New Roman"/>
              </a:rPr>
              <a:t> </a:t>
            </a:r>
          </a:p>
          <a:p>
            <a:pPr marL="0" indent="0">
              <a:buNone/>
            </a:pPr>
            <a:endParaRPr lang="en-US" sz="9600" dirty="0">
              <a:latin typeface="Times New Roman"/>
              <a:cs typeface="Times New Roman"/>
            </a:endParaRPr>
          </a:p>
          <a:p>
            <a:pPr marL="0" indent="0">
              <a:buNone/>
            </a:pPr>
            <a:r>
              <a:rPr lang="en-US" sz="9600" dirty="0" smtClean="0">
                <a:latin typeface="Times New Roman"/>
                <a:cs typeface="Times New Roman"/>
              </a:rPr>
              <a:t> </a:t>
            </a:r>
          </a:p>
          <a:p>
            <a:endParaRPr lang="en-US" dirty="0" smtClean="0">
              <a:latin typeface="Times New Roman"/>
              <a:cs typeface="Times New Roman"/>
            </a:endParaRPr>
          </a:p>
          <a:p>
            <a:endParaRPr lang="en-US" dirty="0" smtClean="0">
              <a:latin typeface="Times New Roman"/>
              <a:cs typeface="Times New Roman"/>
            </a:endParaRP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999610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Metaboliske</a:t>
            </a:r>
            <a:r>
              <a:rPr lang="en-US" sz="4800" dirty="0" smtClean="0">
                <a:latin typeface="+mn-lt"/>
              </a:rPr>
              <a:t> </a:t>
            </a:r>
            <a:r>
              <a:rPr lang="en-US" sz="4800" dirty="0" err="1" smtClean="0">
                <a:latin typeface="+mn-lt"/>
              </a:rPr>
              <a:t>forandringer</a:t>
            </a:r>
            <a:r>
              <a:rPr lang="en-US" sz="4800" dirty="0" smtClean="0">
                <a:latin typeface="+mn-lt"/>
              </a:rPr>
              <a:t> </a:t>
            </a:r>
            <a:r>
              <a:rPr lang="en-US" sz="4800" dirty="0" err="1" smtClean="0">
                <a:latin typeface="+mn-lt"/>
              </a:rPr>
              <a:t>ved</a:t>
            </a:r>
            <a:r>
              <a:rPr lang="en-US" sz="4800" dirty="0" smtClean="0">
                <a:latin typeface="+mn-lt"/>
              </a:rPr>
              <a:t> </a:t>
            </a:r>
            <a:r>
              <a:rPr lang="en-US" sz="4800"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6236856" cy="31046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Ved</a:t>
            </a:r>
            <a:r>
              <a:rPr lang="en-US" sz="2400" dirty="0"/>
              <a:t> </a:t>
            </a:r>
            <a:r>
              <a:rPr lang="en-US" sz="2400" dirty="0" err="1" smtClean="0"/>
              <a:t>endokrin</a:t>
            </a:r>
            <a:r>
              <a:rPr lang="en-US" sz="2400" dirty="0" smtClean="0"/>
              <a:t> </a:t>
            </a:r>
            <a:r>
              <a:rPr lang="en-US" sz="2400" dirty="0" err="1"/>
              <a:t>behandling</a:t>
            </a:r>
            <a:r>
              <a:rPr lang="en-US" sz="2400" dirty="0"/>
              <a:t> </a:t>
            </a:r>
            <a:r>
              <a:rPr lang="en-US" sz="2400" dirty="0" err="1"/>
              <a:t>øges</a:t>
            </a:r>
            <a:r>
              <a:rPr lang="en-US" sz="2400" dirty="0"/>
              <a:t> </a:t>
            </a:r>
            <a:r>
              <a:rPr lang="en-US" sz="2400" dirty="0" err="1" smtClean="0"/>
              <a:t>risikoen</a:t>
            </a:r>
            <a:r>
              <a:rPr lang="en-US" sz="2400" dirty="0" smtClean="0"/>
              <a:t> </a:t>
            </a:r>
            <a:r>
              <a:rPr lang="en-US" sz="2400" dirty="0"/>
              <a:t>for</a:t>
            </a:r>
            <a:r>
              <a:rPr lang="en-US" sz="2400" dirty="0" smtClean="0"/>
              <a:t>:</a:t>
            </a:r>
            <a:endParaRPr lang="en-US" sz="2400" dirty="0"/>
          </a:p>
          <a:p>
            <a:r>
              <a:rPr lang="en-US" sz="2400" dirty="0" err="1" smtClean="0"/>
              <a:t>Vægtøgning</a:t>
            </a:r>
            <a:endParaRPr lang="en-US" sz="2400" dirty="0"/>
          </a:p>
          <a:p>
            <a:r>
              <a:rPr lang="en-US" sz="2400" dirty="0" err="1" smtClean="0"/>
              <a:t>Forhøjet</a:t>
            </a:r>
            <a:r>
              <a:rPr lang="en-US" sz="2400" dirty="0" smtClean="0"/>
              <a:t> </a:t>
            </a:r>
            <a:r>
              <a:rPr lang="en-US" sz="2400" dirty="0" err="1"/>
              <a:t>blodsukker</a:t>
            </a:r>
            <a:r>
              <a:rPr lang="en-US" sz="2400" dirty="0"/>
              <a:t> med </a:t>
            </a:r>
            <a:r>
              <a:rPr lang="en-US" sz="2400" dirty="0" err="1"/>
              <a:t>udvikling</a:t>
            </a:r>
            <a:r>
              <a:rPr lang="en-US" sz="2400" dirty="0"/>
              <a:t> </a:t>
            </a:r>
            <a:r>
              <a:rPr lang="en-US" sz="2400" dirty="0" err="1"/>
              <a:t>af</a:t>
            </a:r>
            <a:r>
              <a:rPr lang="en-US" sz="2400" dirty="0"/>
              <a:t> diabetes</a:t>
            </a:r>
          </a:p>
          <a:p>
            <a:r>
              <a:rPr lang="en-US" sz="2400" dirty="0" err="1" smtClean="0"/>
              <a:t>Forhøjet</a:t>
            </a:r>
            <a:r>
              <a:rPr lang="en-US" sz="2400" dirty="0" smtClean="0"/>
              <a:t> </a:t>
            </a:r>
            <a:r>
              <a:rPr lang="en-US" sz="2400" dirty="0" err="1"/>
              <a:t>kolesterol</a:t>
            </a:r>
            <a:endParaRPr lang="en-US" sz="2400" dirty="0"/>
          </a:p>
          <a:p>
            <a:r>
              <a:rPr lang="en-US" sz="2400" dirty="0" smtClean="0"/>
              <a:t>Tab </a:t>
            </a:r>
            <a:r>
              <a:rPr lang="en-US" sz="2400" dirty="0" err="1"/>
              <a:t>af</a:t>
            </a:r>
            <a:r>
              <a:rPr lang="en-US" sz="2400" dirty="0"/>
              <a:t> </a:t>
            </a:r>
            <a:r>
              <a:rPr lang="en-US" sz="2400" dirty="0" err="1"/>
              <a:t>knoglemasse</a:t>
            </a:r>
            <a:r>
              <a:rPr lang="en-US" sz="2400" dirty="0"/>
              <a:t> </a:t>
            </a:r>
            <a:r>
              <a:rPr lang="mr-IN" sz="2400" dirty="0" smtClean="0"/>
              <a:t>–</a:t>
            </a:r>
            <a:r>
              <a:rPr lang="da-DK" sz="2400" dirty="0" smtClean="0"/>
              <a:t> </a:t>
            </a:r>
            <a:r>
              <a:rPr lang="en-US" sz="2400" dirty="0" err="1" smtClean="0"/>
              <a:t>osteoporose</a:t>
            </a:r>
            <a:endParaRPr lang="en-US" sz="2400" dirty="0"/>
          </a:p>
          <a:p>
            <a:r>
              <a:rPr lang="nb-NO" sz="2400" dirty="0" smtClean="0"/>
              <a:t>Ø</a:t>
            </a:r>
            <a:r>
              <a:rPr lang="en-US" sz="2400" dirty="0" smtClean="0"/>
              <a:t>get </a:t>
            </a:r>
            <a:r>
              <a:rPr lang="en-US" sz="2400" dirty="0" err="1"/>
              <a:t>forekomst</a:t>
            </a:r>
            <a:r>
              <a:rPr lang="en-US" sz="2400" dirty="0"/>
              <a:t> </a:t>
            </a:r>
            <a:r>
              <a:rPr lang="en-US" sz="2400" dirty="0" err="1"/>
              <a:t>af</a:t>
            </a:r>
            <a:r>
              <a:rPr lang="en-US" sz="2400" dirty="0"/>
              <a:t> </a:t>
            </a:r>
            <a:r>
              <a:rPr lang="en-US" sz="2400" dirty="0" err="1"/>
              <a:t>frakturer</a:t>
            </a:r>
            <a:r>
              <a:rPr lang="en-US" sz="2400" dirty="0"/>
              <a:t> (</a:t>
            </a:r>
            <a:r>
              <a:rPr lang="en-US" sz="2400" dirty="0" err="1"/>
              <a:t>knoglebrud</a:t>
            </a:r>
            <a:r>
              <a:rPr lang="en-US" sz="2400" dirty="0" smtClean="0"/>
              <a:t>)</a:t>
            </a:r>
            <a:endParaRPr lang="en-US" sz="2400" dirty="0"/>
          </a:p>
        </p:txBody>
      </p:sp>
      <p:sp>
        <p:nvSpPr>
          <p:cNvPr id="5" name="Afrundet rektangel 4"/>
          <p:cNvSpPr/>
          <p:nvPr/>
        </p:nvSpPr>
        <p:spPr>
          <a:xfrm>
            <a:off x="7762875" y="2372302"/>
            <a:ext cx="3477780" cy="20568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p:cNvSpPr txBox="1"/>
          <p:nvPr/>
        </p:nvSpPr>
        <p:spPr>
          <a:xfrm>
            <a:off x="7762875" y="2580409"/>
            <a:ext cx="3477780" cy="1692771"/>
          </a:xfrm>
          <a:prstGeom prst="rect">
            <a:avLst/>
          </a:prstGeom>
          <a:noFill/>
        </p:spPr>
        <p:txBody>
          <a:bodyPr wrap="square" rtlCol="0">
            <a:spAutoFit/>
          </a:bodyPr>
          <a:lstStyle/>
          <a:p>
            <a:pPr marL="342900" indent="-342900">
              <a:buFont typeface="Arial" panose="020B0604020202020204" pitchFamily="34" charset="0"/>
              <a:buChar char="•"/>
            </a:pPr>
            <a:r>
              <a:rPr lang="da-DK" sz="2400" i="1" dirty="0"/>
              <a:t>Bliver du kontrolleret </a:t>
            </a:r>
            <a:r>
              <a:rPr lang="da-DK" sz="2400" i="1" dirty="0" smtClean="0"/>
              <a:t>herfor?</a:t>
            </a:r>
            <a:br>
              <a:rPr lang="da-DK" sz="2400" i="1" dirty="0" smtClean="0"/>
            </a:br>
            <a:endParaRPr lang="da-DK" sz="800" i="1" dirty="0" smtClean="0"/>
          </a:p>
          <a:p>
            <a:pPr marL="342900" indent="-342900">
              <a:buFont typeface="Arial" panose="020B0604020202020204" pitchFamily="34" charset="0"/>
              <a:buChar char="•"/>
            </a:pPr>
            <a:r>
              <a:rPr lang="da-DK" sz="2400" i="1" dirty="0" smtClean="0"/>
              <a:t>Tal </a:t>
            </a:r>
            <a:r>
              <a:rPr lang="da-DK" sz="2400" i="1" dirty="0"/>
              <a:t>med din egen læge eller onkolog</a:t>
            </a:r>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226893" y="2857898"/>
            <a:ext cx="1786589" cy="5610225"/>
          </a:xfrm>
          <a:prstGeom prst="rect">
            <a:avLst/>
          </a:prstGeom>
        </p:spPr>
      </p:pic>
      <p:sp>
        <p:nvSpPr>
          <p:cNvPr id="13" name="Højrepil 12"/>
          <p:cNvSpPr/>
          <p:nvPr/>
        </p:nvSpPr>
        <p:spPr>
          <a:xfrm>
            <a:off x="6981825" y="3143250"/>
            <a:ext cx="647700"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9037327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6"/>
            <a:ext cx="10515600" cy="609252"/>
          </a:xfrm>
        </p:spPr>
        <p:txBody>
          <a:bodyPr>
            <a:noAutofit/>
          </a:bodyPr>
          <a:lstStyle/>
          <a:p>
            <a:r>
              <a:rPr lang="en-US" sz="4800" dirty="0" err="1" smtClean="0">
                <a:latin typeface="+mn-lt"/>
              </a:rPr>
              <a:t>Metaboliske</a:t>
            </a:r>
            <a:r>
              <a:rPr lang="en-US" sz="4800" dirty="0" smtClean="0">
                <a:latin typeface="+mn-lt"/>
              </a:rPr>
              <a:t> </a:t>
            </a:r>
            <a:r>
              <a:rPr lang="en-US" sz="4800" dirty="0" err="1" smtClean="0">
                <a:latin typeface="+mn-lt"/>
              </a:rPr>
              <a:t>forandringer</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697603"/>
            <a:ext cx="10515600" cy="4866459"/>
          </a:xfrm>
        </p:spPr>
        <p:txBody>
          <a:bodyPr>
            <a:normAutofit/>
          </a:bodyPr>
          <a:lstStyle/>
          <a:p>
            <a:pPr marL="0" indent="0">
              <a:buNone/>
            </a:pPr>
            <a:r>
              <a:rPr lang="en-US" sz="2400" dirty="0" err="1" smtClean="0"/>
              <a:t>Ved</a:t>
            </a:r>
            <a:r>
              <a:rPr lang="en-US" sz="2400" dirty="0" smtClean="0"/>
              <a:t> </a:t>
            </a:r>
            <a:r>
              <a:rPr lang="en-US" sz="2400" dirty="0" err="1" smtClean="0"/>
              <a:t>behandling</a:t>
            </a:r>
            <a:r>
              <a:rPr lang="en-US" sz="2400" dirty="0" smtClean="0"/>
              <a:t> med </a:t>
            </a:r>
            <a:r>
              <a:rPr lang="en-US" sz="2400" dirty="0" err="1" smtClean="0"/>
              <a:t>endokrin</a:t>
            </a:r>
            <a:r>
              <a:rPr lang="en-US" sz="2400" dirty="0" smtClean="0"/>
              <a:t> </a:t>
            </a:r>
            <a:r>
              <a:rPr lang="en-US" sz="2400" dirty="0" err="1" smtClean="0"/>
              <a:t>behandling</a:t>
            </a:r>
            <a:r>
              <a:rPr lang="en-US" sz="2400" dirty="0" smtClean="0"/>
              <a:t> </a:t>
            </a:r>
            <a:r>
              <a:rPr lang="en-US" sz="2400" dirty="0" err="1" smtClean="0"/>
              <a:t>øges</a:t>
            </a:r>
            <a:r>
              <a:rPr lang="en-US" sz="2400" dirty="0" smtClean="0"/>
              <a:t> </a:t>
            </a:r>
            <a:r>
              <a:rPr lang="en-US" sz="2400" dirty="0" err="1" smtClean="0"/>
              <a:t>riskioen</a:t>
            </a:r>
            <a:r>
              <a:rPr lang="en-US" sz="2400" dirty="0" smtClean="0"/>
              <a:t> for:</a:t>
            </a:r>
          </a:p>
          <a:p>
            <a:endParaRPr lang="en-US" sz="2400" dirty="0"/>
          </a:p>
          <a:p>
            <a:r>
              <a:rPr lang="en-US" sz="2400" dirty="0" err="1"/>
              <a:t>V</a:t>
            </a:r>
            <a:r>
              <a:rPr lang="en-US" sz="2400" dirty="0" err="1" smtClean="0"/>
              <a:t>ægtøgning</a:t>
            </a:r>
            <a:endParaRPr lang="en-US" sz="2400" dirty="0" smtClean="0"/>
          </a:p>
          <a:p>
            <a:r>
              <a:rPr lang="en-US" sz="2400" dirty="0" err="1"/>
              <a:t>F</a:t>
            </a:r>
            <a:r>
              <a:rPr lang="en-US" sz="2400" dirty="0" err="1" smtClean="0"/>
              <a:t>ørhøjet</a:t>
            </a:r>
            <a:r>
              <a:rPr lang="en-US" sz="2400" dirty="0" smtClean="0"/>
              <a:t> </a:t>
            </a:r>
            <a:r>
              <a:rPr lang="en-US" sz="2400" dirty="0" err="1" smtClean="0"/>
              <a:t>blodsukker</a:t>
            </a:r>
            <a:r>
              <a:rPr lang="en-US" sz="2400" dirty="0" smtClean="0"/>
              <a:t> med </a:t>
            </a:r>
            <a:r>
              <a:rPr lang="en-US" sz="2400" dirty="0" err="1" smtClean="0"/>
              <a:t>udvikling</a:t>
            </a:r>
            <a:r>
              <a:rPr lang="en-US" sz="2400" dirty="0" smtClean="0"/>
              <a:t> </a:t>
            </a:r>
            <a:r>
              <a:rPr lang="en-US" sz="2400" dirty="0" err="1" smtClean="0"/>
              <a:t>af</a:t>
            </a:r>
            <a:r>
              <a:rPr lang="en-US" sz="2400" dirty="0" smtClean="0"/>
              <a:t> diabetes</a:t>
            </a:r>
          </a:p>
          <a:p>
            <a:r>
              <a:rPr lang="en-US" sz="2400" dirty="0" err="1"/>
              <a:t>F</a:t>
            </a:r>
            <a:r>
              <a:rPr lang="en-US" sz="2400" dirty="0" err="1" smtClean="0"/>
              <a:t>orhøjet</a:t>
            </a:r>
            <a:r>
              <a:rPr lang="en-US" sz="2400" dirty="0" smtClean="0"/>
              <a:t> </a:t>
            </a:r>
            <a:r>
              <a:rPr lang="en-US" sz="2400" dirty="0" err="1" smtClean="0"/>
              <a:t>kolesterol</a:t>
            </a:r>
            <a:endParaRPr lang="en-US" sz="2400" dirty="0" smtClean="0"/>
          </a:p>
          <a:p>
            <a:r>
              <a:rPr lang="en-US" sz="2400" dirty="0"/>
              <a:t>T</a:t>
            </a:r>
            <a:r>
              <a:rPr lang="en-US" sz="2400" dirty="0" smtClean="0"/>
              <a:t>ab </a:t>
            </a:r>
            <a:r>
              <a:rPr lang="en-US" sz="2400" dirty="0" err="1" smtClean="0"/>
              <a:t>af</a:t>
            </a:r>
            <a:r>
              <a:rPr lang="en-US" sz="2400" dirty="0" smtClean="0"/>
              <a:t> </a:t>
            </a:r>
            <a:r>
              <a:rPr lang="en-US" sz="2400" dirty="0" err="1" smtClean="0"/>
              <a:t>knoglemasse</a:t>
            </a:r>
            <a:r>
              <a:rPr lang="en-US" sz="2400" dirty="0" smtClean="0"/>
              <a:t> </a:t>
            </a:r>
            <a:r>
              <a:rPr lang="mr-IN" sz="2400" dirty="0" smtClean="0"/>
              <a:t>–</a:t>
            </a:r>
            <a:r>
              <a:rPr lang="en-US" sz="2400" dirty="0" err="1" smtClean="0"/>
              <a:t>osteoporose</a:t>
            </a:r>
            <a:endParaRPr lang="en-US" sz="2400" dirty="0" smtClean="0"/>
          </a:p>
          <a:p>
            <a:r>
              <a:rPr lang="nb-NO" sz="2400" dirty="0"/>
              <a:t>Ø</a:t>
            </a:r>
            <a:r>
              <a:rPr lang="en-US" sz="2400" dirty="0" smtClean="0"/>
              <a:t>get </a:t>
            </a:r>
            <a:r>
              <a:rPr lang="en-US" sz="2400" dirty="0" err="1" smtClean="0"/>
              <a:t>forekomst</a:t>
            </a:r>
            <a:r>
              <a:rPr lang="en-US" sz="2400" dirty="0" smtClean="0"/>
              <a:t> </a:t>
            </a:r>
            <a:r>
              <a:rPr lang="en-US" sz="2400" dirty="0" err="1" smtClean="0"/>
              <a:t>af</a:t>
            </a:r>
            <a:r>
              <a:rPr lang="en-US" sz="2400" dirty="0" smtClean="0"/>
              <a:t> </a:t>
            </a:r>
            <a:r>
              <a:rPr lang="en-US" sz="2400" dirty="0" err="1" smtClean="0"/>
              <a:t>frakturer</a:t>
            </a:r>
            <a:r>
              <a:rPr lang="en-US" sz="2400" dirty="0" smtClean="0"/>
              <a:t> (</a:t>
            </a:r>
            <a:r>
              <a:rPr lang="en-US" sz="2400" dirty="0" err="1" smtClean="0"/>
              <a:t>knoglebrud</a:t>
            </a:r>
            <a:r>
              <a:rPr lang="en-US" sz="2400" dirty="0" smtClean="0"/>
              <a:t>)</a:t>
            </a:r>
          </a:p>
          <a:p>
            <a:endParaRPr lang="en-US" sz="2400" dirty="0"/>
          </a:p>
          <a:p>
            <a:pPr marL="0" indent="0">
              <a:buNone/>
            </a:pPr>
            <a:r>
              <a:rPr lang="en-US" sz="2400" i="1" dirty="0" err="1" smtClean="0"/>
              <a:t>Bliver</a:t>
            </a:r>
            <a:r>
              <a:rPr lang="en-US" sz="2400" i="1" dirty="0" smtClean="0"/>
              <a:t> du </a:t>
            </a:r>
            <a:r>
              <a:rPr lang="en-US" sz="2400" i="1" dirty="0" err="1" smtClean="0"/>
              <a:t>kontrolleret</a:t>
            </a:r>
            <a:r>
              <a:rPr lang="en-US" sz="2400" i="1" dirty="0" smtClean="0"/>
              <a:t> </a:t>
            </a:r>
            <a:r>
              <a:rPr lang="en-US" sz="2400" i="1" dirty="0" err="1" smtClean="0"/>
              <a:t>herfor</a:t>
            </a:r>
            <a:r>
              <a:rPr lang="en-US" sz="2400" i="1" dirty="0" smtClean="0"/>
              <a:t>  ?</a:t>
            </a:r>
          </a:p>
          <a:p>
            <a:pPr marL="0" indent="0">
              <a:buNone/>
            </a:pPr>
            <a:r>
              <a:rPr lang="en-US" sz="2400" i="1" dirty="0" smtClean="0"/>
              <a:t>Tal med din </a:t>
            </a:r>
            <a:r>
              <a:rPr lang="en-US" sz="2400" i="1" dirty="0" err="1" smtClean="0"/>
              <a:t>egen</a:t>
            </a:r>
            <a:r>
              <a:rPr lang="en-US" sz="2400" i="1" dirty="0" smtClean="0"/>
              <a:t> </a:t>
            </a:r>
            <a:r>
              <a:rPr lang="en-US" sz="2400" i="1" dirty="0" err="1" smtClean="0"/>
              <a:t>læge</a:t>
            </a:r>
            <a:r>
              <a:rPr lang="en-US" sz="2400" i="1" dirty="0" smtClean="0"/>
              <a:t> </a:t>
            </a:r>
            <a:r>
              <a:rPr lang="en-US" sz="2400" i="1" dirty="0" err="1" smtClean="0"/>
              <a:t>eller</a:t>
            </a:r>
            <a:r>
              <a:rPr lang="en-US" sz="2400" i="1" dirty="0" smtClean="0"/>
              <a:t> </a:t>
            </a:r>
            <a:r>
              <a:rPr lang="en-US" sz="2400" i="1" dirty="0" err="1" smtClean="0"/>
              <a:t>onkolog</a:t>
            </a:r>
            <a:endParaRPr lang="en-US" sz="2400" i="1" dirty="0" smtClean="0"/>
          </a:p>
          <a:p>
            <a:endParaRPr lang="en-US" sz="2400" dirty="0" smtClean="0"/>
          </a:p>
          <a:p>
            <a:endParaRPr lang="en-US" sz="2400" dirty="0"/>
          </a:p>
          <a:p>
            <a:endParaRPr lang="en-US" sz="2400" dirty="0" smtClean="0"/>
          </a:p>
          <a:p>
            <a:endParaRPr lang="en-US" sz="2400" dirty="0" smtClean="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437755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1079499"/>
            <a:ext cx="10515600" cy="920751"/>
          </a:xfrm>
        </p:spPr>
        <p:txBody>
          <a:bodyPr>
            <a:noAutofit/>
          </a:bodyPr>
          <a:lstStyle/>
          <a:p>
            <a:r>
              <a:rPr lang="en-US" dirty="0" err="1" smtClean="0">
                <a:latin typeface="+mn-lt"/>
              </a:rPr>
              <a:t>Metaboliske</a:t>
            </a:r>
            <a:r>
              <a:rPr lang="en-US" dirty="0" smtClean="0">
                <a:latin typeface="+mn-lt"/>
              </a:rPr>
              <a:t> </a:t>
            </a:r>
            <a:r>
              <a:rPr lang="en-US" dirty="0" err="1" smtClean="0">
                <a:latin typeface="+mn-lt"/>
              </a:rPr>
              <a:t>forandringer</a:t>
            </a:r>
            <a:r>
              <a:rPr lang="en-US" dirty="0" smtClean="0">
                <a:latin typeface="+mn-lt"/>
              </a:rPr>
              <a:t> </a:t>
            </a:r>
            <a:r>
              <a:rPr lang="en-US" dirty="0" err="1" smtClean="0">
                <a:latin typeface="+mn-lt"/>
              </a:rPr>
              <a:t>og</a:t>
            </a:r>
            <a:r>
              <a:rPr lang="en-US" dirty="0" smtClean="0">
                <a:latin typeface="+mn-lt"/>
              </a:rPr>
              <a:t> </a:t>
            </a:r>
            <a:r>
              <a:rPr lang="en-US" dirty="0" err="1" smtClean="0">
                <a:latin typeface="+mn-lt"/>
              </a:rPr>
              <a:t>prostatakræft</a:t>
            </a:r>
            <a:endParaRPr lang="en-US" dirty="0">
              <a:latin typeface="+mn-lt"/>
            </a:endParaRPr>
          </a:p>
        </p:txBody>
      </p:sp>
      <p:sp>
        <p:nvSpPr>
          <p:cNvPr id="3" name="Content Placeholder 2"/>
          <p:cNvSpPr>
            <a:spLocks noGrp="1"/>
          </p:cNvSpPr>
          <p:nvPr>
            <p:ph idx="1"/>
          </p:nvPr>
        </p:nvSpPr>
        <p:spPr>
          <a:xfrm>
            <a:off x="838200" y="2397125"/>
            <a:ext cx="10515600" cy="4166937"/>
          </a:xfrm>
        </p:spPr>
        <p:txBody>
          <a:bodyPr>
            <a:normAutofit/>
          </a:bodyPr>
          <a:lstStyle/>
          <a:p>
            <a:pPr marL="0" indent="0">
              <a:buNone/>
            </a:pPr>
            <a:r>
              <a:rPr lang="en-US" sz="2400" dirty="0" err="1" smtClean="0"/>
              <a:t>Ved</a:t>
            </a:r>
            <a:r>
              <a:rPr lang="en-US" sz="2400" dirty="0" smtClean="0"/>
              <a:t> </a:t>
            </a:r>
            <a:r>
              <a:rPr lang="en-US" sz="2400" dirty="0" err="1" smtClean="0"/>
              <a:t>behandling</a:t>
            </a:r>
            <a:r>
              <a:rPr lang="en-US" sz="2400" dirty="0" smtClean="0"/>
              <a:t> med </a:t>
            </a:r>
            <a:r>
              <a:rPr lang="en-US" sz="2400" dirty="0" err="1" smtClean="0"/>
              <a:t>endokrin</a:t>
            </a:r>
            <a:r>
              <a:rPr lang="en-US" sz="2400" dirty="0" smtClean="0"/>
              <a:t> </a:t>
            </a:r>
            <a:r>
              <a:rPr lang="en-US" sz="2400" dirty="0" err="1" smtClean="0"/>
              <a:t>behandling</a:t>
            </a:r>
            <a:r>
              <a:rPr lang="en-US" sz="2400" dirty="0" smtClean="0"/>
              <a:t> </a:t>
            </a:r>
            <a:r>
              <a:rPr lang="en-US" sz="2400" dirty="0" err="1" smtClean="0"/>
              <a:t>øges</a:t>
            </a:r>
            <a:r>
              <a:rPr lang="en-US" sz="2400" dirty="0" smtClean="0"/>
              <a:t> </a:t>
            </a:r>
            <a:r>
              <a:rPr lang="en-US" sz="2400" dirty="0" err="1" smtClean="0"/>
              <a:t>riskioen</a:t>
            </a:r>
            <a:r>
              <a:rPr lang="en-US" sz="2400" dirty="0" smtClean="0"/>
              <a:t> for:</a:t>
            </a:r>
          </a:p>
          <a:p>
            <a:endParaRPr lang="en-US" sz="2400" dirty="0"/>
          </a:p>
          <a:p>
            <a:r>
              <a:rPr lang="nb-NO" sz="2400" dirty="0" smtClean="0"/>
              <a:t>Ø</a:t>
            </a:r>
            <a:r>
              <a:rPr lang="en-US" sz="2400" dirty="0" smtClean="0"/>
              <a:t>get </a:t>
            </a:r>
            <a:r>
              <a:rPr lang="en-US" sz="2400" dirty="0" err="1" smtClean="0"/>
              <a:t>fedtmasse</a:t>
            </a:r>
            <a:endParaRPr lang="en-US" sz="2400" dirty="0" smtClean="0"/>
          </a:p>
          <a:p>
            <a:r>
              <a:rPr lang="nb-NO" sz="2400" dirty="0" smtClean="0"/>
              <a:t>Ø</a:t>
            </a:r>
            <a:r>
              <a:rPr lang="en-US" sz="2400" dirty="0" smtClean="0"/>
              <a:t>get </a:t>
            </a:r>
            <a:r>
              <a:rPr lang="en-US" sz="2400" dirty="0" err="1" smtClean="0"/>
              <a:t>kolesterol</a:t>
            </a:r>
            <a:endParaRPr lang="en-US" sz="2400" dirty="0" smtClean="0"/>
          </a:p>
          <a:p>
            <a:r>
              <a:rPr lang="en-US" sz="2400" dirty="0" err="1" smtClean="0"/>
              <a:t>Øget</a:t>
            </a:r>
            <a:r>
              <a:rPr lang="en-US" sz="2400" dirty="0" smtClean="0"/>
              <a:t> </a:t>
            </a:r>
            <a:r>
              <a:rPr lang="en-US" sz="2400" dirty="0" err="1" smtClean="0"/>
              <a:t>triglycerid</a:t>
            </a:r>
            <a:endParaRPr lang="en-US" sz="2400" dirty="0" smtClean="0"/>
          </a:p>
          <a:p>
            <a:r>
              <a:rPr lang="en-US" sz="2400" dirty="0" err="1" smtClean="0"/>
              <a:t>Øget</a:t>
            </a:r>
            <a:r>
              <a:rPr lang="en-US" sz="2400" dirty="0" smtClean="0"/>
              <a:t> </a:t>
            </a:r>
            <a:r>
              <a:rPr lang="en-US" sz="2400" dirty="0" err="1" smtClean="0"/>
              <a:t>blodsukker</a:t>
            </a:r>
            <a:r>
              <a:rPr lang="en-US" sz="2400" dirty="0" smtClean="0"/>
              <a:t> </a:t>
            </a:r>
            <a:r>
              <a:rPr lang="en-US" sz="2400" dirty="0" err="1" smtClean="0"/>
              <a:t>niveau</a:t>
            </a:r>
            <a:endParaRPr lang="en-US" sz="2400" dirty="0" smtClean="0"/>
          </a:p>
          <a:p>
            <a:endParaRPr lang="en-US" sz="2400" dirty="0"/>
          </a:p>
          <a:p>
            <a:pPr marL="0" indent="0">
              <a:buNone/>
            </a:pPr>
            <a:r>
              <a:rPr lang="en-US" sz="2400" i="1" dirty="0" smtClean="0"/>
              <a:t>Der </a:t>
            </a:r>
            <a:r>
              <a:rPr lang="en-US" sz="2400" i="1" dirty="0" err="1" smtClean="0"/>
              <a:t>er</a:t>
            </a:r>
            <a:r>
              <a:rPr lang="en-US" sz="2400" i="1" dirty="0" smtClean="0"/>
              <a:t> guidelines </a:t>
            </a:r>
            <a:r>
              <a:rPr lang="en-US" sz="2400" i="1" dirty="0" err="1" smtClean="0"/>
              <a:t>herfor</a:t>
            </a:r>
            <a:r>
              <a:rPr lang="en-US" sz="2400" i="1" dirty="0"/>
              <a:t> </a:t>
            </a:r>
            <a:endParaRPr lang="en-US" sz="2400" i="1" dirty="0" smtClean="0"/>
          </a:p>
          <a:p>
            <a:endParaRPr lang="en-US" sz="2400" dirty="0" smtClean="0"/>
          </a:p>
          <a:p>
            <a:endParaRPr lang="en-US" sz="2400" dirty="0"/>
          </a:p>
          <a:p>
            <a:endParaRPr lang="en-US" sz="2400" dirty="0" smtClean="0"/>
          </a:p>
          <a:p>
            <a:endParaRPr lang="en-US" sz="2400" dirty="0" smtClean="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046033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6"/>
            <a:ext cx="10515600" cy="609252"/>
          </a:xfrm>
        </p:spPr>
        <p:txBody>
          <a:bodyPr>
            <a:noAutofit/>
          </a:bodyPr>
          <a:lstStyle/>
          <a:p>
            <a:r>
              <a:rPr lang="en-US" sz="4800" dirty="0" err="1" smtClean="0">
                <a:latin typeface="+mn-lt"/>
              </a:rPr>
              <a:t>Arbejdsmarkedstilknytning</a:t>
            </a:r>
            <a:r>
              <a:rPr lang="en-US" sz="4800" dirty="0" smtClean="0">
                <a:latin typeface="+mn-lt"/>
              </a:rPr>
              <a:t> </a:t>
            </a:r>
            <a:endParaRPr lang="en-US" sz="4800" dirty="0">
              <a:latin typeface="+mn-lt"/>
            </a:endParaRPr>
          </a:p>
        </p:txBody>
      </p:sp>
      <p:sp>
        <p:nvSpPr>
          <p:cNvPr id="3" name="Content Placeholder 2"/>
          <p:cNvSpPr>
            <a:spLocks noGrp="1"/>
          </p:cNvSpPr>
          <p:nvPr>
            <p:ph idx="1"/>
          </p:nvPr>
        </p:nvSpPr>
        <p:spPr>
          <a:xfrm>
            <a:off x="838200" y="1697603"/>
            <a:ext cx="10515600" cy="4866459"/>
          </a:xfrm>
        </p:spPr>
        <p:txBody>
          <a:bodyPr>
            <a:normAutofit/>
          </a:bodyPr>
          <a:lstStyle/>
          <a:p>
            <a:pPr marL="0" indent="0">
              <a:buNone/>
            </a:pPr>
            <a:endParaRPr lang="en-US" sz="1800" i="1" dirty="0"/>
          </a:p>
          <a:p>
            <a:r>
              <a:rPr lang="en-US" sz="2400" dirty="0" err="1"/>
              <a:t>k</a:t>
            </a:r>
            <a:r>
              <a:rPr lang="en-US" sz="2400" dirty="0" err="1" smtClean="0"/>
              <a:t>ræftoverlevere</a:t>
            </a:r>
            <a:r>
              <a:rPr lang="en-US" sz="2400" dirty="0" smtClean="0"/>
              <a:t> </a:t>
            </a:r>
            <a:r>
              <a:rPr lang="en-US" sz="2400" dirty="0" err="1" smtClean="0"/>
              <a:t>har</a:t>
            </a:r>
            <a:r>
              <a:rPr lang="en-US" sz="2400" dirty="0" smtClean="0"/>
              <a:t> </a:t>
            </a:r>
            <a:r>
              <a:rPr lang="en-US" sz="2400" dirty="0" err="1" smtClean="0"/>
              <a:t>signifikant</a:t>
            </a:r>
            <a:r>
              <a:rPr lang="en-US" sz="2400" dirty="0" smtClean="0"/>
              <a:t> </a:t>
            </a:r>
            <a:r>
              <a:rPr lang="en-US" sz="2400" dirty="0" err="1" smtClean="0"/>
              <a:t>større</a:t>
            </a:r>
            <a:r>
              <a:rPr lang="en-US" sz="2400" dirty="0" smtClean="0"/>
              <a:t> </a:t>
            </a:r>
            <a:r>
              <a:rPr lang="en-US" sz="2400" dirty="0" err="1" smtClean="0"/>
              <a:t>sandsynlighed</a:t>
            </a:r>
            <a:r>
              <a:rPr lang="en-US" sz="2400" dirty="0" smtClean="0"/>
              <a:t> for at </a:t>
            </a:r>
            <a:r>
              <a:rPr lang="en-US" sz="2400" dirty="0" err="1" smtClean="0"/>
              <a:t>være</a:t>
            </a:r>
            <a:r>
              <a:rPr lang="en-US" sz="2400" dirty="0" smtClean="0"/>
              <a:t> </a:t>
            </a:r>
            <a:r>
              <a:rPr lang="en-US" sz="2400" dirty="0" err="1" smtClean="0"/>
              <a:t>arbejdsløse</a:t>
            </a:r>
            <a:r>
              <a:rPr lang="en-US" sz="2400" dirty="0" smtClean="0"/>
              <a:t> (34% </a:t>
            </a:r>
            <a:r>
              <a:rPr lang="en-US" sz="2400" dirty="0" err="1" smtClean="0"/>
              <a:t>vs</a:t>
            </a:r>
            <a:r>
              <a:rPr lang="en-US" sz="2400" dirty="0" smtClean="0"/>
              <a:t> 15% </a:t>
            </a:r>
            <a:endParaRPr lang="en-US" sz="2400" dirty="0"/>
          </a:p>
          <a:p>
            <a:pPr marL="0" indent="0">
              <a:buNone/>
            </a:pPr>
            <a:endParaRPr lang="en-US" sz="2400" dirty="0" smtClean="0"/>
          </a:p>
          <a:p>
            <a:pPr marL="0" indent="0">
              <a:buNone/>
            </a:pPr>
            <a:endParaRPr lang="en-US" sz="2400" dirty="0"/>
          </a:p>
          <a:p>
            <a:r>
              <a:rPr lang="en-US" sz="2400" dirty="0" err="1" smtClean="0"/>
              <a:t>arbejdsløshedsraterne</a:t>
            </a:r>
            <a:r>
              <a:rPr lang="en-US" sz="2400" dirty="0" smtClean="0"/>
              <a:t> </a:t>
            </a:r>
            <a:r>
              <a:rPr lang="en-US" sz="2400" dirty="0" err="1" smtClean="0"/>
              <a:t>er</a:t>
            </a:r>
            <a:r>
              <a:rPr lang="en-US" sz="2400" dirty="0" smtClean="0"/>
              <a:t> </a:t>
            </a:r>
            <a:r>
              <a:rPr lang="en-US" sz="2400" dirty="0" err="1" smtClean="0"/>
              <a:t>højest</a:t>
            </a:r>
            <a:r>
              <a:rPr lang="en-US" sz="2400" dirty="0" smtClean="0"/>
              <a:t> hos </a:t>
            </a:r>
            <a:r>
              <a:rPr lang="en-US" sz="2400" dirty="0" err="1" smtClean="0"/>
              <a:t>kvinder</a:t>
            </a:r>
            <a:r>
              <a:rPr lang="en-US" sz="2400" dirty="0" smtClean="0"/>
              <a:t> </a:t>
            </a:r>
            <a:r>
              <a:rPr lang="en-US" sz="2400" dirty="0" err="1" smtClean="0"/>
              <a:t>behandlet</a:t>
            </a:r>
            <a:r>
              <a:rPr lang="en-US" sz="2400" dirty="0" smtClean="0"/>
              <a:t> for </a:t>
            </a:r>
            <a:r>
              <a:rPr lang="en-US" sz="2400" dirty="0" err="1" smtClean="0"/>
              <a:t>brystkræft</a:t>
            </a:r>
            <a:r>
              <a:rPr lang="en-US" sz="2400" dirty="0" smtClean="0"/>
              <a:t> </a:t>
            </a:r>
            <a:r>
              <a:rPr lang="en-US" sz="2400" dirty="0" err="1" smtClean="0"/>
              <a:t>samt</a:t>
            </a:r>
            <a:r>
              <a:rPr lang="en-US" sz="2400" dirty="0" smtClean="0"/>
              <a:t> </a:t>
            </a:r>
            <a:r>
              <a:rPr lang="en-US" sz="2400" dirty="0" err="1" smtClean="0"/>
              <a:t>gynækologisk</a:t>
            </a:r>
            <a:r>
              <a:rPr lang="en-US" sz="2400" dirty="0" smtClean="0"/>
              <a:t> </a:t>
            </a:r>
            <a:r>
              <a:rPr lang="en-US" sz="2400" dirty="0" err="1" smtClean="0"/>
              <a:t>kræft</a:t>
            </a:r>
            <a:r>
              <a:rPr lang="en-US" sz="2400" dirty="0" smtClean="0"/>
              <a:t> </a:t>
            </a:r>
            <a:endParaRPr lang="da-DK" sz="2400" dirty="0"/>
          </a:p>
          <a:p>
            <a:pPr marL="0" indent="0">
              <a:buNone/>
            </a:pPr>
            <a:endParaRPr lang="da-DK" sz="1800" i="1" dirty="0" smtClean="0"/>
          </a:p>
          <a:p>
            <a:pPr marL="0" indent="0">
              <a:buNone/>
            </a:pPr>
            <a:r>
              <a:rPr lang="da-DK" sz="1200" i="1" dirty="0" smtClean="0"/>
              <a:t>Kilde: De Boer et al. Cancer </a:t>
            </a:r>
            <a:r>
              <a:rPr lang="da-DK" sz="1200" i="1" dirty="0" err="1" smtClean="0"/>
              <a:t>Survivors</a:t>
            </a:r>
            <a:r>
              <a:rPr lang="da-DK" sz="1200" i="1" dirty="0" smtClean="0"/>
              <a:t> and </a:t>
            </a:r>
            <a:r>
              <a:rPr lang="da-DK" sz="1200" i="1" dirty="0" err="1" smtClean="0"/>
              <a:t>unemployment</a:t>
            </a:r>
            <a:r>
              <a:rPr lang="da-DK" sz="1200" i="1" dirty="0" smtClean="0"/>
              <a:t>: a </a:t>
            </a:r>
            <a:r>
              <a:rPr lang="da-DK" sz="1200" i="1" dirty="0" err="1" smtClean="0"/>
              <a:t>meta-analysis</a:t>
            </a:r>
            <a:r>
              <a:rPr lang="da-DK" sz="1200" i="1" dirty="0" smtClean="0"/>
              <a:t> and </a:t>
            </a:r>
            <a:r>
              <a:rPr lang="da-DK" sz="1200" i="1" dirty="0" err="1" smtClean="0"/>
              <a:t>meta</a:t>
            </a:r>
            <a:r>
              <a:rPr lang="da-DK" sz="1200" i="1" dirty="0" smtClean="0"/>
              <a:t>-regression. JAMA. 2009;301(7):553-762.</a:t>
            </a:r>
            <a:endParaRPr lang="en-US" sz="12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84577513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6"/>
            <a:ext cx="10515600" cy="609252"/>
          </a:xfrm>
        </p:spPr>
        <p:txBody>
          <a:bodyPr>
            <a:noAutofit/>
          </a:bodyPr>
          <a:lstStyle/>
          <a:p>
            <a:r>
              <a:rPr lang="en-US" sz="4800" dirty="0" err="1" smtClean="0">
                <a:latin typeface="+mn-lt"/>
              </a:rPr>
              <a:t>Arbejdsmarkedstilknytning</a:t>
            </a:r>
            <a:endParaRPr lang="en-US" sz="4800" dirty="0">
              <a:latin typeface="+mn-lt"/>
            </a:endParaRPr>
          </a:p>
        </p:txBody>
      </p:sp>
      <p:sp>
        <p:nvSpPr>
          <p:cNvPr id="3" name="Content Placeholder 2"/>
          <p:cNvSpPr>
            <a:spLocks noGrp="1"/>
          </p:cNvSpPr>
          <p:nvPr>
            <p:ph idx="1"/>
          </p:nvPr>
        </p:nvSpPr>
        <p:spPr>
          <a:xfrm>
            <a:off x="838200" y="1697603"/>
            <a:ext cx="10515600" cy="4866459"/>
          </a:xfrm>
        </p:spPr>
        <p:txBody>
          <a:bodyPr>
            <a:normAutofit/>
          </a:bodyPr>
          <a:lstStyle/>
          <a:p>
            <a:pPr marL="0" indent="0">
              <a:buNone/>
            </a:pPr>
            <a:endParaRPr lang="en-US" sz="2400" dirty="0" smtClean="0"/>
          </a:p>
          <a:p>
            <a:pPr marL="0" indent="0">
              <a:buNone/>
            </a:pPr>
            <a:endParaRPr lang="en-US" sz="2400" dirty="0"/>
          </a:p>
          <a:p>
            <a:r>
              <a:rPr lang="en-US" sz="2400" dirty="0"/>
              <a:t>A</a:t>
            </a:r>
            <a:r>
              <a:rPr lang="en-US" sz="2400" dirty="0" smtClean="0"/>
              <a:t>t </a:t>
            </a:r>
            <a:r>
              <a:rPr lang="en-US" sz="2400" dirty="0" err="1" smtClean="0"/>
              <a:t>forblive</a:t>
            </a:r>
            <a:r>
              <a:rPr lang="en-US" sz="2400" dirty="0" smtClean="0"/>
              <a:t> </a:t>
            </a:r>
            <a:r>
              <a:rPr lang="en-US" sz="2400" dirty="0" err="1" smtClean="0"/>
              <a:t>på</a:t>
            </a:r>
            <a:r>
              <a:rPr lang="en-US" sz="2400" dirty="0" smtClean="0"/>
              <a:t> en </a:t>
            </a:r>
            <a:r>
              <a:rPr lang="en-US" sz="2400" dirty="0" err="1" smtClean="0"/>
              <a:t>arbejdsplads</a:t>
            </a:r>
            <a:r>
              <a:rPr lang="en-US" sz="2400" dirty="0" smtClean="0"/>
              <a:t> </a:t>
            </a:r>
            <a:r>
              <a:rPr lang="en-US" sz="2400" dirty="0" err="1" smtClean="0"/>
              <a:t>og</a:t>
            </a:r>
            <a:r>
              <a:rPr lang="en-US" sz="2400" dirty="0" smtClean="0"/>
              <a:t> </a:t>
            </a:r>
            <a:r>
              <a:rPr lang="en-US" sz="2400" dirty="0" err="1" smtClean="0"/>
              <a:t>yde</a:t>
            </a:r>
            <a:r>
              <a:rPr lang="en-US" sz="2400" dirty="0" smtClean="0"/>
              <a:t> </a:t>
            </a:r>
            <a:r>
              <a:rPr lang="en-US" sz="2400" dirty="0" err="1" smtClean="0"/>
              <a:t>det</a:t>
            </a:r>
            <a:r>
              <a:rPr lang="en-US" sz="2400" dirty="0" smtClean="0"/>
              <a:t> </a:t>
            </a:r>
            <a:r>
              <a:rPr lang="en-US" sz="2400" dirty="0" err="1" smtClean="0"/>
              <a:t>samme</a:t>
            </a:r>
            <a:r>
              <a:rPr lang="en-US" sz="2400" dirty="0" smtClean="0"/>
              <a:t> </a:t>
            </a:r>
            <a:r>
              <a:rPr lang="en-US" sz="2400" dirty="0" err="1" smtClean="0"/>
              <a:t>som</a:t>
            </a:r>
            <a:r>
              <a:rPr lang="en-US" sz="2400" dirty="0" smtClean="0"/>
              <a:t> </a:t>
            </a:r>
            <a:r>
              <a:rPr lang="en-US" sz="2400" dirty="0" err="1" smtClean="0"/>
              <a:t>før</a:t>
            </a:r>
            <a:r>
              <a:rPr lang="en-US" sz="2400" dirty="0" smtClean="0"/>
              <a:t> </a:t>
            </a:r>
            <a:r>
              <a:rPr lang="en-US" sz="2400" dirty="0" err="1" smtClean="0"/>
              <a:t>diagnosen</a:t>
            </a:r>
            <a:r>
              <a:rPr lang="en-US" sz="2400" dirty="0" smtClean="0"/>
              <a:t> </a:t>
            </a:r>
            <a:r>
              <a:rPr lang="en-US" sz="2400" dirty="0" err="1" smtClean="0"/>
              <a:t>er</a:t>
            </a:r>
            <a:r>
              <a:rPr lang="en-US" sz="2400" dirty="0" smtClean="0"/>
              <a:t> et problem </a:t>
            </a:r>
            <a:r>
              <a:rPr lang="en-US" sz="2400" dirty="0" err="1" smtClean="0"/>
              <a:t>og</a:t>
            </a:r>
            <a:r>
              <a:rPr lang="en-US" sz="2400" dirty="0" smtClean="0"/>
              <a:t> </a:t>
            </a:r>
            <a:r>
              <a:rPr lang="en-US" sz="2400" dirty="0" err="1" smtClean="0"/>
              <a:t>senfølge</a:t>
            </a:r>
            <a:r>
              <a:rPr lang="en-US" sz="2400" dirty="0" smtClean="0"/>
              <a:t> </a:t>
            </a:r>
          </a:p>
          <a:p>
            <a:pPr marL="0" indent="0">
              <a:buNone/>
            </a:pPr>
            <a:endParaRPr lang="en-US" sz="2400" dirty="0"/>
          </a:p>
          <a:p>
            <a:r>
              <a:rPr lang="en-US" sz="2400" dirty="0" err="1"/>
              <a:t>L</a:t>
            </a:r>
            <a:r>
              <a:rPr lang="en-US" sz="2400" dirty="0" err="1" smtClean="0"/>
              <a:t>igesom</a:t>
            </a:r>
            <a:r>
              <a:rPr lang="en-US" sz="2400" dirty="0" smtClean="0"/>
              <a:t> </a:t>
            </a:r>
            <a:r>
              <a:rPr lang="en-US" sz="2400" dirty="0" err="1" smtClean="0"/>
              <a:t>arbejdsvilkår</a:t>
            </a:r>
            <a:r>
              <a:rPr lang="en-US" sz="2400" dirty="0" smtClean="0"/>
              <a:t> </a:t>
            </a:r>
            <a:r>
              <a:rPr lang="en-US" sz="2400" dirty="0" err="1" smtClean="0"/>
              <a:t>fx</a:t>
            </a:r>
            <a:r>
              <a:rPr lang="en-US" sz="2400" dirty="0" smtClean="0"/>
              <a:t> </a:t>
            </a:r>
            <a:r>
              <a:rPr lang="en-US" sz="2400" dirty="0" err="1" smtClean="0"/>
              <a:t>arbejdstiden</a:t>
            </a:r>
            <a:r>
              <a:rPr lang="en-US" sz="2400" dirty="0" smtClean="0"/>
              <a:t>, </a:t>
            </a:r>
            <a:r>
              <a:rPr lang="en-US" sz="2400" dirty="0" err="1" smtClean="0"/>
              <a:t>opgaverne</a:t>
            </a:r>
            <a:r>
              <a:rPr lang="en-US" sz="2400" dirty="0" smtClean="0"/>
              <a:t>, </a:t>
            </a:r>
            <a:r>
              <a:rPr lang="en-US" sz="2400" dirty="0" err="1" smtClean="0"/>
              <a:t>karriereforhold</a:t>
            </a:r>
            <a:r>
              <a:rPr lang="en-US" sz="2400" dirty="0" smtClean="0"/>
              <a:t> </a:t>
            </a:r>
            <a:r>
              <a:rPr lang="en-US" sz="2400" dirty="0" err="1" smtClean="0"/>
              <a:t>og</a:t>
            </a:r>
            <a:r>
              <a:rPr lang="en-US" sz="2400" dirty="0" smtClean="0"/>
              <a:t> </a:t>
            </a:r>
            <a:r>
              <a:rPr lang="en-US" sz="2400" dirty="0" err="1" smtClean="0"/>
              <a:t>indtægt</a:t>
            </a:r>
            <a:r>
              <a:rPr lang="en-US" sz="2400" dirty="0" smtClean="0"/>
              <a:t> </a:t>
            </a:r>
            <a:r>
              <a:rPr lang="en-US" sz="2400" dirty="0" err="1" smtClean="0"/>
              <a:t>ændres</a:t>
            </a:r>
            <a:r>
              <a:rPr lang="en-US" sz="2400" dirty="0" smtClean="0"/>
              <a:t>, </a:t>
            </a:r>
            <a:r>
              <a:rPr lang="en-US" sz="2400" dirty="0" err="1" smtClean="0"/>
              <a:t>uden</a:t>
            </a:r>
            <a:r>
              <a:rPr lang="en-US" sz="2400" dirty="0" smtClean="0"/>
              <a:t> at </a:t>
            </a:r>
            <a:r>
              <a:rPr lang="en-US" sz="2400" dirty="0" err="1" smtClean="0"/>
              <a:t>kræftoverleveren</a:t>
            </a:r>
            <a:r>
              <a:rPr lang="en-US" sz="2400" dirty="0" smtClean="0"/>
              <a:t> </a:t>
            </a:r>
            <a:r>
              <a:rPr lang="en-US" sz="2400" dirty="0" err="1" smtClean="0"/>
              <a:t>ønsker</a:t>
            </a:r>
            <a:r>
              <a:rPr lang="en-US" sz="2400" dirty="0" smtClean="0"/>
              <a:t> </a:t>
            </a:r>
            <a:r>
              <a:rPr lang="en-US" sz="2400" dirty="0" err="1" smtClean="0"/>
              <a:t>det</a:t>
            </a:r>
            <a:endParaRPr lang="en-US" sz="2400" dirty="0" smtClean="0"/>
          </a:p>
          <a:p>
            <a:pPr marL="0" indent="0">
              <a:buNone/>
            </a:pPr>
            <a:endParaRPr lang="en-US" sz="1800" i="1" dirty="0" smtClean="0"/>
          </a:p>
          <a:p>
            <a:pPr marL="0" indent="0">
              <a:buNone/>
            </a:pPr>
            <a:r>
              <a:rPr lang="en-US" sz="1200" i="1" dirty="0" err="1" smtClean="0"/>
              <a:t>Kilde</a:t>
            </a:r>
            <a:r>
              <a:rPr lang="en-US" sz="1200" i="1" dirty="0" smtClean="0"/>
              <a:t>: </a:t>
            </a:r>
            <a:r>
              <a:rPr lang="en-US" sz="1200" i="1" dirty="0" err="1" smtClean="0"/>
              <a:t>Mehnert</a:t>
            </a:r>
            <a:r>
              <a:rPr lang="en-US" sz="1200" i="1" dirty="0" smtClean="0"/>
              <a:t> A. Employment and work-related issues in cancer survivors. </a:t>
            </a:r>
            <a:r>
              <a:rPr lang="en-US" sz="1200" i="1" dirty="0" err="1" smtClean="0"/>
              <a:t>Crit</a:t>
            </a:r>
            <a:r>
              <a:rPr lang="en-US" sz="1200" i="1" dirty="0" smtClean="0"/>
              <a:t> Rev </a:t>
            </a:r>
            <a:r>
              <a:rPr lang="en-US" sz="1200" i="1" dirty="0" err="1" smtClean="0"/>
              <a:t>Oncol</a:t>
            </a:r>
            <a:r>
              <a:rPr lang="en-US" sz="1200" i="1" dirty="0" smtClean="0"/>
              <a:t> </a:t>
            </a:r>
            <a:r>
              <a:rPr lang="en-US" sz="1200" i="1" dirty="0" err="1" smtClean="0"/>
              <a:t>Hematol</a:t>
            </a:r>
            <a:r>
              <a:rPr lang="en-US" sz="1200" i="1" dirty="0" smtClean="0"/>
              <a:t>. 2011;77(2):109-130.</a:t>
            </a:r>
          </a:p>
          <a:p>
            <a:pPr marL="0" indent="0">
              <a:buNone/>
            </a:pPr>
            <a:endParaRPr lang="en-US" sz="18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33856889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Arbejdsliv</a:t>
            </a:r>
            <a:r>
              <a:rPr lang="en-US" sz="4800" dirty="0" smtClean="0">
                <a:latin typeface="+mn-lt"/>
              </a:rPr>
              <a:t> og </a:t>
            </a:r>
            <a:r>
              <a:rPr lang="en-US" sz="4800"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6624782"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Brystkræftkvinder</a:t>
            </a:r>
            <a:r>
              <a:rPr lang="en-US" sz="2400" dirty="0"/>
              <a:t> (5 </a:t>
            </a:r>
            <a:r>
              <a:rPr lang="en-US" sz="2400" dirty="0" err="1"/>
              <a:t>års</a:t>
            </a:r>
            <a:r>
              <a:rPr lang="en-US" sz="2400" dirty="0"/>
              <a:t> </a:t>
            </a:r>
            <a:r>
              <a:rPr lang="en-US" sz="2400" dirty="0" err="1"/>
              <a:t>overlevere</a:t>
            </a:r>
            <a:r>
              <a:rPr lang="en-US" sz="2400" dirty="0"/>
              <a:t>) </a:t>
            </a:r>
            <a:r>
              <a:rPr lang="en-US" sz="2400" dirty="0" err="1" smtClean="0"/>
              <a:t>har</a:t>
            </a:r>
            <a:r>
              <a:rPr lang="en-US" sz="2400" dirty="0" smtClean="0"/>
              <a:t>: </a:t>
            </a:r>
            <a:endParaRPr lang="en-US" sz="2400" dirty="0"/>
          </a:p>
          <a:p>
            <a:r>
              <a:rPr lang="en-US" sz="2400" dirty="0" err="1" smtClean="0"/>
              <a:t>Signifikant</a:t>
            </a:r>
            <a:r>
              <a:rPr lang="en-US" sz="2400" dirty="0" smtClean="0"/>
              <a:t> </a:t>
            </a:r>
            <a:r>
              <a:rPr lang="en-US" sz="2400" dirty="0" err="1"/>
              <a:t>dårligere</a:t>
            </a:r>
            <a:r>
              <a:rPr lang="en-US" sz="2400" dirty="0"/>
              <a:t> </a:t>
            </a:r>
            <a:r>
              <a:rPr lang="en-US" sz="2400" dirty="0" err="1"/>
              <a:t>arbejdsevne</a:t>
            </a:r>
            <a:r>
              <a:rPr lang="en-US" sz="2400" dirty="0"/>
              <a:t> </a:t>
            </a:r>
            <a:r>
              <a:rPr lang="en-US" sz="2400" dirty="0" err="1" smtClean="0"/>
              <a:t>sammenlignet</a:t>
            </a:r>
            <a:r>
              <a:rPr lang="en-US" sz="2400" dirty="0" smtClean="0"/>
              <a:t> </a:t>
            </a:r>
            <a:r>
              <a:rPr lang="en-US" sz="2400" dirty="0"/>
              <a:t>med en  </a:t>
            </a:r>
            <a:r>
              <a:rPr lang="en-US" sz="2400" dirty="0" err="1"/>
              <a:t>kontrolgruppe</a:t>
            </a:r>
            <a:r>
              <a:rPr lang="en-US" sz="2400" dirty="0"/>
              <a:t> (</a:t>
            </a:r>
            <a:r>
              <a:rPr lang="en-US" sz="2400" dirty="0" err="1"/>
              <a:t>uden</a:t>
            </a:r>
            <a:r>
              <a:rPr lang="en-US" sz="2400" dirty="0"/>
              <a:t> cancer)</a:t>
            </a:r>
          </a:p>
          <a:p>
            <a:pPr marL="0" indent="0">
              <a:buNone/>
            </a:pPr>
            <a:endParaRPr lang="en-US" sz="800" dirty="0"/>
          </a:p>
          <a:p>
            <a:pPr marL="0" indent="0">
              <a:buNone/>
            </a:pPr>
            <a:r>
              <a:rPr lang="en-US" sz="2400" dirty="0" err="1" smtClean="0"/>
              <a:t>Associeret</a:t>
            </a:r>
            <a:r>
              <a:rPr lang="en-US" sz="2400" dirty="0" smtClean="0"/>
              <a:t> </a:t>
            </a:r>
            <a:r>
              <a:rPr lang="en-US" sz="2400" dirty="0"/>
              <a:t>med:</a:t>
            </a:r>
          </a:p>
          <a:p>
            <a:r>
              <a:rPr lang="en-US" sz="2400" dirty="0" err="1" smtClean="0"/>
              <a:t>Lav</a:t>
            </a:r>
            <a:r>
              <a:rPr lang="en-US" sz="2400" dirty="0" smtClean="0"/>
              <a:t> </a:t>
            </a:r>
            <a:r>
              <a:rPr lang="en-US" sz="2400" dirty="0" err="1"/>
              <a:t>indkomst</a:t>
            </a:r>
            <a:endParaRPr lang="en-US" sz="2400" dirty="0"/>
          </a:p>
          <a:p>
            <a:r>
              <a:rPr lang="en-US" sz="2400" dirty="0" err="1" smtClean="0"/>
              <a:t>Træthed</a:t>
            </a:r>
            <a:endParaRPr lang="en-US" sz="2400" dirty="0"/>
          </a:p>
          <a:p>
            <a:r>
              <a:rPr lang="en-US" sz="2400" dirty="0" err="1" smtClean="0"/>
              <a:t>Manglende</a:t>
            </a:r>
            <a:r>
              <a:rPr lang="en-US" sz="2400" dirty="0" smtClean="0"/>
              <a:t> </a:t>
            </a:r>
            <a:r>
              <a:rPr lang="en-US" sz="2400" dirty="0" err="1"/>
              <a:t>støtte</a:t>
            </a:r>
            <a:endParaRPr lang="en-US" sz="2400" dirty="0"/>
          </a:p>
          <a:p>
            <a:pPr marL="0" indent="0">
              <a:buNone/>
            </a:pPr>
            <a:endParaRPr lang="en-US" sz="800" i="1" dirty="0" smtClean="0"/>
          </a:p>
          <a:p>
            <a:pPr marL="0" indent="0">
              <a:buNone/>
            </a:pPr>
            <a:r>
              <a:rPr lang="en-US" sz="1800" i="1" dirty="0" smtClean="0"/>
              <a:t>Conclusion</a:t>
            </a:r>
            <a:r>
              <a:rPr lang="en-US" sz="1800" dirty="0"/>
              <a:t>. Our findings indicate that the work ability of long-term breast cancer survivors who are disease-free and back in work is impaired in comparison with that of cancer-free women. </a:t>
            </a:r>
          </a:p>
        </p:txBody>
      </p:sp>
      <p:pic>
        <p:nvPicPr>
          <p:cNvPr id="7" name="Pladsholder til indhold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7202342" y="2133601"/>
            <a:ext cx="4770293" cy="4240260"/>
          </a:xfrm>
          <a:prstGeom prst="rect">
            <a:avLst/>
          </a:prstGeom>
        </p:spPr>
      </p:pic>
    </p:spTree>
    <p:extLst>
      <p:ext uri="{BB962C8B-B14F-4D97-AF65-F5344CB8AC3E}">
        <p14:creationId xmlns:p14="http://schemas.microsoft.com/office/powerpoint/2010/main" val="418318559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5"/>
            <a:ext cx="10515600" cy="966439"/>
          </a:xfrm>
        </p:spPr>
        <p:txBody>
          <a:bodyPr>
            <a:noAutofit/>
          </a:bodyPr>
          <a:lstStyle/>
          <a:p>
            <a:r>
              <a:rPr lang="en-US" sz="4000" dirty="0" err="1" smtClean="0">
                <a:latin typeface="+mn-lt"/>
              </a:rPr>
              <a:t>Spørg</a:t>
            </a:r>
            <a:r>
              <a:rPr lang="en-US" sz="4000" dirty="0" smtClean="0">
                <a:latin typeface="+mn-lt"/>
              </a:rPr>
              <a:t> </a:t>
            </a:r>
            <a:r>
              <a:rPr lang="en-US" sz="4000" dirty="0" err="1" smtClean="0">
                <a:latin typeface="+mn-lt"/>
              </a:rPr>
              <a:t>socialrådgiveren</a:t>
            </a:r>
            <a:r>
              <a:rPr lang="en-US" sz="4000" dirty="0" smtClean="0">
                <a:latin typeface="+mn-lt"/>
              </a:rPr>
              <a:t> </a:t>
            </a:r>
            <a:r>
              <a:rPr lang="en-US" sz="4000" dirty="0" err="1" smtClean="0">
                <a:latin typeface="+mn-lt"/>
              </a:rPr>
              <a:t>om</a:t>
            </a:r>
            <a:r>
              <a:rPr lang="en-US" sz="4000" dirty="0" smtClean="0">
                <a:latin typeface="+mn-lt"/>
              </a:rPr>
              <a:t> </a:t>
            </a:r>
            <a:r>
              <a:rPr lang="en-US" sz="4000" dirty="0" err="1" smtClean="0">
                <a:latin typeface="+mn-lt"/>
              </a:rPr>
              <a:t>senfølger</a:t>
            </a:r>
            <a:r>
              <a:rPr lang="en-US" sz="4000" dirty="0" smtClean="0">
                <a:latin typeface="+mn-lt"/>
              </a:rPr>
              <a:t> </a:t>
            </a:r>
            <a:r>
              <a:rPr lang="en-US" sz="4000" dirty="0" err="1" smtClean="0">
                <a:latin typeface="+mn-lt"/>
              </a:rPr>
              <a:t>og</a:t>
            </a:r>
            <a:r>
              <a:rPr lang="en-US" sz="4000" dirty="0" smtClean="0">
                <a:latin typeface="+mn-lt"/>
              </a:rPr>
              <a:t> </a:t>
            </a:r>
            <a:r>
              <a:rPr lang="en-US" sz="4000" dirty="0" err="1" smtClean="0">
                <a:latin typeface="+mn-lt"/>
              </a:rPr>
              <a:t>arbejde</a:t>
            </a:r>
            <a:endParaRPr lang="en-US" sz="4000" dirty="0">
              <a:latin typeface="+mn-lt"/>
            </a:endParaRPr>
          </a:p>
        </p:txBody>
      </p:sp>
      <p:sp>
        <p:nvSpPr>
          <p:cNvPr id="3" name="Content Placeholder 2"/>
          <p:cNvSpPr>
            <a:spLocks noGrp="1"/>
          </p:cNvSpPr>
          <p:nvPr>
            <p:ph idx="1"/>
          </p:nvPr>
        </p:nvSpPr>
        <p:spPr>
          <a:xfrm>
            <a:off x="838200" y="2190750"/>
            <a:ext cx="10515600" cy="4373312"/>
          </a:xfrm>
        </p:spPr>
        <p:txBody>
          <a:bodyPr>
            <a:normAutofit/>
          </a:bodyPr>
          <a:lstStyle/>
          <a:p>
            <a:r>
              <a:rPr lang="en-US" sz="2600" dirty="0" smtClean="0"/>
              <a:t>Se </a:t>
            </a:r>
            <a:r>
              <a:rPr lang="en-US" sz="2600" dirty="0" err="1" smtClean="0"/>
              <a:t>Senfølgerforeningens</a:t>
            </a:r>
            <a:r>
              <a:rPr lang="en-US" sz="2600" dirty="0" smtClean="0"/>
              <a:t> </a:t>
            </a:r>
            <a:r>
              <a:rPr lang="en-US" sz="2600" dirty="0" err="1" smtClean="0"/>
              <a:t>hjemmeside</a:t>
            </a:r>
            <a:r>
              <a:rPr lang="en-US" sz="2600" dirty="0" smtClean="0"/>
              <a:t>: </a:t>
            </a:r>
            <a:r>
              <a:rPr lang="en-US" sz="2600" dirty="0" smtClean="0">
                <a:hlinkClick r:id="rId2"/>
              </a:rPr>
              <a:t>www.senfoelger.dk</a:t>
            </a:r>
            <a:endParaRPr lang="en-US" sz="2600" dirty="0" smtClean="0"/>
          </a:p>
          <a:p>
            <a:pPr marL="0" indent="0">
              <a:buNone/>
            </a:pPr>
            <a:r>
              <a:rPr lang="en-US" sz="2600" dirty="0" err="1"/>
              <a:t>Socialrådgiver</a:t>
            </a:r>
            <a:r>
              <a:rPr lang="en-US" sz="2600" dirty="0"/>
              <a:t> </a:t>
            </a:r>
            <a:r>
              <a:rPr lang="en-US" sz="2600" dirty="0" err="1"/>
              <a:t>Rebekka</a:t>
            </a:r>
            <a:r>
              <a:rPr lang="en-US" sz="2600" dirty="0"/>
              <a:t> </a:t>
            </a:r>
            <a:r>
              <a:rPr lang="en-US" sz="2600" dirty="0" err="1"/>
              <a:t>Lykke</a:t>
            </a:r>
            <a:r>
              <a:rPr lang="en-US" sz="2600" dirty="0"/>
              <a:t> </a:t>
            </a:r>
            <a:r>
              <a:rPr lang="en-US" sz="2600" dirty="0" err="1"/>
              <a:t>arbejder</a:t>
            </a:r>
            <a:r>
              <a:rPr lang="en-US" sz="2600" dirty="0"/>
              <a:t> med </a:t>
            </a:r>
            <a:r>
              <a:rPr lang="en-US" sz="2600" dirty="0" err="1"/>
              <a:t>sygedagpenge</a:t>
            </a:r>
            <a:r>
              <a:rPr lang="en-US" sz="2600" dirty="0"/>
              <a:t> </a:t>
            </a:r>
            <a:r>
              <a:rPr lang="en-US" sz="2600" dirty="0" err="1"/>
              <a:t>og</a:t>
            </a:r>
            <a:r>
              <a:rPr lang="en-US" sz="2600" dirty="0"/>
              <a:t> </a:t>
            </a:r>
            <a:r>
              <a:rPr lang="en-US" sz="2600" dirty="0" err="1"/>
              <a:t>har</a:t>
            </a:r>
            <a:r>
              <a:rPr lang="en-US" sz="2600" dirty="0"/>
              <a:t> </a:t>
            </a:r>
            <a:r>
              <a:rPr lang="en-US" sz="2600" dirty="0" err="1"/>
              <a:t>særlig</a:t>
            </a:r>
            <a:r>
              <a:rPr lang="en-US" sz="2600" dirty="0"/>
              <a:t> </a:t>
            </a:r>
            <a:r>
              <a:rPr lang="en-US" sz="2600" dirty="0" err="1"/>
              <a:t>tilknytning</a:t>
            </a:r>
            <a:r>
              <a:rPr lang="en-US" sz="2600" dirty="0"/>
              <a:t> </a:t>
            </a:r>
            <a:r>
              <a:rPr lang="en-US" sz="2600" dirty="0" err="1"/>
              <a:t>til</a:t>
            </a:r>
            <a:r>
              <a:rPr lang="en-US" sz="2600" dirty="0"/>
              <a:t> </a:t>
            </a:r>
            <a:r>
              <a:rPr lang="en-US" sz="2600" dirty="0" err="1" smtClean="0"/>
              <a:t>kræftramte</a:t>
            </a:r>
            <a:r>
              <a:rPr lang="en-US" sz="2600" dirty="0" smtClean="0"/>
              <a:t> med </a:t>
            </a:r>
            <a:r>
              <a:rPr lang="en-US" sz="2600" dirty="0" err="1" smtClean="0"/>
              <a:t>senfølger</a:t>
            </a:r>
            <a:endParaRPr lang="en-US" sz="2600" dirty="0" smtClean="0"/>
          </a:p>
          <a:p>
            <a:pPr marL="0" indent="0">
              <a:buNone/>
            </a:pPr>
            <a:endParaRPr lang="en-US" sz="2600" dirty="0"/>
          </a:p>
          <a:p>
            <a:pPr marL="0" indent="0">
              <a:buNone/>
            </a:pPr>
            <a:r>
              <a:rPr lang="en-US" sz="2600" dirty="0" err="1"/>
              <a:t>Rebekka</a:t>
            </a:r>
            <a:r>
              <a:rPr lang="en-US" sz="2600" dirty="0"/>
              <a:t> </a:t>
            </a:r>
            <a:r>
              <a:rPr lang="en-US" sz="2600" b="1" dirty="0" err="1"/>
              <a:t>tilbyder</a:t>
            </a:r>
            <a:r>
              <a:rPr lang="en-US" sz="2600" dirty="0"/>
              <a:t> </a:t>
            </a:r>
            <a:r>
              <a:rPr lang="en-US" sz="2600" dirty="0" err="1" smtClean="0"/>
              <a:t>råd</a:t>
            </a:r>
            <a:r>
              <a:rPr lang="en-US" sz="2600" dirty="0" smtClean="0"/>
              <a:t> </a:t>
            </a:r>
            <a:r>
              <a:rPr lang="en-US" sz="2600" dirty="0" err="1"/>
              <a:t>og</a:t>
            </a:r>
            <a:r>
              <a:rPr lang="en-US" sz="2600" dirty="0"/>
              <a:t> </a:t>
            </a:r>
            <a:r>
              <a:rPr lang="en-US" sz="2600" dirty="0" err="1"/>
              <a:t>vejledning</a:t>
            </a:r>
            <a:r>
              <a:rPr lang="en-US" sz="2600" dirty="0"/>
              <a:t> </a:t>
            </a:r>
            <a:r>
              <a:rPr lang="en-US" sz="2600" dirty="0" err="1"/>
              <a:t>om</a:t>
            </a:r>
            <a:r>
              <a:rPr lang="en-US" sz="2600" dirty="0"/>
              <a:t> </a:t>
            </a:r>
            <a:r>
              <a:rPr lang="en-US" sz="2600" dirty="0" err="1"/>
              <a:t>arbejdsmarkedtilknytning</a:t>
            </a:r>
            <a:r>
              <a:rPr lang="en-US" sz="2600" dirty="0"/>
              <a:t>, </a:t>
            </a:r>
            <a:r>
              <a:rPr lang="en-US" sz="2600" dirty="0" err="1"/>
              <a:t>sagsgang</a:t>
            </a:r>
            <a:r>
              <a:rPr lang="en-US" sz="2600" dirty="0"/>
              <a:t> </a:t>
            </a:r>
            <a:r>
              <a:rPr lang="en-US" sz="2600" dirty="0" err="1"/>
              <a:t>ved</a:t>
            </a:r>
            <a:r>
              <a:rPr lang="en-US" sz="2600" dirty="0"/>
              <a:t> </a:t>
            </a:r>
            <a:r>
              <a:rPr lang="en-US" sz="2600" dirty="0" err="1"/>
              <a:t>kommunen</a:t>
            </a:r>
            <a:r>
              <a:rPr lang="en-US" sz="2600" dirty="0"/>
              <a:t>, </a:t>
            </a:r>
            <a:r>
              <a:rPr lang="en-US" sz="2600" dirty="0" err="1"/>
              <a:t>sygehus</a:t>
            </a:r>
            <a:r>
              <a:rPr lang="en-US" sz="2600" dirty="0"/>
              <a:t> </a:t>
            </a:r>
            <a:r>
              <a:rPr lang="en-US" sz="2600" dirty="0" err="1"/>
              <a:t>og</a:t>
            </a:r>
            <a:r>
              <a:rPr lang="en-US" sz="2600" dirty="0"/>
              <a:t> </a:t>
            </a:r>
            <a:r>
              <a:rPr lang="en-US" sz="2600" dirty="0" err="1"/>
              <a:t>egen</a:t>
            </a:r>
            <a:r>
              <a:rPr lang="en-US" sz="2600" dirty="0"/>
              <a:t> </a:t>
            </a:r>
            <a:r>
              <a:rPr lang="en-US" sz="2600" dirty="0" err="1"/>
              <a:t>læge</a:t>
            </a:r>
            <a:r>
              <a:rPr lang="en-US" sz="2600" dirty="0"/>
              <a:t>, </a:t>
            </a:r>
            <a:r>
              <a:rPr lang="en-US" sz="2600" dirty="0" err="1"/>
              <a:t>økonomisk</a:t>
            </a:r>
            <a:r>
              <a:rPr lang="en-US" sz="2600" dirty="0"/>
              <a:t> </a:t>
            </a:r>
            <a:r>
              <a:rPr lang="en-US" sz="2600" dirty="0" err="1"/>
              <a:t>hjælp</a:t>
            </a:r>
            <a:r>
              <a:rPr lang="en-US" sz="2600" dirty="0"/>
              <a:t>, </a:t>
            </a:r>
            <a:r>
              <a:rPr lang="en-US" sz="2600" dirty="0" err="1"/>
              <a:t>lovgivning</a:t>
            </a:r>
            <a:r>
              <a:rPr lang="en-US" sz="2600" dirty="0"/>
              <a:t> mv</a:t>
            </a:r>
          </a:p>
          <a:p>
            <a:pPr marL="0" indent="0">
              <a:buNone/>
            </a:pPr>
            <a:endParaRPr lang="en-US" sz="2600" dirty="0"/>
          </a:p>
          <a:p>
            <a:r>
              <a:rPr lang="en-US" sz="2600" dirty="0" smtClean="0"/>
              <a:t>Eller </a:t>
            </a:r>
            <a:r>
              <a:rPr lang="en-US" sz="2600" dirty="0" err="1" smtClean="0"/>
              <a:t>kontakt</a:t>
            </a:r>
            <a:r>
              <a:rPr lang="en-US" sz="2600" dirty="0" smtClean="0"/>
              <a:t> din </a:t>
            </a:r>
            <a:r>
              <a:rPr lang="en-US" sz="2600" dirty="0" err="1" smtClean="0"/>
              <a:t>lokale</a:t>
            </a:r>
            <a:r>
              <a:rPr lang="en-US" sz="2600" dirty="0" smtClean="0"/>
              <a:t> </a:t>
            </a:r>
            <a:r>
              <a:rPr lang="en-US" sz="2600" dirty="0" err="1" smtClean="0"/>
              <a:t>Kræftforening</a:t>
            </a:r>
            <a:r>
              <a:rPr lang="en-US" sz="2600" dirty="0" smtClean="0"/>
              <a:t> -</a:t>
            </a:r>
            <a:r>
              <a:rPr lang="en-US" sz="2600" dirty="0" err="1" smtClean="0"/>
              <a:t>rådgivning</a:t>
            </a:r>
            <a:endParaRPr lang="en-US" sz="2600" dirty="0" smtClean="0"/>
          </a:p>
          <a:p>
            <a:pPr marL="0" indent="0">
              <a:buNone/>
            </a:pPr>
            <a:endParaRPr lang="en-US" sz="1800" dirty="0"/>
          </a:p>
          <a:p>
            <a:pPr marL="0" indent="0">
              <a:buNone/>
            </a:pPr>
            <a:endParaRPr lang="en-US" sz="2400" dirty="0"/>
          </a:p>
          <a:p>
            <a:pPr marL="0" indent="0">
              <a:buNone/>
            </a:pPr>
            <a:endParaRPr lang="en-US" sz="2400" dirty="0"/>
          </a:p>
        </p:txBody>
      </p:sp>
      <p:pic>
        <p:nvPicPr>
          <p:cNvPr id="4"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7256355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1000125"/>
            <a:ext cx="10496550" cy="5639387"/>
          </a:xfrm>
        </p:spPr>
        <p:txBody>
          <a:bodyPr>
            <a:normAutofit fontScale="92500" lnSpcReduction="10000"/>
          </a:bodyPr>
          <a:lstStyle/>
          <a:p>
            <a:pPr marL="0" indent="0">
              <a:buNone/>
            </a:pPr>
            <a:r>
              <a:rPr lang="en-US" sz="5200" dirty="0" err="1" smtClean="0"/>
              <a:t>Accelleret</a:t>
            </a:r>
            <a:r>
              <a:rPr lang="en-US" sz="5200" dirty="0" smtClean="0"/>
              <a:t> </a:t>
            </a:r>
            <a:r>
              <a:rPr lang="en-US" sz="5200" dirty="0" err="1" smtClean="0"/>
              <a:t>aldring</a:t>
            </a:r>
            <a:r>
              <a:rPr lang="en-US" sz="5200" dirty="0" smtClean="0"/>
              <a:t> </a:t>
            </a:r>
            <a:r>
              <a:rPr lang="en-US" sz="5200" dirty="0" err="1" smtClean="0"/>
              <a:t>er</a:t>
            </a:r>
            <a:r>
              <a:rPr lang="en-US" sz="5200" dirty="0" smtClean="0"/>
              <a:t> </a:t>
            </a:r>
            <a:r>
              <a:rPr lang="en-US" sz="5200" dirty="0" err="1" smtClean="0"/>
              <a:t>også</a:t>
            </a:r>
            <a:r>
              <a:rPr lang="en-US" sz="5200" dirty="0" smtClean="0"/>
              <a:t> en </a:t>
            </a:r>
            <a:r>
              <a:rPr lang="en-US" sz="5200" dirty="0" err="1" smtClean="0"/>
              <a:t>senfølge</a:t>
            </a:r>
            <a:endParaRPr lang="en-US" sz="5200" dirty="0" smtClean="0"/>
          </a:p>
          <a:p>
            <a:pPr marL="0" indent="0">
              <a:buNone/>
            </a:pPr>
            <a:r>
              <a:rPr lang="en-US" sz="2600" dirty="0" err="1" smtClean="0"/>
              <a:t>Er</a:t>
            </a:r>
            <a:r>
              <a:rPr lang="en-US" sz="2600" dirty="0" smtClean="0"/>
              <a:t> </a:t>
            </a:r>
            <a:r>
              <a:rPr lang="en-US" sz="2600" dirty="0" err="1" smtClean="0"/>
              <a:t>både</a:t>
            </a:r>
            <a:r>
              <a:rPr lang="en-US" sz="2600" dirty="0" smtClean="0"/>
              <a:t> en </a:t>
            </a:r>
            <a:r>
              <a:rPr lang="en-US" sz="2600" dirty="0" err="1" smtClean="0"/>
              <a:t>kort</a:t>
            </a:r>
            <a:r>
              <a:rPr lang="en-US" sz="2600" dirty="0" smtClean="0"/>
              <a:t> </a:t>
            </a:r>
            <a:r>
              <a:rPr lang="en-US" sz="2600" dirty="0" err="1" smtClean="0"/>
              <a:t>og</a:t>
            </a:r>
            <a:r>
              <a:rPr lang="en-US" sz="2600" dirty="0" smtClean="0"/>
              <a:t> </a:t>
            </a:r>
            <a:r>
              <a:rPr lang="en-US" sz="2600" dirty="0" err="1" smtClean="0"/>
              <a:t>langsigtet</a:t>
            </a:r>
            <a:r>
              <a:rPr lang="en-US" sz="2600" dirty="0" smtClean="0"/>
              <a:t> </a:t>
            </a:r>
            <a:r>
              <a:rPr lang="en-US" sz="2600" dirty="0" err="1" smtClean="0"/>
              <a:t>effekt</a:t>
            </a:r>
            <a:r>
              <a:rPr lang="en-US" sz="2600" dirty="0" smtClean="0"/>
              <a:t>, </a:t>
            </a:r>
            <a:r>
              <a:rPr lang="en-US" sz="2600" dirty="0" err="1" smtClean="0"/>
              <a:t>som</a:t>
            </a:r>
            <a:r>
              <a:rPr lang="en-US" sz="2600" dirty="0" smtClean="0"/>
              <a:t> </a:t>
            </a:r>
            <a:r>
              <a:rPr lang="en-US" sz="2600" dirty="0" err="1" smtClean="0"/>
              <a:t>kan</a:t>
            </a:r>
            <a:r>
              <a:rPr lang="en-US" sz="2600" dirty="0" smtClean="0"/>
              <a:t> </a:t>
            </a:r>
            <a:r>
              <a:rPr lang="en-US" sz="2600" dirty="0" err="1" smtClean="0"/>
              <a:t>gøre</a:t>
            </a:r>
            <a:r>
              <a:rPr lang="en-US" sz="2600" dirty="0" smtClean="0"/>
              <a:t> </a:t>
            </a:r>
            <a:r>
              <a:rPr lang="en-US" sz="2600" dirty="0" err="1" smtClean="0"/>
              <a:t>kræftoverleveren</a:t>
            </a:r>
            <a:r>
              <a:rPr lang="en-US" sz="2600" dirty="0" smtClean="0"/>
              <a:t> mere </a:t>
            </a:r>
            <a:r>
              <a:rPr lang="en-US" sz="2600" dirty="0" err="1" smtClean="0"/>
              <a:t>sårbare</a:t>
            </a:r>
            <a:r>
              <a:rPr lang="en-US" sz="2600" dirty="0" smtClean="0"/>
              <a:t> </a:t>
            </a:r>
            <a:r>
              <a:rPr lang="en-US" sz="2600" dirty="0" err="1" smtClean="0"/>
              <a:t>overfor</a:t>
            </a:r>
            <a:r>
              <a:rPr lang="en-US" sz="2600" dirty="0" smtClean="0"/>
              <a:t> </a:t>
            </a:r>
            <a:r>
              <a:rPr lang="en-US" sz="2600" dirty="0" err="1" smtClean="0"/>
              <a:t>aldersrelaterede</a:t>
            </a:r>
            <a:r>
              <a:rPr lang="en-US" sz="2600" dirty="0" smtClean="0"/>
              <a:t> </a:t>
            </a:r>
            <a:r>
              <a:rPr lang="en-US" sz="2600" dirty="0" err="1" smtClean="0"/>
              <a:t>sygdomme</a:t>
            </a:r>
            <a:r>
              <a:rPr lang="en-US" sz="2600" dirty="0" smtClean="0"/>
              <a:t> </a:t>
            </a:r>
            <a:r>
              <a:rPr lang="en-US" sz="2600" dirty="0" err="1" smtClean="0"/>
              <a:t>fx</a:t>
            </a:r>
            <a:r>
              <a:rPr lang="en-US" sz="2600" dirty="0" smtClean="0"/>
              <a:t> </a:t>
            </a:r>
            <a:r>
              <a:rPr lang="en-US" sz="2600" dirty="0" err="1" smtClean="0"/>
              <a:t>kardiovaskulær</a:t>
            </a:r>
            <a:r>
              <a:rPr lang="en-US" sz="2600" dirty="0" smtClean="0"/>
              <a:t> </a:t>
            </a:r>
            <a:r>
              <a:rPr lang="en-US" sz="2600" dirty="0" err="1" smtClean="0"/>
              <a:t>sygdom</a:t>
            </a:r>
            <a:endParaRPr lang="en-US" sz="2600" dirty="0" smtClean="0"/>
          </a:p>
          <a:p>
            <a:pPr marL="0" indent="0">
              <a:buNone/>
            </a:pPr>
            <a:endParaRPr lang="en-US" sz="2600" dirty="0"/>
          </a:p>
          <a:p>
            <a:pPr marL="0" indent="0">
              <a:buNone/>
            </a:pPr>
            <a:r>
              <a:rPr lang="en-US" sz="2600" dirty="0" err="1" smtClean="0"/>
              <a:t>Aldringsprocessen</a:t>
            </a:r>
            <a:r>
              <a:rPr lang="en-US" sz="2600" dirty="0" smtClean="0"/>
              <a:t> </a:t>
            </a:r>
            <a:r>
              <a:rPr lang="en-US" sz="2600" dirty="0" err="1" smtClean="0"/>
              <a:t>speedes</a:t>
            </a:r>
            <a:r>
              <a:rPr lang="en-US" sz="2600" dirty="0" smtClean="0"/>
              <a:t> op, </a:t>
            </a:r>
            <a:r>
              <a:rPr lang="en-US" sz="2600" dirty="0" err="1" smtClean="0"/>
              <a:t>ligesom</a:t>
            </a:r>
            <a:r>
              <a:rPr lang="en-US" sz="2600" dirty="0" smtClean="0"/>
              <a:t> </a:t>
            </a:r>
            <a:r>
              <a:rPr lang="en-US" sz="2600" dirty="0" err="1" smtClean="0"/>
              <a:t>individet</a:t>
            </a:r>
            <a:r>
              <a:rPr lang="en-US" sz="2600" dirty="0" smtClean="0"/>
              <a:t> </a:t>
            </a:r>
            <a:r>
              <a:rPr lang="en-US" sz="2600" dirty="0" err="1" smtClean="0"/>
              <a:t>kan</a:t>
            </a:r>
            <a:r>
              <a:rPr lang="en-US" sz="2600" dirty="0" smtClean="0"/>
              <a:t> have </a:t>
            </a:r>
            <a:r>
              <a:rPr lang="en-US" sz="2600" dirty="0" err="1" smtClean="0"/>
              <a:t>svært</a:t>
            </a:r>
            <a:r>
              <a:rPr lang="en-US" sz="2600" dirty="0" smtClean="0"/>
              <a:t> </a:t>
            </a:r>
            <a:r>
              <a:rPr lang="en-US" sz="2600" dirty="0" err="1" smtClean="0"/>
              <a:t>ved</a:t>
            </a:r>
            <a:r>
              <a:rPr lang="en-US" sz="2600" dirty="0" smtClean="0"/>
              <a:t> at </a:t>
            </a:r>
            <a:r>
              <a:rPr lang="en-US" sz="2600" dirty="0" err="1" smtClean="0"/>
              <a:t>kompensere</a:t>
            </a:r>
            <a:r>
              <a:rPr lang="en-US" sz="2600" dirty="0" smtClean="0"/>
              <a:t> for </a:t>
            </a:r>
            <a:r>
              <a:rPr lang="en-US" sz="2600" dirty="0" err="1" smtClean="0"/>
              <a:t>tabt</a:t>
            </a:r>
            <a:r>
              <a:rPr lang="en-US" sz="2600" dirty="0" smtClean="0"/>
              <a:t> </a:t>
            </a:r>
            <a:r>
              <a:rPr lang="en-US" sz="2600" dirty="0" err="1" smtClean="0"/>
              <a:t>funktion</a:t>
            </a:r>
            <a:endParaRPr lang="en-US" sz="2600" dirty="0" smtClean="0"/>
          </a:p>
          <a:p>
            <a:pPr marL="0" indent="0">
              <a:buNone/>
            </a:pPr>
            <a:endParaRPr lang="en-US" sz="2600" dirty="0"/>
          </a:p>
          <a:p>
            <a:pPr marL="0" indent="0">
              <a:buNone/>
            </a:pPr>
            <a:r>
              <a:rPr lang="en-US" sz="2600" dirty="0" err="1" smtClean="0"/>
              <a:t>Årsag</a:t>
            </a:r>
            <a:r>
              <a:rPr lang="en-US" sz="2600" dirty="0" smtClean="0"/>
              <a:t>:</a:t>
            </a:r>
          </a:p>
          <a:p>
            <a:r>
              <a:rPr lang="nb-NO" sz="2600" dirty="0"/>
              <a:t>ø</a:t>
            </a:r>
            <a:r>
              <a:rPr lang="en-US" sz="2600" dirty="0" smtClean="0"/>
              <a:t>get </a:t>
            </a:r>
            <a:r>
              <a:rPr lang="en-US" sz="2600" dirty="0" err="1" smtClean="0"/>
              <a:t>aldring</a:t>
            </a:r>
            <a:r>
              <a:rPr lang="en-US" sz="2600" dirty="0" smtClean="0"/>
              <a:t> </a:t>
            </a:r>
            <a:r>
              <a:rPr lang="en-US" sz="2600" dirty="0" err="1" smtClean="0"/>
              <a:t>af</a:t>
            </a:r>
            <a:r>
              <a:rPr lang="en-US" sz="2600" dirty="0" smtClean="0"/>
              <a:t> </a:t>
            </a:r>
            <a:r>
              <a:rPr lang="en-US" sz="2600" dirty="0" err="1" smtClean="0"/>
              <a:t>celler</a:t>
            </a:r>
            <a:r>
              <a:rPr lang="en-US" sz="2600" dirty="0" smtClean="0"/>
              <a:t>, DNA </a:t>
            </a:r>
            <a:r>
              <a:rPr lang="en-US" sz="2600" dirty="0" err="1" smtClean="0"/>
              <a:t>skade</a:t>
            </a:r>
            <a:r>
              <a:rPr lang="en-US" sz="2600" dirty="0" smtClean="0"/>
              <a:t>, </a:t>
            </a:r>
            <a:r>
              <a:rPr lang="en-US" sz="2600" dirty="0" err="1" smtClean="0"/>
              <a:t>oxidativ</a:t>
            </a:r>
            <a:r>
              <a:rPr lang="en-US" sz="2600" dirty="0" smtClean="0"/>
              <a:t> stress, inflammation </a:t>
            </a:r>
            <a:r>
              <a:rPr lang="en-US" sz="2600" dirty="0" err="1" smtClean="0"/>
              <a:t>og</a:t>
            </a:r>
            <a:r>
              <a:rPr lang="en-US" sz="2600" dirty="0" smtClean="0"/>
              <a:t> </a:t>
            </a:r>
            <a:r>
              <a:rPr lang="en-US" sz="2600" dirty="0" err="1" smtClean="0"/>
              <a:t>afkortede</a:t>
            </a:r>
            <a:r>
              <a:rPr lang="en-US" sz="2600" dirty="0" smtClean="0"/>
              <a:t> </a:t>
            </a:r>
            <a:r>
              <a:rPr lang="en-US" sz="2600" dirty="0" err="1" smtClean="0"/>
              <a:t>telemotorer</a:t>
            </a:r>
            <a:r>
              <a:rPr lang="en-US" sz="2600" dirty="0" smtClean="0"/>
              <a:t> </a:t>
            </a:r>
            <a:r>
              <a:rPr lang="en-US" sz="2600" dirty="0" err="1" smtClean="0"/>
              <a:t>viser</a:t>
            </a:r>
            <a:r>
              <a:rPr lang="en-US" sz="2600" dirty="0" smtClean="0"/>
              <a:t> sig </a:t>
            </a:r>
            <a:r>
              <a:rPr lang="en-US" sz="2600" dirty="0" err="1" smtClean="0"/>
              <a:t>ved</a:t>
            </a:r>
            <a:r>
              <a:rPr lang="en-US" sz="2600" dirty="0" smtClean="0"/>
              <a:t> </a:t>
            </a:r>
            <a:r>
              <a:rPr lang="en-US" sz="2600" dirty="0" err="1" smtClean="0"/>
              <a:t>nedsat</a:t>
            </a:r>
            <a:r>
              <a:rPr lang="en-US" sz="2600" dirty="0" smtClean="0"/>
              <a:t> organ </a:t>
            </a:r>
            <a:r>
              <a:rPr lang="en-US" sz="2600" dirty="0" err="1" smtClean="0"/>
              <a:t>reservekapacitet</a:t>
            </a:r>
            <a:r>
              <a:rPr lang="en-US" sz="2600" dirty="0" smtClean="0"/>
              <a:t> </a:t>
            </a:r>
            <a:r>
              <a:rPr lang="en-US" sz="2600" dirty="0" err="1" smtClean="0"/>
              <a:t>og</a:t>
            </a:r>
            <a:r>
              <a:rPr lang="en-US" sz="2600" dirty="0" smtClean="0"/>
              <a:t> </a:t>
            </a:r>
            <a:r>
              <a:rPr lang="en-US" sz="2600" dirty="0" err="1" smtClean="0"/>
              <a:t>kompensationsevne</a:t>
            </a:r>
            <a:r>
              <a:rPr lang="en-US" sz="2600" dirty="0" smtClean="0"/>
              <a:t> </a:t>
            </a:r>
            <a:r>
              <a:rPr lang="en-US" sz="2600" dirty="0"/>
              <a:t>i</a:t>
            </a:r>
            <a:r>
              <a:rPr lang="en-US" sz="2600" dirty="0" smtClean="0"/>
              <a:t> </a:t>
            </a:r>
            <a:r>
              <a:rPr lang="en-US" sz="2600" dirty="0" err="1" smtClean="0"/>
              <a:t>alle</a:t>
            </a:r>
            <a:r>
              <a:rPr lang="en-US" sz="2600" dirty="0" smtClean="0"/>
              <a:t> </a:t>
            </a:r>
            <a:r>
              <a:rPr lang="en-US" sz="2600" dirty="0" err="1" smtClean="0"/>
              <a:t>organsystemer</a:t>
            </a:r>
            <a:endParaRPr lang="en-US" sz="2600" dirty="0" smtClean="0"/>
          </a:p>
          <a:p>
            <a:pPr marL="0" indent="0">
              <a:buNone/>
            </a:pPr>
            <a:r>
              <a:rPr lang="en-US" sz="2600" dirty="0" smtClean="0"/>
              <a:t>Vi venter </a:t>
            </a:r>
            <a:r>
              <a:rPr lang="en-US" sz="2600" dirty="0" err="1" smtClean="0"/>
              <a:t>på</a:t>
            </a:r>
            <a:r>
              <a:rPr lang="en-US" sz="2600" dirty="0" smtClean="0"/>
              <a:t> </a:t>
            </a:r>
            <a:r>
              <a:rPr lang="en-US" sz="2600" dirty="0" err="1" smtClean="0"/>
              <a:t>ny</a:t>
            </a:r>
            <a:r>
              <a:rPr lang="en-US" sz="2600" dirty="0" smtClean="0"/>
              <a:t> </a:t>
            </a:r>
            <a:r>
              <a:rPr lang="en-US" sz="2600" dirty="0" err="1" smtClean="0"/>
              <a:t>forskning</a:t>
            </a:r>
            <a:r>
              <a:rPr lang="en-US" sz="2600" dirty="0" smtClean="0"/>
              <a:t> </a:t>
            </a:r>
            <a:r>
              <a:rPr lang="en-US" sz="2600" dirty="0" err="1" smtClean="0"/>
              <a:t>på</a:t>
            </a:r>
            <a:r>
              <a:rPr lang="en-US" sz="2600" dirty="0" smtClean="0"/>
              <a:t> </a:t>
            </a:r>
            <a:r>
              <a:rPr lang="en-US" sz="2600" dirty="0" err="1" smtClean="0"/>
              <a:t>området</a:t>
            </a:r>
            <a:r>
              <a:rPr lang="en-US" sz="2600" dirty="0" smtClean="0"/>
              <a:t> !</a:t>
            </a:r>
          </a:p>
          <a:p>
            <a:endParaRPr lang="en-US" sz="2000" dirty="0"/>
          </a:p>
          <a:p>
            <a:pPr marL="0" indent="0">
              <a:buNone/>
            </a:pPr>
            <a:r>
              <a:rPr lang="en-US" sz="1300" i="1" dirty="0" err="1" smtClean="0"/>
              <a:t>Kilde</a:t>
            </a:r>
            <a:r>
              <a:rPr lang="en-US" sz="1300" i="1" dirty="0" smtClean="0"/>
              <a:t>: </a:t>
            </a:r>
            <a:r>
              <a:rPr lang="en-US" sz="1300" i="1" dirty="0" err="1" smtClean="0"/>
              <a:t>Videns</a:t>
            </a:r>
            <a:r>
              <a:rPr lang="en-US" sz="1300" i="1" dirty="0" smtClean="0"/>
              <a:t> </a:t>
            </a:r>
            <a:r>
              <a:rPr lang="en-US" sz="1300" i="1" dirty="0" err="1" smtClean="0"/>
              <a:t>opsamling</a:t>
            </a:r>
            <a:r>
              <a:rPr lang="en-US" sz="1300" i="1" dirty="0" smtClean="0"/>
              <a:t> </a:t>
            </a:r>
            <a:r>
              <a:rPr lang="en-US" sz="1300" i="1" dirty="0" err="1" smtClean="0"/>
              <a:t>på</a:t>
            </a:r>
            <a:r>
              <a:rPr lang="en-US" sz="1300" i="1" dirty="0" smtClean="0"/>
              <a:t> </a:t>
            </a:r>
            <a:r>
              <a:rPr lang="en-US" sz="1300" i="1" dirty="0" err="1" smtClean="0"/>
              <a:t>senfølger</a:t>
            </a:r>
            <a:r>
              <a:rPr lang="en-US" sz="1300" i="1" dirty="0" smtClean="0"/>
              <a:t> </a:t>
            </a:r>
            <a:r>
              <a:rPr lang="en-US" sz="1300" i="1" dirty="0" err="1" smtClean="0"/>
              <a:t>efter</a:t>
            </a:r>
            <a:r>
              <a:rPr lang="en-US" sz="1300" i="1" dirty="0" smtClean="0"/>
              <a:t> </a:t>
            </a:r>
            <a:r>
              <a:rPr lang="en-US" sz="1300" i="1" dirty="0" err="1" smtClean="0"/>
              <a:t>kræft</a:t>
            </a:r>
            <a:r>
              <a:rPr lang="en-US" sz="1300" i="1" dirty="0" smtClean="0"/>
              <a:t> hos </a:t>
            </a:r>
            <a:r>
              <a:rPr lang="en-US" sz="1300" i="1" dirty="0" err="1" smtClean="0"/>
              <a:t>voksne</a:t>
            </a:r>
            <a:r>
              <a:rPr lang="en-US" sz="1300" i="1" dirty="0" smtClean="0"/>
              <a:t>. Rapport, </a:t>
            </a:r>
            <a:r>
              <a:rPr lang="en-US" sz="1300" i="1" dirty="0" err="1" smtClean="0"/>
              <a:t>Sundhedsstyrelsen</a:t>
            </a:r>
            <a:r>
              <a:rPr lang="en-US" sz="1300" i="1" dirty="0" smtClean="0"/>
              <a:t> 04.10.2017, side 68.</a:t>
            </a: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41427842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8486"/>
            <a:ext cx="10515600" cy="768958"/>
          </a:xfrm>
        </p:spPr>
        <p:txBody>
          <a:bodyPr>
            <a:noAutofit/>
          </a:bodyPr>
          <a:lstStyle/>
          <a:p>
            <a:r>
              <a:rPr lang="en-US" dirty="0" err="1" smtClean="0">
                <a:latin typeface="+mn-lt"/>
              </a:rPr>
              <a:t>Risiko</a:t>
            </a:r>
            <a:r>
              <a:rPr lang="en-US" dirty="0" smtClean="0">
                <a:latin typeface="+mn-lt"/>
              </a:rPr>
              <a:t> for </a:t>
            </a:r>
            <a:r>
              <a:rPr lang="en-US" dirty="0" err="1" smtClean="0">
                <a:latin typeface="+mn-lt"/>
              </a:rPr>
              <a:t>udvikling</a:t>
            </a:r>
            <a:r>
              <a:rPr lang="en-US" dirty="0" smtClean="0">
                <a:latin typeface="+mn-lt"/>
              </a:rPr>
              <a:t> </a:t>
            </a:r>
            <a:r>
              <a:rPr lang="en-US" dirty="0" err="1" smtClean="0">
                <a:latin typeface="+mn-lt"/>
              </a:rPr>
              <a:t>af</a:t>
            </a:r>
            <a:r>
              <a:rPr lang="en-US" dirty="0" smtClean="0">
                <a:latin typeface="+mn-lt"/>
              </a:rPr>
              <a:t> </a:t>
            </a:r>
            <a:r>
              <a:rPr lang="en-US" dirty="0" err="1" smtClean="0">
                <a:latin typeface="+mn-lt"/>
              </a:rPr>
              <a:t>senfølger</a:t>
            </a:r>
            <a:r>
              <a:rPr lang="en-US" dirty="0" smtClean="0">
                <a:latin typeface="+mn-lt"/>
              </a:rPr>
              <a:t> </a:t>
            </a:r>
            <a:endParaRPr lang="en-US" dirty="0">
              <a:latin typeface="+mn-lt"/>
            </a:endParaRPr>
          </a:p>
        </p:txBody>
      </p:sp>
      <p:sp>
        <p:nvSpPr>
          <p:cNvPr id="3" name="Content Placeholder 2"/>
          <p:cNvSpPr>
            <a:spLocks noGrp="1"/>
          </p:cNvSpPr>
          <p:nvPr>
            <p:ph idx="1"/>
          </p:nvPr>
        </p:nvSpPr>
        <p:spPr>
          <a:xfrm>
            <a:off x="838200" y="1782586"/>
            <a:ext cx="10515600" cy="5075414"/>
          </a:xfrm>
        </p:spPr>
        <p:txBody>
          <a:bodyPr>
            <a:normAutofit fontScale="70000" lnSpcReduction="20000"/>
          </a:bodyPr>
          <a:lstStyle/>
          <a:p>
            <a:pPr marL="0" indent="0">
              <a:buNone/>
            </a:pPr>
            <a:endParaRPr lang="da-DK" dirty="0" smtClean="0">
              <a:latin typeface="Helvetica" charset="0"/>
              <a:ea typeface="MS PGothic" charset="0"/>
            </a:endParaRPr>
          </a:p>
          <a:p>
            <a:r>
              <a:rPr lang="en-US" dirty="0" smtClean="0">
                <a:latin typeface="Helvetica" charset="0"/>
                <a:ea typeface="MS PGothic" charset="0"/>
              </a:rPr>
              <a:t>K</a:t>
            </a:r>
            <a:r>
              <a:rPr lang="da-DK" dirty="0" err="1" smtClean="0">
                <a:latin typeface="Helvetica" charset="0"/>
                <a:ea typeface="MS PGothic" charset="0"/>
              </a:rPr>
              <a:t>omorbiditet</a:t>
            </a:r>
            <a:endParaRPr lang="da-DK" dirty="0" smtClean="0">
              <a:latin typeface="Helvetica" charset="0"/>
              <a:ea typeface="MS PGothic" charset="0"/>
            </a:endParaRPr>
          </a:p>
          <a:p>
            <a:r>
              <a:rPr lang="en-US" dirty="0" smtClean="0">
                <a:latin typeface="Helvetica" charset="0"/>
                <a:ea typeface="MS PGothic" charset="0"/>
              </a:rPr>
              <a:t>U</a:t>
            </a:r>
            <a:r>
              <a:rPr lang="da-DK" dirty="0" err="1" smtClean="0">
                <a:latin typeface="Helvetica" charset="0"/>
                <a:ea typeface="MS PGothic" charset="0"/>
              </a:rPr>
              <a:t>ddannelse</a:t>
            </a:r>
            <a:endParaRPr lang="da-DK" dirty="0" smtClean="0">
              <a:latin typeface="Helvetica" charset="0"/>
              <a:ea typeface="MS PGothic" charset="0"/>
            </a:endParaRPr>
          </a:p>
          <a:p>
            <a:r>
              <a:rPr lang="en-US" dirty="0" smtClean="0">
                <a:latin typeface="Helvetica" charset="0"/>
                <a:ea typeface="MS PGothic" charset="0"/>
              </a:rPr>
              <a:t>F</a:t>
            </a:r>
            <a:r>
              <a:rPr lang="da-DK" dirty="0" err="1" smtClean="0">
                <a:latin typeface="Helvetica" charset="0"/>
                <a:ea typeface="MS PGothic" charset="0"/>
              </a:rPr>
              <a:t>amilie</a:t>
            </a:r>
            <a:r>
              <a:rPr lang="da-DK" dirty="0" smtClean="0">
                <a:latin typeface="Helvetica" charset="0"/>
                <a:ea typeface="MS PGothic" charset="0"/>
              </a:rPr>
              <a:t> og andre relationer</a:t>
            </a:r>
          </a:p>
          <a:p>
            <a:r>
              <a:rPr lang="en-US" dirty="0" smtClean="0">
                <a:latin typeface="Helvetica" charset="0"/>
                <a:ea typeface="MS PGothic" charset="0"/>
              </a:rPr>
              <a:t>T</a:t>
            </a:r>
            <a:r>
              <a:rPr lang="da-DK" dirty="0" err="1" smtClean="0">
                <a:latin typeface="Helvetica" charset="0"/>
                <a:ea typeface="MS PGothic" charset="0"/>
              </a:rPr>
              <a:t>idligere</a:t>
            </a:r>
            <a:r>
              <a:rPr lang="da-DK" dirty="0" smtClean="0">
                <a:latin typeface="Helvetica" charset="0"/>
                <a:ea typeface="MS PGothic" charset="0"/>
              </a:rPr>
              <a:t> håndtering af livet</a:t>
            </a:r>
            <a:endParaRPr lang="da-DK" dirty="0">
              <a:latin typeface="Helvetica" charset="0"/>
              <a:ea typeface="MS PGothic" charset="0"/>
            </a:endParaRPr>
          </a:p>
          <a:p>
            <a:r>
              <a:rPr lang="da-DK" dirty="0" smtClean="0">
                <a:latin typeface="Helvetica" charset="0"/>
                <a:ea typeface="MS PGothic" charset="0"/>
              </a:rPr>
              <a:t>Kræftrelateret træthed og søvnforstyrrelser</a:t>
            </a:r>
            <a:endParaRPr lang="da-DK" dirty="0">
              <a:latin typeface="Helvetica" charset="0"/>
              <a:ea typeface="MS PGothic" charset="0"/>
            </a:endParaRPr>
          </a:p>
          <a:p>
            <a:pPr>
              <a:buFont typeface="Arial" charset="0"/>
              <a:buChar char="•"/>
            </a:pPr>
            <a:r>
              <a:rPr lang="da-DK" dirty="0">
                <a:latin typeface="Helvetica" charset="0"/>
                <a:ea typeface="MS PGothic" charset="0"/>
              </a:rPr>
              <a:t>Kroniske smerter </a:t>
            </a:r>
          </a:p>
          <a:p>
            <a:pPr>
              <a:buFont typeface="Arial" charset="0"/>
              <a:buChar char="•"/>
            </a:pPr>
            <a:r>
              <a:rPr lang="da-DK" dirty="0">
                <a:latin typeface="Helvetica" charset="0"/>
                <a:ea typeface="MS PGothic" charset="0"/>
              </a:rPr>
              <a:t>Kognitive </a:t>
            </a:r>
            <a:r>
              <a:rPr lang="da-DK" dirty="0" smtClean="0">
                <a:latin typeface="Helvetica" charset="0"/>
                <a:ea typeface="MS PGothic" charset="0"/>
              </a:rPr>
              <a:t>dysfunktioner</a:t>
            </a:r>
          </a:p>
          <a:p>
            <a:pPr>
              <a:buFont typeface="Arial" charset="0"/>
              <a:buChar char="•"/>
            </a:pPr>
            <a:r>
              <a:rPr lang="en-US" dirty="0" smtClean="0">
                <a:latin typeface="Helvetica" charset="0"/>
                <a:ea typeface="MS PGothic" charset="0"/>
              </a:rPr>
              <a:t>H</a:t>
            </a:r>
            <a:r>
              <a:rPr lang="da-DK" dirty="0" err="1" smtClean="0">
                <a:latin typeface="Helvetica" charset="0"/>
                <a:ea typeface="MS PGothic" charset="0"/>
              </a:rPr>
              <a:t>jerte</a:t>
            </a:r>
            <a:r>
              <a:rPr lang="da-DK" dirty="0" smtClean="0">
                <a:latin typeface="Helvetica" charset="0"/>
                <a:ea typeface="MS PGothic" charset="0"/>
              </a:rPr>
              <a:t>-kar-problemer</a:t>
            </a:r>
          </a:p>
          <a:p>
            <a:r>
              <a:rPr lang="da-DK" dirty="0" smtClean="0">
                <a:latin typeface="Helvetica" charset="0"/>
                <a:ea typeface="MS PGothic" charset="0"/>
              </a:rPr>
              <a:t>Knogleskørhed </a:t>
            </a:r>
            <a:r>
              <a:rPr lang="mr-IN" dirty="0" smtClean="0">
                <a:latin typeface="Helvetica" charset="0"/>
                <a:ea typeface="MS PGothic" charset="0"/>
              </a:rPr>
              <a:t>–</a:t>
            </a:r>
            <a:r>
              <a:rPr lang="da-DK" dirty="0" smtClean="0">
                <a:latin typeface="Helvetica" charset="0"/>
                <a:ea typeface="MS PGothic" charset="0"/>
              </a:rPr>
              <a:t> diabtetes - vægtøgning</a:t>
            </a:r>
            <a:endParaRPr lang="da-DK" dirty="0">
              <a:latin typeface="Helvetica" charset="0"/>
              <a:ea typeface="MS PGothic" charset="0"/>
            </a:endParaRPr>
          </a:p>
          <a:p>
            <a:pPr>
              <a:buFont typeface="Arial" charset="0"/>
              <a:buChar char="•"/>
            </a:pPr>
            <a:r>
              <a:rPr lang="da-DK" dirty="0">
                <a:latin typeface="Helvetica" charset="0"/>
                <a:ea typeface="MS PGothic" charset="0"/>
              </a:rPr>
              <a:t>Seksuelle </a:t>
            </a:r>
            <a:r>
              <a:rPr lang="da-DK" dirty="0" smtClean="0">
                <a:latin typeface="Helvetica" charset="0"/>
                <a:ea typeface="MS PGothic" charset="0"/>
              </a:rPr>
              <a:t>dysfunktioner</a:t>
            </a:r>
            <a:endParaRPr lang="da-DK" dirty="0">
              <a:latin typeface="Helvetica" charset="0"/>
              <a:ea typeface="MS PGothic" charset="0"/>
            </a:endParaRPr>
          </a:p>
          <a:p>
            <a:pPr>
              <a:buFont typeface="Arial" charset="0"/>
              <a:buChar char="•"/>
            </a:pPr>
            <a:r>
              <a:rPr lang="da-DK" dirty="0">
                <a:latin typeface="Helvetica" charset="0"/>
                <a:ea typeface="MS PGothic" charset="0"/>
              </a:rPr>
              <a:t>Depression hos både patient og </a:t>
            </a:r>
            <a:r>
              <a:rPr lang="da-DK" dirty="0" smtClean="0">
                <a:latin typeface="Helvetica" charset="0"/>
                <a:ea typeface="MS PGothic" charset="0"/>
              </a:rPr>
              <a:t>partner </a:t>
            </a:r>
            <a:endParaRPr lang="da-DK" dirty="0">
              <a:latin typeface="Helvetica" charset="0"/>
              <a:ea typeface="MS PGothic" charset="0"/>
            </a:endParaRPr>
          </a:p>
          <a:p>
            <a:pPr>
              <a:buFont typeface="Arial" charset="0"/>
              <a:buChar char="•"/>
            </a:pPr>
            <a:r>
              <a:rPr lang="da-DK" dirty="0" smtClean="0">
                <a:latin typeface="Helvetica" charset="0"/>
                <a:ea typeface="MS PGothic" charset="0"/>
              </a:rPr>
              <a:t>Angst for tilbagefald</a:t>
            </a:r>
            <a:endParaRPr lang="da-DK" dirty="0">
              <a:latin typeface="Helvetica" charset="0"/>
              <a:ea typeface="MS PGothic" charset="0"/>
            </a:endParaRPr>
          </a:p>
          <a:p>
            <a:pPr>
              <a:buFont typeface="Arial" charset="0"/>
              <a:buChar char="•"/>
            </a:pPr>
            <a:r>
              <a:rPr lang="da-DK" dirty="0">
                <a:latin typeface="Helvetica" charset="0"/>
                <a:ea typeface="MS PGothic" charset="0"/>
              </a:rPr>
              <a:t>Lavt selvværd og </a:t>
            </a:r>
            <a:r>
              <a:rPr lang="da-DK" dirty="0" smtClean="0">
                <a:latin typeface="Helvetica" charset="0"/>
                <a:ea typeface="MS PGothic" charset="0"/>
              </a:rPr>
              <a:t>tab af kropsidentitet </a:t>
            </a:r>
            <a:endParaRPr lang="da-DK" dirty="0">
              <a:latin typeface="Helvetica" charset="0"/>
              <a:ea typeface="MS PGothic" charset="0"/>
            </a:endParaRPr>
          </a:p>
          <a:p>
            <a:pPr>
              <a:buFont typeface="Arial" charset="0"/>
              <a:buChar char="•"/>
            </a:pPr>
            <a:r>
              <a:rPr lang="da-DK" dirty="0" err="1" smtClean="0">
                <a:latin typeface="Helvetica" charset="0"/>
                <a:ea typeface="MS PGothic" charset="0"/>
              </a:rPr>
              <a:t>Arbejdsmarkedtilknytning</a:t>
            </a:r>
            <a:endParaRPr lang="da-DK" dirty="0">
              <a:latin typeface="Helvetica" charset="0"/>
              <a:ea typeface="MS PGothic" charset="0"/>
            </a:endParaRPr>
          </a:p>
          <a:p>
            <a:pPr>
              <a:buFont typeface="Arial" charset="0"/>
              <a:buChar char="•"/>
            </a:pPr>
            <a:endParaRPr lang="da-DK" dirty="0">
              <a:latin typeface="Helvetica" charset="0"/>
              <a:ea typeface="MS PGothic" charset="0"/>
            </a:endParaRPr>
          </a:p>
          <a:p>
            <a:pPr>
              <a:buFont typeface="Arial" charset="0"/>
              <a:buChar char="•"/>
            </a:pPr>
            <a:endParaRPr lang="da-DK" dirty="0">
              <a:latin typeface="Helvetica" charset="0"/>
              <a:ea typeface="MS PGothic" charset="0"/>
            </a:endParaRPr>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091892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err="1">
                <a:latin typeface="+mn-lt"/>
              </a:rPr>
              <a:t>Årsager</a:t>
            </a:r>
            <a:r>
              <a:rPr lang="en-US" sz="4800" dirty="0">
                <a:latin typeface="+mn-lt"/>
              </a:rPr>
              <a:t> </a:t>
            </a:r>
            <a:r>
              <a:rPr lang="en-US" sz="4800" dirty="0" err="1">
                <a:latin typeface="+mn-lt"/>
              </a:rPr>
              <a:t>til</a:t>
            </a:r>
            <a:r>
              <a:rPr lang="en-US" sz="4800" dirty="0">
                <a:latin typeface="+mn-lt"/>
              </a:rPr>
              <a:t> </a:t>
            </a:r>
            <a:r>
              <a:rPr lang="en-US" sz="4800" dirty="0" err="1">
                <a:latin typeface="+mn-lt"/>
              </a:rPr>
              <a:t>senfølger</a:t>
            </a:r>
            <a:r>
              <a:rPr lang="en-US" sz="4800" dirty="0">
                <a:latin typeface="+mn-lt"/>
              </a:rPr>
              <a:t> </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b="1" dirty="0" err="1" smtClean="0">
                <a:ea typeface="MS PGothic" charset="0"/>
              </a:rPr>
              <a:t>Kirurgi</a:t>
            </a:r>
            <a:r>
              <a:rPr lang="en-US" sz="2400" dirty="0" smtClean="0">
                <a:ea typeface="MS PGothic" charset="0"/>
              </a:rPr>
              <a:t> med </a:t>
            </a:r>
            <a:r>
              <a:rPr lang="en-US" sz="2400" dirty="0" err="1" smtClean="0">
                <a:ea typeface="MS PGothic" charset="0"/>
              </a:rPr>
              <a:t>øget</a:t>
            </a:r>
            <a:r>
              <a:rPr lang="en-US" sz="2400" dirty="0" smtClean="0">
                <a:ea typeface="MS PGothic" charset="0"/>
              </a:rPr>
              <a:t> </a:t>
            </a:r>
            <a:r>
              <a:rPr lang="en-US" sz="2400" dirty="0" err="1" smtClean="0">
                <a:ea typeface="MS PGothic" charset="0"/>
              </a:rPr>
              <a:t>risiko</a:t>
            </a:r>
            <a:r>
              <a:rPr lang="en-US" sz="2400" dirty="0" smtClean="0">
                <a:ea typeface="MS PGothic" charset="0"/>
              </a:rPr>
              <a:t> for at </a:t>
            </a:r>
            <a:r>
              <a:rPr lang="en-US" sz="2400" dirty="0" err="1" smtClean="0">
                <a:ea typeface="MS PGothic" charset="0"/>
              </a:rPr>
              <a:t>nervebaner</a:t>
            </a:r>
            <a:r>
              <a:rPr lang="en-US" sz="2400" dirty="0" smtClean="0">
                <a:ea typeface="MS PGothic" charset="0"/>
              </a:rPr>
              <a:t>, </a:t>
            </a:r>
            <a:r>
              <a:rPr lang="en-US" sz="2400" dirty="0" err="1" smtClean="0">
                <a:ea typeface="MS PGothic" charset="0"/>
              </a:rPr>
              <a:t>bindevæv</a:t>
            </a:r>
            <a:r>
              <a:rPr lang="en-US" sz="2400" dirty="0" smtClean="0">
                <a:ea typeface="MS PGothic" charset="0"/>
              </a:rPr>
              <a:t> og </a:t>
            </a:r>
            <a:r>
              <a:rPr lang="en-US" sz="2400" dirty="0" err="1" smtClean="0">
                <a:ea typeface="MS PGothic" charset="0"/>
              </a:rPr>
              <a:t>muskulatur</a:t>
            </a:r>
            <a:r>
              <a:rPr lang="en-US" sz="2400" dirty="0" smtClean="0">
                <a:ea typeface="MS PGothic" charset="0"/>
              </a:rPr>
              <a:t> </a:t>
            </a:r>
            <a:r>
              <a:rPr lang="en-US" sz="2400" dirty="0" err="1" smtClean="0">
                <a:ea typeface="MS PGothic" charset="0"/>
              </a:rPr>
              <a:t>bliver</a:t>
            </a:r>
            <a:r>
              <a:rPr lang="en-US" sz="2400" dirty="0" smtClean="0">
                <a:ea typeface="MS PGothic" charset="0"/>
              </a:rPr>
              <a:t> </a:t>
            </a:r>
            <a:r>
              <a:rPr lang="en-US" sz="2400" dirty="0" err="1" smtClean="0">
                <a:ea typeface="MS PGothic" charset="0"/>
              </a:rPr>
              <a:t>beskadiget</a:t>
            </a:r>
            <a:r>
              <a:rPr lang="en-US" sz="2400" dirty="0" smtClean="0">
                <a:ea typeface="MS PGothic" charset="0"/>
              </a:rPr>
              <a:t/>
            </a:r>
            <a:br>
              <a:rPr lang="en-US" sz="2400" dirty="0" smtClean="0">
                <a:ea typeface="MS PGothic" charset="0"/>
              </a:rPr>
            </a:br>
            <a:endParaRPr lang="en-US" sz="2400" dirty="0" smtClean="0">
              <a:ea typeface="MS PGothic" charset="0"/>
            </a:endParaRPr>
          </a:p>
          <a:p>
            <a:pPr>
              <a:lnSpc>
                <a:spcPct val="100000"/>
              </a:lnSpc>
              <a:defRPr/>
            </a:pPr>
            <a:r>
              <a:rPr lang="en-US" sz="2400" b="1" dirty="0" err="1" smtClean="0">
                <a:ea typeface="MS PGothic" charset="0"/>
              </a:rPr>
              <a:t>Kemoterapi</a:t>
            </a:r>
            <a:r>
              <a:rPr lang="en-US" sz="2400" dirty="0" smtClean="0">
                <a:ea typeface="MS PGothic" charset="0"/>
              </a:rPr>
              <a:t> med </a:t>
            </a:r>
            <a:r>
              <a:rPr lang="en-US" sz="2400" dirty="0" err="1" smtClean="0">
                <a:ea typeface="MS PGothic" charset="0"/>
              </a:rPr>
              <a:t>øget</a:t>
            </a:r>
            <a:r>
              <a:rPr lang="en-US" sz="2400" dirty="0" smtClean="0">
                <a:ea typeface="MS PGothic" charset="0"/>
              </a:rPr>
              <a:t> </a:t>
            </a:r>
            <a:r>
              <a:rPr lang="en-US" sz="2400" dirty="0" err="1" smtClean="0">
                <a:ea typeface="MS PGothic" charset="0"/>
              </a:rPr>
              <a:t>risiko</a:t>
            </a:r>
            <a:r>
              <a:rPr lang="en-US" sz="2400" dirty="0" smtClean="0">
                <a:ea typeface="MS PGothic" charset="0"/>
              </a:rPr>
              <a:t> for inflammation og </a:t>
            </a:r>
            <a:r>
              <a:rPr lang="en-US" sz="2400" dirty="0" err="1" smtClean="0">
                <a:ea typeface="MS PGothic" charset="0"/>
              </a:rPr>
              <a:t>nedsat</a:t>
            </a:r>
            <a:r>
              <a:rPr lang="en-US" sz="2400" dirty="0" smtClean="0">
                <a:ea typeface="MS PGothic" charset="0"/>
              </a:rPr>
              <a:t> </a:t>
            </a:r>
            <a:r>
              <a:rPr lang="en-US" sz="2400" dirty="0" err="1" smtClean="0">
                <a:ea typeface="MS PGothic" charset="0"/>
              </a:rPr>
              <a:t>immunsystem</a:t>
            </a:r>
            <a:r>
              <a:rPr lang="en-US" sz="2400" dirty="0" smtClean="0">
                <a:ea typeface="MS PGothic" charset="0"/>
              </a:rPr>
              <a:t>, </a:t>
            </a:r>
            <a:r>
              <a:rPr lang="en-US" sz="2400" dirty="0" err="1" smtClean="0">
                <a:ea typeface="MS PGothic" charset="0"/>
              </a:rPr>
              <a:t>samt</a:t>
            </a:r>
            <a:r>
              <a:rPr lang="en-US" sz="2400" dirty="0" smtClean="0">
                <a:ea typeface="MS PGothic" charset="0"/>
              </a:rPr>
              <a:t> at </a:t>
            </a:r>
            <a:r>
              <a:rPr lang="en-US" sz="2400" dirty="0" err="1" smtClean="0">
                <a:ea typeface="MS PGothic" charset="0"/>
              </a:rPr>
              <a:t>kemoen</a:t>
            </a:r>
            <a:r>
              <a:rPr lang="en-US" sz="2400" dirty="0" smtClean="0">
                <a:ea typeface="MS PGothic" charset="0"/>
              </a:rPr>
              <a:t> </a:t>
            </a:r>
            <a:r>
              <a:rPr lang="en-US" sz="2400" dirty="0" err="1" smtClean="0">
                <a:ea typeface="MS PGothic" charset="0"/>
              </a:rPr>
              <a:t>bombarderer</a:t>
            </a:r>
            <a:r>
              <a:rPr lang="en-US" sz="2400" dirty="0" smtClean="0">
                <a:ea typeface="MS PGothic" charset="0"/>
              </a:rPr>
              <a:t> </a:t>
            </a:r>
            <a:r>
              <a:rPr lang="en-US" sz="2400" dirty="0" err="1" smtClean="0">
                <a:ea typeface="MS PGothic" charset="0"/>
              </a:rPr>
              <a:t>centralnervesystemet</a:t>
            </a:r>
            <a:r>
              <a:rPr lang="en-US" sz="2400" dirty="0" smtClean="0">
                <a:ea typeface="MS PGothic" charset="0"/>
              </a:rPr>
              <a:t> med </a:t>
            </a:r>
            <a:r>
              <a:rPr lang="en-US" sz="2400" dirty="0" err="1" smtClean="0">
                <a:ea typeface="MS PGothic" charset="0"/>
              </a:rPr>
              <a:t>impulser</a:t>
            </a:r>
            <a:r>
              <a:rPr lang="en-US" sz="2400" dirty="0" smtClean="0">
                <a:ea typeface="MS PGothic" charset="0"/>
              </a:rPr>
              <a:t>, </a:t>
            </a:r>
            <a:r>
              <a:rPr lang="en-US" sz="2400" dirty="0" err="1" smtClean="0">
                <a:ea typeface="MS PGothic" charset="0"/>
              </a:rPr>
              <a:t>som</a:t>
            </a:r>
            <a:r>
              <a:rPr lang="en-US" sz="2400" dirty="0" smtClean="0">
                <a:ea typeface="MS PGothic" charset="0"/>
              </a:rPr>
              <a:t> </a:t>
            </a:r>
            <a:r>
              <a:rPr lang="en-US" sz="2400" dirty="0" err="1" smtClean="0">
                <a:ea typeface="MS PGothic" charset="0"/>
              </a:rPr>
              <a:t>kan</a:t>
            </a:r>
            <a:r>
              <a:rPr lang="en-US" sz="2400" dirty="0" smtClean="0">
                <a:ea typeface="MS PGothic" charset="0"/>
              </a:rPr>
              <a:t> </a:t>
            </a:r>
            <a:r>
              <a:rPr lang="en-US" sz="2400" dirty="0" err="1" smtClean="0">
                <a:ea typeface="MS PGothic" charset="0"/>
              </a:rPr>
              <a:t>medføre</a:t>
            </a:r>
            <a:r>
              <a:rPr lang="en-US" sz="2400" dirty="0" smtClean="0">
                <a:ea typeface="MS PGothic" charset="0"/>
              </a:rPr>
              <a:t>, at </a:t>
            </a:r>
            <a:r>
              <a:rPr lang="en-US" sz="2400" dirty="0" err="1" smtClean="0">
                <a:ea typeface="MS PGothic" charset="0"/>
              </a:rPr>
              <a:t>nervesystemet</a:t>
            </a:r>
            <a:r>
              <a:rPr lang="en-US" sz="2400" dirty="0" smtClean="0">
                <a:ea typeface="MS PGothic" charset="0"/>
              </a:rPr>
              <a:t> </a:t>
            </a:r>
            <a:r>
              <a:rPr lang="en-US" sz="2400" dirty="0" err="1" smtClean="0">
                <a:ea typeface="MS PGothic" charset="0"/>
              </a:rPr>
              <a:t>bliver</a:t>
            </a:r>
            <a:r>
              <a:rPr lang="en-US" sz="2400" dirty="0" smtClean="0">
                <a:ea typeface="MS PGothic" charset="0"/>
              </a:rPr>
              <a:t> “</a:t>
            </a:r>
            <a:r>
              <a:rPr lang="en-US" sz="2400" dirty="0" err="1" smtClean="0">
                <a:ea typeface="MS PGothic" charset="0"/>
              </a:rPr>
              <a:t>omkodet</a:t>
            </a:r>
            <a:r>
              <a:rPr lang="en-US" sz="2400" dirty="0" smtClean="0">
                <a:ea typeface="MS PGothic" charset="0"/>
              </a:rPr>
              <a:t>” og </a:t>
            </a:r>
            <a:r>
              <a:rPr lang="en-US" sz="2400" dirty="0" err="1" smtClean="0">
                <a:ea typeface="MS PGothic" charset="0"/>
              </a:rPr>
              <a:t>reagerer</a:t>
            </a:r>
            <a:r>
              <a:rPr lang="en-US" sz="2400" dirty="0" smtClean="0">
                <a:ea typeface="MS PGothic" charset="0"/>
              </a:rPr>
              <a:t> </a:t>
            </a:r>
            <a:r>
              <a:rPr lang="en-US" sz="2400" dirty="0" err="1" smtClean="0">
                <a:ea typeface="MS PGothic" charset="0"/>
              </a:rPr>
              <a:t>hurtigere</a:t>
            </a:r>
            <a:r>
              <a:rPr lang="en-US" sz="2400" dirty="0" smtClean="0">
                <a:ea typeface="MS PGothic" charset="0"/>
              </a:rPr>
              <a:t> på </a:t>
            </a:r>
            <a:r>
              <a:rPr lang="en-US" sz="2400" dirty="0" err="1" smtClean="0">
                <a:ea typeface="MS PGothic" charset="0"/>
              </a:rPr>
              <a:t>impulser</a:t>
            </a:r>
            <a:r>
              <a:rPr lang="en-US" sz="2400" dirty="0" smtClean="0">
                <a:ea typeface="MS PGothic" charset="0"/>
              </a:rPr>
              <a:t> </a:t>
            </a:r>
            <a:r>
              <a:rPr lang="en-US" sz="2400" dirty="0" err="1" smtClean="0">
                <a:ea typeface="MS PGothic" charset="0"/>
              </a:rPr>
              <a:t>udefra</a:t>
            </a:r>
            <a:r>
              <a:rPr lang="en-US" sz="2400" dirty="0" smtClean="0">
                <a:ea typeface="MS PGothic" charset="0"/>
              </a:rPr>
              <a:t/>
            </a:r>
            <a:br>
              <a:rPr lang="en-US" sz="2400" dirty="0" smtClean="0">
                <a:ea typeface="MS PGothic" charset="0"/>
              </a:rPr>
            </a:br>
            <a:endParaRPr lang="en-US" sz="2400" dirty="0" smtClean="0">
              <a:ea typeface="MS PGothic" charset="0"/>
            </a:endParaRPr>
          </a:p>
          <a:p>
            <a:pPr>
              <a:defRPr/>
            </a:pPr>
            <a:r>
              <a:rPr lang="da-DK" sz="2400" b="1" dirty="0" smtClean="0">
                <a:ea typeface="MS PGothic" charset="0"/>
              </a:rPr>
              <a:t>Strålebehandling</a:t>
            </a:r>
            <a:r>
              <a:rPr lang="da-DK" sz="2400" dirty="0" smtClean="0">
                <a:ea typeface="MS PGothic" charset="0"/>
              </a:rPr>
              <a:t> med øget risiko for skader på nerver og væv, fx celler i tarmvæg, som erstattes af arvæv</a:t>
            </a:r>
            <a:br>
              <a:rPr lang="da-DK" sz="2400" dirty="0" smtClean="0">
                <a:ea typeface="MS PGothic" charset="0"/>
              </a:rPr>
            </a:br>
            <a:endParaRPr lang="da-DK" sz="2400" dirty="0" smtClean="0">
              <a:ea typeface="MS PGothic" charset="0"/>
            </a:endParaRPr>
          </a:p>
          <a:p>
            <a:pPr>
              <a:defRPr/>
            </a:pPr>
            <a:r>
              <a:rPr lang="da-DK" sz="2400" b="1" dirty="0" smtClean="0">
                <a:ea typeface="MS PGothic" charset="0"/>
              </a:rPr>
              <a:t>Antihormonbehandling</a:t>
            </a:r>
            <a:br>
              <a:rPr lang="da-DK" sz="2400" b="1" dirty="0" smtClean="0">
                <a:ea typeface="MS PGothic" charset="0"/>
              </a:rPr>
            </a:br>
            <a:endParaRPr lang="da-DK" sz="2400" b="1" dirty="0" smtClean="0">
              <a:ea typeface="MS PGothic" charset="0"/>
            </a:endParaRPr>
          </a:p>
          <a:p>
            <a:pPr>
              <a:defRPr/>
            </a:pPr>
            <a:r>
              <a:rPr lang="da-DK" sz="2400" b="1" dirty="0" smtClean="0">
                <a:ea typeface="MS PGothic" charset="0"/>
              </a:rPr>
              <a:t>Kræftdiagnose som følgesvend</a:t>
            </a:r>
          </a:p>
          <a:p>
            <a:pPr>
              <a:defRPr/>
            </a:pPr>
            <a:endParaRPr lang="en-US" sz="2600" dirty="0" smtClean="0">
              <a:ea typeface="MS PGothic" charset="0"/>
            </a:endParaRPr>
          </a:p>
          <a:p>
            <a:pPr>
              <a:defRPr/>
            </a:pPr>
            <a:endParaRPr lang="en-US" sz="2600" dirty="0" smtClean="0">
              <a:ea typeface="MS PGothic" charset="0"/>
            </a:endParaRPr>
          </a:p>
          <a:p>
            <a:pPr>
              <a:buFont typeface="Arial" charset="0"/>
              <a:buChar char="•"/>
              <a:defRPr/>
            </a:pPr>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41262372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1"/>
          <p:cNvSpPr>
            <a:spLocks noGrp="1"/>
          </p:cNvSpPr>
          <p:nvPr>
            <p:ph type="title"/>
          </p:nvPr>
        </p:nvSpPr>
        <p:spPr>
          <a:xfrm>
            <a:off x="2798236" y="1208010"/>
            <a:ext cx="6674560" cy="850515"/>
          </a:xfrm>
        </p:spPr>
        <p:txBody>
          <a:bodyPr>
            <a:normAutofit/>
          </a:bodyPr>
          <a:lstStyle/>
          <a:p>
            <a:pPr eaLnBrk="1" hangingPunct="1"/>
            <a:r>
              <a:rPr lang="da-DK" sz="3600" dirty="0" smtClean="0">
                <a:latin typeface="+mn-lt"/>
                <a:ea typeface="MS PGothic" charset="0"/>
              </a:rPr>
              <a:t>Fokus: Forebyggelse af senfølger</a:t>
            </a:r>
            <a:endParaRPr lang="da-DK" sz="3600" dirty="0">
              <a:latin typeface="+mn-lt"/>
              <a:ea typeface="MS PGothic" charset="0"/>
            </a:endParaRPr>
          </a:p>
        </p:txBody>
      </p:sp>
      <p:sp>
        <p:nvSpPr>
          <p:cNvPr id="60418" name="Pladsholder til indhold 2"/>
          <p:cNvSpPr>
            <a:spLocks noGrp="1"/>
          </p:cNvSpPr>
          <p:nvPr>
            <p:ph idx="1"/>
          </p:nvPr>
        </p:nvSpPr>
        <p:spPr/>
        <p:txBody>
          <a:bodyPr>
            <a:normAutofit fontScale="77500" lnSpcReduction="20000"/>
          </a:bodyPr>
          <a:lstStyle/>
          <a:p>
            <a:pPr marL="0" indent="0" eaLnBrk="1" hangingPunct="1"/>
            <a:endParaRPr lang="da-DK" sz="2400" i="1" dirty="0">
              <a:latin typeface="Helvetica" charset="0"/>
              <a:ea typeface="MS PGothic" charset="0"/>
            </a:endParaRPr>
          </a:p>
          <a:p>
            <a:pPr marL="0" indent="0" eaLnBrk="1" hangingPunct="1"/>
            <a:endParaRPr lang="da-DK" dirty="0">
              <a:latin typeface="Helvetica" charset="0"/>
              <a:ea typeface="MS PGothic" charset="0"/>
            </a:endParaRPr>
          </a:p>
          <a:p>
            <a:pPr marL="0" indent="0" eaLnBrk="1" hangingPunct="1">
              <a:buNone/>
            </a:pPr>
            <a:r>
              <a:rPr lang="da-DK" sz="2200" b="1" dirty="0" smtClean="0">
                <a:ea typeface="MS PGothic" charset="0"/>
              </a:rPr>
              <a:t>Risiko for udvikling </a:t>
            </a:r>
            <a:r>
              <a:rPr lang="da-DK" sz="2200" b="1" dirty="0">
                <a:ea typeface="MS PGothic" charset="0"/>
              </a:rPr>
              <a:t>	 </a:t>
            </a:r>
            <a:r>
              <a:rPr lang="da-DK" sz="2200" b="1" dirty="0" smtClean="0">
                <a:ea typeface="MS PGothic" charset="0"/>
              </a:rPr>
              <a:t>                        	            Egenomsorg</a:t>
            </a:r>
            <a:r>
              <a:rPr lang="da-DK" sz="2200" b="1" dirty="0">
                <a:ea typeface="MS PGothic" charset="0"/>
              </a:rPr>
              <a:t>				</a:t>
            </a:r>
            <a:r>
              <a:rPr lang="da-DK" sz="2200" b="1" dirty="0" smtClean="0">
                <a:ea typeface="MS PGothic" charset="0"/>
              </a:rPr>
              <a:t>         </a:t>
            </a:r>
            <a:r>
              <a:rPr lang="da-DK" sz="2200" b="1" dirty="0" err="1" smtClean="0">
                <a:ea typeface="MS PGothic" charset="0"/>
              </a:rPr>
              <a:t>Mestring</a:t>
            </a:r>
            <a:endParaRPr lang="da-DK" sz="2200" b="1" dirty="0">
              <a:ea typeface="MS PGothic" charset="0"/>
            </a:endParaRPr>
          </a:p>
          <a:p>
            <a:pPr marL="0" indent="0" eaLnBrk="1" hangingPunct="1">
              <a:buNone/>
            </a:pPr>
            <a:r>
              <a:rPr lang="en-US" sz="2200" b="1" dirty="0">
                <a:ea typeface="MS PGothic" charset="0"/>
              </a:rPr>
              <a:t>a</a:t>
            </a:r>
            <a:r>
              <a:rPr lang="da-DK" sz="2200" b="1" dirty="0" smtClean="0">
                <a:ea typeface="MS PGothic" charset="0"/>
              </a:rPr>
              <a:t>f senfølger</a:t>
            </a:r>
            <a:endParaRPr lang="da-DK" sz="2200" b="1" dirty="0">
              <a:ea typeface="MS PGothic" charset="0"/>
            </a:endParaRPr>
          </a:p>
          <a:p>
            <a:pPr marL="0" indent="0" eaLnBrk="1" hangingPunct="1"/>
            <a:endParaRPr lang="da-DK" sz="1800" dirty="0">
              <a:latin typeface="Helvetica" charset="0"/>
              <a:ea typeface="MS PGothic" charset="0"/>
            </a:endParaRPr>
          </a:p>
          <a:p>
            <a:pPr marL="0" indent="0" algn="ctr" eaLnBrk="1" hangingPunct="1">
              <a:buNone/>
            </a:pPr>
            <a:endParaRPr lang="da-DK" sz="1800" dirty="0" smtClean="0">
              <a:latin typeface="Helvetica" charset="0"/>
              <a:ea typeface="MS PGothic" charset="0"/>
            </a:endParaRPr>
          </a:p>
          <a:p>
            <a:pPr marL="0" indent="0" algn="ctr" eaLnBrk="1" hangingPunct="1">
              <a:buNone/>
            </a:pPr>
            <a:r>
              <a:rPr lang="en-US" sz="2200" dirty="0" smtClean="0">
                <a:ea typeface="MS PGothic" charset="0"/>
              </a:rPr>
              <a:t> </a:t>
            </a:r>
            <a:r>
              <a:rPr lang="en-US" sz="2200" dirty="0" err="1">
                <a:ea typeface="MS PGothic" charset="0"/>
              </a:rPr>
              <a:t>L</a:t>
            </a:r>
            <a:r>
              <a:rPr lang="en-US" sz="2200" dirty="0" err="1" smtClean="0">
                <a:ea typeface="MS PGothic" charset="0"/>
              </a:rPr>
              <a:t>øbende</a:t>
            </a:r>
            <a:r>
              <a:rPr lang="en-US" sz="2200" dirty="0" smtClean="0">
                <a:ea typeface="MS PGothic" charset="0"/>
              </a:rPr>
              <a:t> information </a:t>
            </a:r>
            <a:r>
              <a:rPr lang="en-US" sz="2200" dirty="0" err="1" smtClean="0">
                <a:ea typeface="MS PGothic" charset="0"/>
              </a:rPr>
              <a:t>om</a:t>
            </a:r>
            <a:r>
              <a:rPr lang="en-US" sz="2200" dirty="0" smtClean="0">
                <a:ea typeface="MS PGothic" charset="0"/>
              </a:rPr>
              <a:t> </a:t>
            </a:r>
            <a:r>
              <a:rPr lang="en-US" sz="2200" dirty="0" err="1" smtClean="0">
                <a:ea typeface="MS PGothic" charset="0"/>
              </a:rPr>
              <a:t>senfølger</a:t>
            </a:r>
            <a:endParaRPr lang="en-US" sz="2200" dirty="0" smtClean="0">
              <a:ea typeface="MS PGothic" charset="0"/>
            </a:endParaRPr>
          </a:p>
          <a:p>
            <a:pPr marL="0" indent="0" algn="ctr" eaLnBrk="1" hangingPunct="1">
              <a:buNone/>
            </a:pPr>
            <a:r>
              <a:rPr lang="en-US" sz="2200" dirty="0" err="1" smtClean="0">
                <a:ea typeface="MS PGothic" charset="0"/>
              </a:rPr>
              <a:t>Undervisning</a:t>
            </a:r>
            <a:r>
              <a:rPr lang="en-US" sz="2200" dirty="0" smtClean="0">
                <a:ea typeface="MS PGothic" charset="0"/>
              </a:rPr>
              <a:t>, </a:t>
            </a:r>
            <a:r>
              <a:rPr lang="en-US" sz="2200" dirty="0" err="1" smtClean="0">
                <a:ea typeface="MS PGothic" charset="0"/>
              </a:rPr>
              <a:t>vejledning</a:t>
            </a:r>
            <a:r>
              <a:rPr lang="en-US" sz="2200" dirty="0" smtClean="0">
                <a:ea typeface="MS PGothic" charset="0"/>
              </a:rPr>
              <a:t> </a:t>
            </a:r>
            <a:r>
              <a:rPr lang="en-US" sz="2200" dirty="0" err="1" smtClean="0">
                <a:ea typeface="MS PGothic" charset="0"/>
              </a:rPr>
              <a:t>og</a:t>
            </a:r>
            <a:r>
              <a:rPr lang="en-US" sz="2200" dirty="0" smtClean="0">
                <a:ea typeface="MS PGothic" charset="0"/>
              </a:rPr>
              <a:t> </a:t>
            </a:r>
            <a:r>
              <a:rPr lang="en-US" sz="2200" dirty="0" err="1" smtClean="0">
                <a:ea typeface="MS PGothic" charset="0"/>
              </a:rPr>
              <a:t>støtte</a:t>
            </a:r>
            <a:endParaRPr lang="en-US" sz="2200" dirty="0" smtClean="0">
              <a:ea typeface="MS PGothic" charset="0"/>
            </a:endParaRPr>
          </a:p>
          <a:p>
            <a:pPr marL="0" indent="0" algn="ctr" eaLnBrk="1" hangingPunct="1">
              <a:buNone/>
            </a:pPr>
            <a:r>
              <a:rPr lang="en-US" sz="2200" dirty="0" err="1" smtClean="0">
                <a:ea typeface="MS PGothic" charset="0"/>
              </a:rPr>
              <a:t>Selvrapportering</a:t>
            </a:r>
            <a:r>
              <a:rPr lang="en-US" sz="2200" dirty="0" smtClean="0">
                <a:ea typeface="MS PGothic" charset="0"/>
              </a:rPr>
              <a:t> </a:t>
            </a:r>
            <a:r>
              <a:rPr lang="en-US" sz="2200" dirty="0" err="1" smtClean="0">
                <a:ea typeface="MS PGothic" charset="0"/>
              </a:rPr>
              <a:t>og</a:t>
            </a:r>
            <a:r>
              <a:rPr lang="en-US" sz="2200" dirty="0" smtClean="0">
                <a:ea typeface="MS PGothic" charset="0"/>
              </a:rPr>
              <a:t> screening </a:t>
            </a:r>
            <a:r>
              <a:rPr lang="en-US" sz="2200" dirty="0" err="1" smtClean="0">
                <a:ea typeface="MS PGothic" charset="0"/>
              </a:rPr>
              <a:t>af</a:t>
            </a:r>
            <a:r>
              <a:rPr lang="en-US" sz="2200" dirty="0" smtClean="0">
                <a:ea typeface="MS PGothic" charset="0"/>
              </a:rPr>
              <a:t> </a:t>
            </a:r>
            <a:r>
              <a:rPr lang="en-US" sz="2200" dirty="0" err="1" smtClean="0">
                <a:ea typeface="MS PGothic" charset="0"/>
              </a:rPr>
              <a:t>senfølger</a:t>
            </a:r>
            <a:endParaRPr lang="en-US" sz="2200" dirty="0" smtClean="0">
              <a:ea typeface="MS PGothic" charset="0"/>
            </a:endParaRPr>
          </a:p>
          <a:p>
            <a:pPr marL="0" indent="0" algn="ctr" eaLnBrk="1" hangingPunct="1">
              <a:buNone/>
            </a:pPr>
            <a:r>
              <a:rPr lang="en-US" sz="2200" dirty="0" smtClean="0">
                <a:ea typeface="MS PGothic" charset="0"/>
              </a:rPr>
              <a:t> </a:t>
            </a:r>
            <a:r>
              <a:rPr lang="en-US" sz="2200" dirty="0" err="1">
                <a:ea typeface="MS PGothic" charset="0"/>
              </a:rPr>
              <a:t>D</a:t>
            </a:r>
            <a:r>
              <a:rPr lang="en-US" sz="2200" dirty="0" err="1" smtClean="0">
                <a:ea typeface="MS PGothic" charset="0"/>
              </a:rPr>
              <a:t>okumentation</a:t>
            </a:r>
            <a:r>
              <a:rPr lang="en-US" sz="2200" dirty="0" smtClean="0">
                <a:ea typeface="MS PGothic" charset="0"/>
              </a:rPr>
              <a:t> </a:t>
            </a:r>
            <a:r>
              <a:rPr lang="en-US" sz="2200" dirty="0" err="1" smtClean="0">
                <a:ea typeface="MS PGothic" charset="0"/>
              </a:rPr>
              <a:t>af</a:t>
            </a:r>
            <a:r>
              <a:rPr lang="en-US" sz="2200" dirty="0" smtClean="0">
                <a:ea typeface="MS PGothic" charset="0"/>
              </a:rPr>
              <a:t> </a:t>
            </a:r>
            <a:r>
              <a:rPr lang="en-US" sz="2200" dirty="0" err="1" smtClean="0">
                <a:ea typeface="MS PGothic" charset="0"/>
              </a:rPr>
              <a:t>senfølger</a:t>
            </a:r>
            <a:endParaRPr lang="en-US" sz="2200" dirty="0" smtClean="0">
              <a:ea typeface="MS PGothic" charset="0"/>
            </a:endParaRPr>
          </a:p>
          <a:p>
            <a:pPr marL="0" indent="0" algn="ctr" eaLnBrk="1" hangingPunct="1">
              <a:buNone/>
            </a:pPr>
            <a:r>
              <a:rPr lang="en-US" sz="2200" dirty="0" err="1" smtClean="0">
                <a:ea typeface="MS PGothic" charset="0"/>
              </a:rPr>
              <a:t>Hurtig</a:t>
            </a:r>
            <a:r>
              <a:rPr lang="en-US" sz="2200" dirty="0" smtClean="0">
                <a:ea typeface="MS PGothic" charset="0"/>
              </a:rPr>
              <a:t> </a:t>
            </a:r>
            <a:r>
              <a:rPr lang="en-US" sz="2200" dirty="0" err="1" smtClean="0">
                <a:ea typeface="MS PGothic" charset="0"/>
              </a:rPr>
              <a:t>diagnostisering</a:t>
            </a:r>
            <a:r>
              <a:rPr lang="en-US" sz="2200" dirty="0" smtClean="0">
                <a:ea typeface="MS PGothic" charset="0"/>
              </a:rPr>
              <a:t> </a:t>
            </a:r>
            <a:r>
              <a:rPr lang="en-US" sz="2200" dirty="0" err="1" smtClean="0">
                <a:ea typeface="MS PGothic" charset="0"/>
              </a:rPr>
              <a:t>og</a:t>
            </a:r>
            <a:r>
              <a:rPr lang="en-US" sz="2200" dirty="0" smtClean="0">
                <a:ea typeface="MS PGothic" charset="0"/>
              </a:rPr>
              <a:t> </a:t>
            </a:r>
            <a:r>
              <a:rPr lang="en-US" sz="2200" dirty="0" err="1" smtClean="0">
                <a:ea typeface="MS PGothic" charset="0"/>
              </a:rPr>
              <a:t>behandling</a:t>
            </a:r>
            <a:r>
              <a:rPr lang="en-US" sz="2200" dirty="0" smtClean="0">
                <a:ea typeface="MS PGothic" charset="0"/>
              </a:rPr>
              <a:t>/</a:t>
            </a:r>
            <a:r>
              <a:rPr lang="en-US" sz="2200" dirty="0" err="1" smtClean="0">
                <a:ea typeface="MS PGothic" charset="0"/>
              </a:rPr>
              <a:t>eller</a:t>
            </a:r>
            <a:r>
              <a:rPr lang="en-US" sz="2200" dirty="0">
                <a:ea typeface="MS PGothic" charset="0"/>
              </a:rPr>
              <a:t> </a:t>
            </a:r>
            <a:r>
              <a:rPr lang="en-US" sz="2200" dirty="0" err="1" smtClean="0">
                <a:ea typeface="MS PGothic" charset="0"/>
              </a:rPr>
              <a:t>lindring</a:t>
            </a:r>
            <a:endParaRPr lang="en-US" sz="2200" dirty="0" smtClean="0">
              <a:ea typeface="MS PGothic" charset="0"/>
            </a:endParaRPr>
          </a:p>
          <a:p>
            <a:pPr marL="0" indent="0" algn="ctr" eaLnBrk="1" hangingPunct="1">
              <a:buNone/>
            </a:pPr>
            <a:r>
              <a:rPr lang="en-US" sz="2200" dirty="0" err="1" smtClean="0">
                <a:ea typeface="MS PGothic" charset="0"/>
              </a:rPr>
              <a:t>Netværk</a:t>
            </a:r>
            <a:r>
              <a:rPr lang="en-US" sz="2200" dirty="0" smtClean="0">
                <a:ea typeface="MS PGothic" charset="0"/>
              </a:rPr>
              <a:t> </a:t>
            </a:r>
            <a:r>
              <a:rPr lang="en-US" sz="2200" dirty="0" err="1" smtClean="0">
                <a:ea typeface="MS PGothic" charset="0"/>
              </a:rPr>
              <a:t>og</a:t>
            </a:r>
            <a:r>
              <a:rPr lang="en-US" sz="2200" dirty="0" smtClean="0">
                <a:ea typeface="MS PGothic" charset="0"/>
              </a:rPr>
              <a:t> </a:t>
            </a:r>
            <a:r>
              <a:rPr lang="en-US" sz="2200" dirty="0" err="1" smtClean="0">
                <a:ea typeface="MS PGothic" charset="0"/>
              </a:rPr>
              <a:t>erfaringsudveksling</a:t>
            </a:r>
            <a:r>
              <a:rPr lang="en-US" sz="2200" dirty="0" smtClean="0">
                <a:ea typeface="MS PGothic" charset="0"/>
              </a:rPr>
              <a:t> med </a:t>
            </a:r>
            <a:r>
              <a:rPr lang="en-US" sz="2200" dirty="0" err="1" smtClean="0">
                <a:ea typeface="MS PGothic" charset="0"/>
              </a:rPr>
              <a:t>andre</a:t>
            </a:r>
            <a:r>
              <a:rPr lang="en-US" sz="2200" dirty="0" smtClean="0">
                <a:ea typeface="MS PGothic" charset="0"/>
              </a:rPr>
              <a:t> </a:t>
            </a:r>
            <a:r>
              <a:rPr lang="en-US" sz="2200" dirty="0" err="1" smtClean="0">
                <a:ea typeface="MS PGothic" charset="0"/>
              </a:rPr>
              <a:t>brystkræftkvinder</a:t>
            </a:r>
            <a:endParaRPr lang="en-US" sz="2200" dirty="0" smtClean="0">
              <a:ea typeface="MS PGothic" charset="0"/>
            </a:endParaRPr>
          </a:p>
          <a:p>
            <a:pPr marL="0" indent="0" algn="ctr" eaLnBrk="1" hangingPunct="1">
              <a:buNone/>
            </a:pPr>
            <a:r>
              <a:rPr lang="da-DK" sz="1800" b="1" dirty="0" smtClean="0">
                <a:latin typeface="Helvetica" charset="0"/>
                <a:ea typeface="MS PGothic" charset="0"/>
              </a:rPr>
              <a:t>  </a:t>
            </a:r>
            <a:endParaRPr lang="da-DK" sz="1800" b="1" dirty="0">
              <a:latin typeface="Helvetica" charset="0"/>
              <a:ea typeface="MS PGothic" charset="0"/>
            </a:endParaRPr>
          </a:p>
        </p:txBody>
      </p:sp>
      <p:sp>
        <p:nvSpPr>
          <p:cNvPr id="60419" name="Pladsholder til diasnummer 3"/>
          <p:cNvSpPr txBox="1">
            <a:spLocks noGrp="1"/>
          </p:cNvSpPr>
          <p:nvPr/>
        </p:nvSpPr>
        <p:spPr bwMode="auto">
          <a:xfrm>
            <a:off x="8384117" y="5980114"/>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chemeClr val="tx1"/>
                </a:solidFill>
                <a:latin typeface="Arial" charset="0"/>
                <a:ea typeface="MS PGothic" charset="0"/>
                <a:cs typeface="MS PGothic" charset="0"/>
              </a:defRPr>
            </a:lvl1pPr>
            <a:lvl2pPr marL="742950" indent="-285750">
              <a:defRPr sz="4000">
                <a:solidFill>
                  <a:schemeClr val="tx1"/>
                </a:solidFill>
                <a:latin typeface="Arial" charset="0"/>
                <a:ea typeface="MS PGothic" charset="0"/>
                <a:cs typeface="MS PGothic" charset="0"/>
              </a:defRPr>
            </a:lvl2pPr>
            <a:lvl3pPr marL="1143000" indent="-228600">
              <a:defRPr sz="4000">
                <a:solidFill>
                  <a:schemeClr val="tx1"/>
                </a:solidFill>
                <a:latin typeface="Arial" charset="0"/>
                <a:ea typeface="MS PGothic" charset="0"/>
                <a:cs typeface="MS PGothic" charset="0"/>
              </a:defRPr>
            </a:lvl3pPr>
            <a:lvl4pPr marL="1600200" indent="-228600">
              <a:defRPr sz="4000">
                <a:solidFill>
                  <a:schemeClr val="tx1"/>
                </a:solidFill>
                <a:latin typeface="Arial" charset="0"/>
                <a:ea typeface="MS PGothic" charset="0"/>
                <a:cs typeface="MS PGothic" charset="0"/>
              </a:defRPr>
            </a:lvl4pPr>
            <a:lvl5pPr marL="2057400" indent="-228600">
              <a:defRPr sz="4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4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4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4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4000">
                <a:solidFill>
                  <a:schemeClr val="tx1"/>
                </a:solidFill>
                <a:latin typeface="Arial" charset="0"/>
                <a:ea typeface="MS PGothic" charset="0"/>
                <a:cs typeface="MS PGothic" charset="0"/>
              </a:defRPr>
            </a:lvl9pPr>
          </a:lstStyle>
          <a:p>
            <a:pPr algn="r" eaLnBrk="1" hangingPunct="1"/>
            <a:fld id="{5A96DB96-94A0-5748-9A58-3F0CDCA1DD7B}" type="slidenum">
              <a:rPr lang="da-DK" sz="900">
                <a:latin typeface="Helvetica" charset="0"/>
                <a:cs typeface="Helvetica" charset="0"/>
              </a:rPr>
              <a:pPr algn="r" eaLnBrk="1" hangingPunct="1"/>
              <a:t>80</a:t>
            </a:fld>
            <a:endParaRPr lang="da-DK" sz="900">
              <a:latin typeface="Helvetica" charset="0"/>
              <a:cs typeface="Helvetica" charset="0"/>
            </a:endParaRPr>
          </a:p>
        </p:txBody>
      </p:sp>
      <p:sp>
        <p:nvSpPr>
          <p:cNvPr id="11" name="Nedadgående pil 10"/>
          <p:cNvSpPr>
            <a:spLocks noChangeArrowheads="1"/>
          </p:cNvSpPr>
          <p:nvPr/>
        </p:nvSpPr>
        <p:spPr bwMode="auto">
          <a:xfrm>
            <a:off x="5269342" y="2999523"/>
            <a:ext cx="1041400" cy="715227"/>
          </a:xfrm>
          <a:prstGeom prst="downArrow">
            <a:avLst>
              <a:gd name="adj1" fmla="val 50000"/>
              <a:gd name="adj2" fmla="val 49998"/>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da-DK">
              <a:solidFill>
                <a:schemeClr val="lt1"/>
              </a:solidFill>
              <a:latin typeface="+mn-lt"/>
              <a:ea typeface="+mn-ea"/>
              <a:cs typeface="+mn-cs"/>
            </a:endParaRPr>
          </a:p>
        </p:txBody>
      </p:sp>
      <p:cxnSp>
        <p:nvCxnSpPr>
          <p:cNvPr id="14" name="Lige pilforbindelse 13"/>
          <p:cNvCxnSpPr>
            <a:cxnSpLocks noChangeShapeType="1"/>
          </p:cNvCxnSpPr>
          <p:nvPr/>
        </p:nvCxnSpPr>
        <p:spPr bwMode="auto">
          <a:xfrm>
            <a:off x="1837267" y="3592514"/>
            <a:ext cx="1435100" cy="1108075"/>
          </a:xfrm>
          <a:prstGeom prst="straightConnector1">
            <a:avLst/>
          </a:prstGeom>
          <a:noFill/>
          <a:ln w="25400">
            <a:solidFill>
              <a:schemeClr val="accent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Lige pilforbindelse 18"/>
          <p:cNvCxnSpPr>
            <a:cxnSpLocks noChangeShapeType="1"/>
          </p:cNvCxnSpPr>
          <p:nvPr/>
        </p:nvCxnSpPr>
        <p:spPr bwMode="auto">
          <a:xfrm rot="5400000">
            <a:off x="8714887" y="3708403"/>
            <a:ext cx="1108075" cy="876300"/>
          </a:xfrm>
          <a:prstGeom prst="straightConnector1">
            <a:avLst/>
          </a:prstGeom>
          <a:noFill/>
          <a:ln w="25400">
            <a:solidFill>
              <a:schemeClr val="accent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8"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19959269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728155" y="628651"/>
            <a:ext cx="10156929" cy="519113"/>
          </a:xfrm>
        </p:spPr>
        <p:txBody>
          <a:bodyPr>
            <a:normAutofit fontScale="90000"/>
          </a:bodyPr>
          <a:lstStyle/>
          <a:p>
            <a:r>
              <a:rPr lang="da-DK" dirty="0" smtClean="0">
                <a:latin typeface="Helvetica" charset="0"/>
                <a:ea typeface="MS PGothic" charset="0"/>
              </a:rPr>
              <a:t>Hvem har ansvar for udredning og behandling for senfølger?</a:t>
            </a:r>
            <a:r>
              <a:rPr lang="en-US" dirty="0" smtClean="0">
                <a:latin typeface="Helvetica" charset="0"/>
                <a:ea typeface="MS PGothic" charset="0"/>
              </a:rPr>
              <a:t> </a:t>
            </a:r>
            <a:endParaRPr lang="en-US" dirty="0">
              <a:latin typeface="Helvetica" charset="0"/>
              <a:ea typeface="MS PGothic" charset="0"/>
            </a:endParaRPr>
          </a:p>
        </p:txBody>
      </p:sp>
      <p:sp>
        <p:nvSpPr>
          <p:cNvPr id="624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charset="0"/>
                <a:ea typeface="MS PGothic" charset="0"/>
                <a:cs typeface="MS PGothic" charset="0"/>
              </a:defRPr>
            </a:lvl1pPr>
            <a:lvl2pPr marL="742950" indent="-285750">
              <a:defRPr sz="4000">
                <a:solidFill>
                  <a:schemeClr val="tx1"/>
                </a:solidFill>
                <a:latin typeface="Arial" charset="0"/>
                <a:ea typeface="MS PGothic" charset="0"/>
                <a:cs typeface="MS PGothic" charset="0"/>
              </a:defRPr>
            </a:lvl2pPr>
            <a:lvl3pPr marL="1143000" indent="-228600">
              <a:defRPr sz="4000">
                <a:solidFill>
                  <a:schemeClr val="tx1"/>
                </a:solidFill>
                <a:latin typeface="Arial" charset="0"/>
                <a:ea typeface="MS PGothic" charset="0"/>
                <a:cs typeface="MS PGothic" charset="0"/>
              </a:defRPr>
            </a:lvl3pPr>
            <a:lvl4pPr marL="1600200" indent="-228600">
              <a:defRPr sz="4000">
                <a:solidFill>
                  <a:schemeClr val="tx1"/>
                </a:solidFill>
                <a:latin typeface="Arial" charset="0"/>
                <a:ea typeface="MS PGothic" charset="0"/>
                <a:cs typeface="MS PGothic" charset="0"/>
              </a:defRPr>
            </a:lvl4pPr>
            <a:lvl5pPr marL="2057400" indent="-228600">
              <a:defRPr sz="4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4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4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4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4000">
                <a:solidFill>
                  <a:schemeClr val="tx1"/>
                </a:solidFill>
                <a:latin typeface="Arial" charset="0"/>
                <a:ea typeface="MS PGothic" charset="0"/>
                <a:cs typeface="MS PGothic" charset="0"/>
              </a:defRPr>
            </a:lvl9pPr>
          </a:lstStyle>
          <a:p>
            <a:fld id="{2384EA08-8210-E041-A461-044D008A5A42}" type="slidenum">
              <a:rPr lang="da-DK" sz="900">
                <a:latin typeface="Helvetica" charset="0"/>
                <a:cs typeface="Helvetica" charset="0"/>
              </a:rPr>
              <a:pPr/>
              <a:t>81</a:t>
            </a:fld>
            <a:endParaRPr lang="da-DK" sz="900">
              <a:latin typeface="Helvetica" charset="0"/>
              <a:cs typeface="Helvetica" charset="0"/>
            </a:endParaRPr>
          </a:p>
        </p:txBody>
      </p:sp>
      <p:graphicFrame>
        <p:nvGraphicFramePr>
          <p:cNvPr id="5" name="Diagram 4"/>
          <p:cNvGraphicFramePr/>
          <p:nvPr>
            <p:extLst>
              <p:ext uri="{D42A27DB-BD31-4B8C-83A1-F6EECF244321}">
                <p14:modId xmlns:p14="http://schemas.microsoft.com/office/powerpoint/2010/main" val="554867414"/>
              </p:ext>
            </p:extLst>
          </p:nvPr>
        </p:nvGraphicFramePr>
        <p:xfrm>
          <a:off x="3073191" y="1437458"/>
          <a:ext cx="6045620" cy="3479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Rectangle 6"/>
          <p:cNvSpPr>
            <a:spLocks noChangeArrowheads="1"/>
          </p:cNvSpPr>
          <p:nvPr/>
        </p:nvSpPr>
        <p:spPr bwMode="auto">
          <a:xfrm>
            <a:off x="1238252" y="5703889"/>
            <a:ext cx="907203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da-DK" sz="1000">
                <a:cs typeface="Helvetica" charset="0"/>
              </a:rPr>
              <a:t>% = Engelske estimater, ”Forløbsprogram for Rehabilitering og </a:t>
            </a:r>
            <a:r>
              <a:rPr lang="en-US" sz="1000">
                <a:cs typeface="Helvetica" charset="0"/>
              </a:rPr>
              <a:t>Palliation…2012”, SST (s. 7,29)</a:t>
            </a:r>
          </a:p>
          <a:p>
            <a:pPr eaLnBrk="1" hangingPunct="1"/>
            <a:r>
              <a:rPr lang="da-DK" sz="1000">
                <a:cs typeface="Helvetica" charset="0"/>
              </a:rPr>
              <a:t> </a:t>
            </a:r>
            <a:endParaRPr lang="en-US" sz="1000">
              <a:cs typeface="Helvetica" charset="0"/>
            </a:endParaRPr>
          </a:p>
          <a:p>
            <a:pPr eaLnBrk="1" hangingPunct="1"/>
            <a:r>
              <a:rPr lang="da-DK" sz="1000">
                <a:cs typeface="Helvetica" charset="0"/>
              </a:rPr>
              <a:t>Antal patienter = Sundhedsstyrelsens tal</a:t>
            </a:r>
            <a:endParaRPr lang="en-US" sz="1000">
              <a:cs typeface="Helvetica" charset="0"/>
            </a:endParaRPr>
          </a:p>
        </p:txBody>
      </p:sp>
      <p:sp>
        <p:nvSpPr>
          <p:cNvPr id="62470" name="TextBox 1"/>
          <p:cNvSpPr txBox="1">
            <a:spLocks noChangeArrowheads="1"/>
          </p:cNvSpPr>
          <p:nvPr/>
        </p:nvSpPr>
        <p:spPr bwMode="auto">
          <a:xfrm>
            <a:off x="3073400" y="5067300"/>
            <a:ext cx="604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MS PGothic" charset="0"/>
                <a:cs typeface="MS PGothic" charset="0"/>
              </a:defRPr>
            </a:lvl1pPr>
            <a:lvl2pPr marL="742950" indent="-285750">
              <a:defRPr sz="4000">
                <a:solidFill>
                  <a:schemeClr val="tx1"/>
                </a:solidFill>
                <a:latin typeface="Arial" charset="0"/>
                <a:ea typeface="MS PGothic" charset="0"/>
                <a:cs typeface="MS PGothic" charset="0"/>
              </a:defRPr>
            </a:lvl2pPr>
            <a:lvl3pPr marL="1143000" indent="-228600">
              <a:defRPr sz="4000">
                <a:solidFill>
                  <a:schemeClr val="tx1"/>
                </a:solidFill>
                <a:latin typeface="Arial" charset="0"/>
                <a:ea typeface="MS PGothic" charset="0"/>
                <a:cs typeface="MS PGothic" charset="0"/>
              </a:defRPr>
            </a:lvl3pPr>
            <a:lvl4pPr marL="1600200" indent="-228600">
              <a:defRPr sz="4000">
                <a:solidFill>
                  <a:schemeClr val="tx1"/>
                </a:solidFill>
                <a:latin typeface="Arial" charset="0"/>
                <a:ea typeface="MS PGothic" charset="0"/>
                <a:cs typeface="MS PGothic" charset="0"/>
              </a:defRPr>
            </a:lvl4pPr>
            <a:lvl5pPr marL="2057400" indent="-228600">
              <a:defRPr sz="4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4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4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4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4000">
                <a:solidFill>
                  <a:schemeClr val="tx1"/>
                </a:solidFill>
                <a:latin typeface="Arial" charset="0"/>
                <a:ea typeface="MS PGothic" charset="0"/>
                <a:cs typeface="MS PGothic" charset="0"/>
              </a:defRPr>
            </a:lvl9pPr>
          </a:lstStyle>
          <a:p>
            <a:pPr algn="ctr" eaLnBrk="1" hangingPunct="1"/>
            <a:r>
              <a:rPr lang="da-DK" sz="1800">
                <a:cs typeface="Helvetica" charset="0"/>
              </a:rPr>
              <a:t>En database vil give mere nøjagtige tal</a:t>
            </a:r>
          </a:p>
        </p:txBody>
      </p:sp>
      <p:sp>
        <p:nvSpPr>
          <p:cNvPr id="2" name="Oval 1"/>
          <p:cNvSpPr/>
          <p:nvPr/>
        </p:nvSpPr>
        <p:spPr>
          <a:xfrm>
            <a:off x="1256840" y="1924823"/>
            <a:ext cx="2343482" cy="7201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Speciallæge</a:t>
            </a:r>
            <a:endParaRPr lang="en-US" dirty="0"/>
          </a:p>
        </p:txBody>
      </p:sp>
      <p:sp>
        <p:nvSpPr>
          <p:cNvPr id="3" name="Oval 2"/>
          <p:cNvSpPr/>
          <p:nvPr/>
        </p:nvSpPr>
        <p:spPr>
          <a:xfrm>
            <a:off x="1191379" y="3980587"/>
            <a:ext cx="2055457" cy="6939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Egen</a:t>
            </a:r>
            <a:r>
              <a:rPr lang="en-US" dirty="0" smtClean="0"/>
              <a:t> </a:t>
            </a:r>
            <a:r>
              <a:rPr lang="en-US" dirty="0" err="1" smtClean="0"/>
              <a:t>læge</a:t>
            </a:r>
            <a:endParaRPr lang="en-US" dirty="0"/>
          </a:p>
        </p:txBody>
      </p:sp>
      <p:sp>
        <p:nvSpPr>
          <p:cNvPr id="4" name="Oval 3"/>
          <p:cNvSpPr/>
          <p:nvPr/>
        </p:nvSpPr>
        <p:spPr>
          <a:xfrm>
            <a:off x="1165195" y="2985439"/>
            <a:ext cx="2003088" cy="6939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Onkologen</a:t>
            </a:r>
            <a:r>
              <a:rPr lang="en-US" dirty="0" smtClean="0"/>
              <a:t>/</a:t>
            </a:r>
            <a:r>
              <a:rPr lang="en-US" dirty="0" err="1" smtClean="0"/>
              <a:t>kirurgen</a:t>
            </a:r>
            <a:endParaRPr lang="en-US" dirty="0"/>
          </a:p>
        </p:txBody>
      </p:sp>
      <p:sp>
        <p:nvSpPr>
          <p:cNvPr id="6" name="Oval 5"/>
          <p:cNvSpPr/>
          <p:nvPr/>
        </p:nvSpPr>
        <p:spPr>
          <a:xfrm>
            <a:off x="9125180" y="3391356"/>
            <a:ext cx="2487496" cy="7070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Kommune</a:t>
            </a:r>
            <a:r>
              <a:rPr lang="en-US" dirty="0" smtClean="0"/>
              <a:t>/</a:t>
            </a:r>
            <a:r>
              <a:rPr lang="en-US" dirty="0" err="1" smtClean="0"/>
              <a:t>sundhedscenter</a:t>
            </a:r>
            <a:endParaRPr lang="en-US" dirty="0"/>
          </a:p>
        </p:txBody>
      </p:sp>
      <p:sp>
        <p:nvSpPr>
          <p:cNvPr id="7" name="Oval 6"/>
          <p:cNvSpPr/>
          <p:nvPr/>
        </p:nvSpPr>
        <p:spPr>
          <a:xfrm>
            <a:off x="8627681" y="1911729"/>
            <a:ext cx="2657693" cy="851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Senfølgeklinikker</a:t>
            </a:r>
            <a:endParaRPr lang="en-US" dirty="0"/>
          </a:p>
        </p:txBody>
      </p:sp>
    </p:spTree>
    <p:extLst>
      <p:ext uri="{BB962C8B-B14F-4D97-AF65-F5344CB8AC3E}">
        <p14:creationId xmlns:p14="http://schemas.microsoft.com/office/powerpoint/2010/main" val="11516660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44" y="1068861"/>
            <a:ext cx="10515600" cy="666466"/>
          </a:xfrm>
        </p:spPr>
        <p:txBody>
          <a:bodyPr>
            <a:noAutofit/>
          </a:bodyPr>
          <a:lstStyle/>
          <a:p>
            <a:r>
              <a:rPr lang="en-US" sz="3200" dirty="0" err="1" smtClean="0">
                <a:latin typeface="+mn-lt"/>
              </a:rPr>
              <a:t>Gode</a:t>
            </a:r>
            <a:r>
              <a:rPr lang="en-US" sz="3200" dirty="0" smtClean="0">
                <a:latin typeface="+mn-lt"/>
              </a:rPr>
              <a:t> </a:t>
            </a:r>
            <a:r>
              <a:rPr lang="en-US" sz="3200" dirty="0" err="1" smtClean="0">
                <a:latin typeface="+mn-lt"/>
              </a:rPr>
              <a:t>spørgsmål</a:t>
            </a:r>
            <a:r>
              <a:rPr lang="en-US" sz="3200" dirty="0" smtClean="0">
                <a:latin typeface="+mn-lt"/>
              </a:rPr>
              <a:t> </a:t>
            </a:r>
            <a:r>
              <a:rPr lang="en-US" sz="3200" dirty="0" err="1" smtClean="0">
                <a:latin typeface="+mn-lt"/>
              </a:rPr>
              <a:t>i</a:t>
            </a:r>
            <a:r>
              <a:rPr lang="en-US" sz="3200" dirty="0" smtClean="0">
                <a:latin typeface="+mn-lt"/>
              </a:rPr>
              <a:t> </a:t>
            </a:r>
            <a:r>
              <a:rPr lang="en-US" sz="3200" dirty="0" err="1" smtClean="0">
                <a:latin typeface="+mn-lt"/>
              </a:rPr>
              <a:t>egen</a:t>
            </a:r>
            <a:r>
              <a:rPr lang="en-US" sz="3200" dirty="0" smtClean="0">
                <a:latin typeface="+mn-lt"/>
              </a:rPr>
              <a:t> </a:t>
            </a:r>
            <a:r>
              <a:rPr lang="en-US" sz="3200" dirty="0" err="1" smtClean="0">
                <a:latin typeface="+mn-lt"/>
              </a:rPr>
              <a:t>afdeling</a:t>
            </a:r>
            <a:r>
              <a:rPr lang="en-US" sz="3200" dirty="0" smtClean="0">
                <a:latin typeface="+mn-lt"/>
              </a:rPr>
              <a:t>, </a:t>
            </a:r>
            <a:r>
              <a:rPr lang="en-US" sz="3200" dirty="0" err="1" smtClean="0">
                <a:latin typeface="+mn-lt"/>
              </a:rPr>
              <a:t>ambulatorie</a:t>
            </a:r>
            <a:r>
              <a:rPr lang="en-US" sz="3200" dirty="0" smtClean="0">
                <a:latin typeface="+mn-lt"/>
              </a:rPr>
              <a:t>, </a:t>
            </a:r>
            <a:r>
              <a:rPr lang="en-US" sz="3200" dirty="0" err="1" smtClean="0">
                <a:latin typeface="+mn-lt"/>
              </a:rPr>
              <a:t>egen</a:t>
            </a:r>
            <a:r>
              <a:rPr lang="en-US" sz="3200" dirty="0" smtClean="0">
                <a:latin typeface="+mn-lt"/>
              </a:rPr>
              <a:t> </a:t>
            </a:r>
            <a:r>
              <a:rPr lang="en-US" sz="3200" dirty="0" err="1" smtClean="0">
                <a:latin typeface="+mn-lt"/>
              </a:rPr>
              <a:t>læge</a:t>
            </a:r>
            <a:endParaRPr lang="en-US" sz="3200" dirty="0">
              <a:latin typeface="+mn-lt"/>
            </a:endParaRPr>
          </a:p>
        </p:txBody>
      </p:sp>
      <p:sp>
        <p:nvSpPr>
          <p:cNvPr id="3" name="Content Placeholder 2"/>
          <p:cNvSpPr>
            <a:spLocks noGrp="1"/>
          </p:cNvSpPr>
          <p:nvPr>
            <p:ph idx="1"/>
          </p:nvPr>
        </p:nvSpPr>
        <p:spPr/>
        <p:txBody>
          <a:bodyPr>
            <a:normAutofit/>
          </a:bodyPr>
          <a:lstStyle/>
          <a:p>
            <a:r>
              <a:rPr lang="da-DK" sz="2400" dirty="0" smtClean="0">
                <a:solidFill>
                  <a:srgbClr val="000000"/>
                </a:solidFill>
                <a:latin typeface="Helvetica" charset="0"/>
                <a:ea typeface="MS PGothic" charset="0"/>
              </a:rPr>
              <a:t>Hvordan og hvornår i forløbet skal patienten informeres om, at der kan opstå senfølger ?</a:t>
            </a:r>
          </a:p>
          <a:p>
            <a:endParaRPr lang="da-DK" sz="2400" dirty="0">
              <a:solidFill>
                <a:srgbClr val="000000"/>
              </a:solidFill>
              <a:latin typeface="Helvetica" charset="0"/>
              <a:ea typeface="MS PGothic" charset="0"/>
            </a:endParaRPr>
          </a:p>
          <a:p>
            <a:r>
              <a:rPr lang="da-DK" sz="2400" dirty="0" smtClean="0">
                <a:solidFill>
                  <a:srgbClr val="000000"/>
                </a:solidFill>
                <a:latin typeface="Helvetica" charset="0"/>
                <a:ea typeface="MS PGothic" charset="0"/>
              </a:rPr>
              <a:t>Hvem har ansvar for, at der følges op på informationerne om senfølger, når behandlingsforløbet er afsluttet ?</a:t>
            </a:r>
          </a:p>
          <a:p>
            <a:endParaRPr lang="da-DK" sz="2400" dirty="0">
              <a:solidFill>
                <a:srgbClr val="000000"/>
              </a:solidFill>
              <a:latin typeface="Helvetica" charset="0"/>
              <a:ea typeface="MS PGothic" charset="0"/>
            </a:endParaRPr>
          </a:p>
          <a:p>
            <a:r>
              <a:rPr lang="da-DK" sz="2400" dirty="0" smtClean="0">
                <a:solidFill>
                  <a:srgbClr val="000000"/>
                </a:solidFill>
                <a:latin typeface="Helvetica" charset="0"/>
                <a:ea typeface="MS PGothic" charset="0"/>
              </a:rPr>
              <a:t>Hvordan sikres kontinuitet og vidensdeling i efterforløbet, hvis senfølger skal forebygges og/eller er behandlingskrævende ?</a:t>
            </a:r>
          </a:p>
          <a:p>
            <a:endParaRPr lang="da-DK" sz="1800" dirty="0">
              <a:solidFill>
                <a:srgbClr val="000000"/>
              </a:solidFill>
              <a:latin typeface="Helvetica" charset="0"/>
              <a:ea typeface="MS PGothic" charset="0"/>
            </a:endParaRPr>
          </a:p>
          <a:p>
            <a:pPr marL="0" indent="0">
              <a:buNone/>
            </a:pPr>
            <a:r>
              <a:rPr lang="da-DK" sz="1200" i="1" dirty="0" smtClean="0">
                <a:solidFill>
                  <a:srgbClr val="000000"/>
                </a:solidFill>
                <a:latin typeface="Helvetica" charset="0"/>
                <a:ea typeface="MS PGothic" charset="0"/>
              </a:rPr>
              <a:t>Kilde: Marianne Nord Hansen og Christoffer Johansen. Senfølger kapitel 24 i Kræftsygepleje </a:t>
            </a:r>
            <a:r>
              <a:rPr lang="mr-IN" sz="1200" i="1" dirty="0" smtClean="0">
                <a:solidFill>
                  <a:srgbClr val="000000"/>
                </a:solidFill>
                <a:latin typeface="Helvetica" charset="0"/>
                <a:ea typeface="MS PGothic" charset="0"/>
              </a:rPr>
              <a:t>–</a:t>
            </a:r>
            <a:r>
              <a:rPr lang="da-DK" sz="1200" i="1" dirty="0" smtClean="0">
                <a:solidFill>
                  <a:srgbClr val="000000"/>
                </a:solidFill>
                <a:latin typeface="Helvetica" charset="0"/>
                <a:ea typeface="MS PGothic" charset="0"/>
              </a:rPr>
              <a:t> I et forløbsperspektiv. Red: Anne Prip og Karina Wittrup. Munksgaard. 1. udgave, 2. oplag 2015</a:t>
            </a:r>
            <a:endParaRPr lang="da-DK" sz="1200" i="1" dirty="0">
              <a:solidFill>
                <a:srgbClr val="000000"/>
              </a:solidFill>
              <a:latin typeface="Helvetica" charset="0"/>
              <a:ea typeface="MS PGothic" charset="0"/>
            </a:endParaRP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0654763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302"/>
            <a:ext cx="10515600" cy="872653"/>
          </a:xfrm>
        </p:spPr>
        <p:txBody>
          <a:bodyPr>
            <a:noAutofit/>
          </a:bodyPr>
          <a:lstStyle/>
          <a:p>
            <a:r>
              <a:rPr lang="en-US" dirty="0" smtClean="0">
                <a:latin typeface="+mn-lt"/>
              </a:rPr>
              <a:t>36 </a:t>
            </a:r>
            <a:r>
              <a:rPr lang="en-US" dirty="0" err="1" smtClean="0">
                <a:latin typeface="+mn-lt"/>
              </a:rPr>
              <a:t>mio</a:t>
            </a:r>
            <a:r>
              <a:rPr lang="en-US" dirty="0" smtClean="0">
                <a:latin typeface="+mn-lt"/>
              </a:rPr>
              <a:t>. </a:t>
            </a:r>
            <a:r>
              <a:rPr lang="en-US" dirty="0">
                <a:latin typeface="+mn-lt"/>
              </a:rPr>
              <a:t>k</a:t>
            </a:r>
            <a:r>
              <a:rPr lang="en-US" dirty="0" smtClean="0">
                <a:latin typeface="+mn-lt"/>
              </a:rPr>
              <a:t>r. </a:t>
            </a:r>
            <a:r>
              <a:rPr lang="en-US" dirty="0" err="1">
                <a:latin typeface="+mn-lt"/>
              </a:rPr>
              <a:t>t</a:t>
            </a:r>
            <a:r>
              <a:rPr lang="en-US" dirty="0" err="1" smtClean="0">
                <a:latin typeface="+mn-lt"/>
              </a:rPr>
              <a:t>il</a:t>
            </a:r>
            <a:r>
              <a:rPr lang="en-US" dirty="0" smtClean="0">
                <a:latin typeface="+mn-lt"/>
              </a:rPr>
              <a:t> 3 </a:t>
            </a:r>
            <a:r>
              <a:rPr lang="en-US" dirty="0" err="1" smtClean="0">
                <a:latin typeface="+mn-lt"/>
              </a:rPr>
              <a:t>nye</a:t>
            </a:r>
            <a:r>
              <a:rPr lang="en-US" dirty="0" smtClean="0">
                <a:latin typeface="+mn-lt"/>
              </a:rPr>
              <a:t> </a:t>
            </a:r>
            <a:r>
              <a:rPr lang="en-US" dirty="0" err="1">
                <a:latin typeface="+mn-lt"/>
              </a:rPr>
              <a:t>s</a:t>
            </a:r>
            <a:r>
              <a:rPr lang="en-US" dirty="0" err="1" smtClean="0">
                <a:latin typeface="+mn-lt"/>
              </a:rPr>
              <a:t>enfølgecentre</a:t>
            </a:r>
            <a:r>
              <a:rPr lang="en-US" dirty="0" smtClean="0">
                <a:latin typeface="+mn-lt"/>
              </a:rPr>
              <a:t> </a:t>
            </a:r>
            <a:r>
              <a:rPr lang="en-US" dirty="0" err="1" smtClean="0">
                <a:latin typeface="+mn-lt"/>
              </a:rPr>
              <a:t>i</a:t>
            </a:r>
            <a:r>
              <a:rPr lang="en-US" dirty="0" smtClean="0">
                <a:latin typeface="+mn-lt"/>
              </a:rPr>
              <a:t> </a:t>
            </a:r>
            <a:r>
              <a:rPr lang="en-US" dirty="0" err="1" smtClean="0">
                <a:latin typeface="+mn-lt"/>
              </a:rPr>
              <a:t>Danmark</a:t>
            </a:r>
            <a:endParaRPr lang="en-US" dirty="0">
              <a:latin typeface="+mn-lt"/>
            </a:endParaRPr>
          </a:p>
        </p:txBody>
      </p:sp>
      <p:sp>
        <p:nvSpPr>
          <p:cNvPr id="3" name="Content Placeholder 2"/>
          <p:cNvSpPr>
            <a:spLocks noGrp="1"/>
          </p:cNvSpPr>
          <p:nvPr>
            <p:ph idx="1"/>
          </p:nvPr>
        </p:nvSpPr>
        <p:spPr>
          <a:xfrm>
            <a:off x="838200" y="2085937"/>
            <a:ext cx="10515600" cy="4650368"/>
          </a:xfrm>
        </p:spPr>
        <p:txBody>
          <a:bodyPr>
            <a:noAutofit/>
          </a:bodyPr>
          <a:lstStyle/>
          <a:p>
            <a:pPr marL="457200" indent="-457200">
              <a:buAutoNum type="arabicParenR"/>
            </a:pPr>
            <a:endParaRPr lang="en-US" sz="2400" dirty="0" smtClean="0"/>
          </a:p>
          <a:p>
            <a:pPr marL="457200" indent="-457200">
              <a:buAutoNum type="arabicParenR"/>
            </a:pPr>
            <a:r>
              <a:rPr lang="en-US" sz="2400" dirty="0" smtClean="0"/>
              <a:t>National </a:t>
            </a:r>
            <a:r>
              <a:rPr lang="en-US" sz="2400" dirty="0" err="1" smtClean="0"/>
              <a:t>Klinik</a:t>
            </a:r>
            <a:r>
              <a:rPr lang="en-US" sz="2400" dirty="0" smtClean="0"/>
              <a:t> </a:t>
            </a:r>
            <a:r>
              <a:rPr lang="en-US" sz="2400" dirty="0" err="1" smtClean="0"/>
              <a:t>og</a:t>
            </a:r>
            <a:r>
              <a:rPr lang="en-US" sz="2400" dirty="0" smtClean="0"/>
              <a:t> </a:t>
            </a:r>
            <a:r>
              <a:rPr lang="en-US" sz="2400" dirty="0" err="1" smtClean="0"/>
              <a:t>Videnscenter</a:t>
            </a:r>
            <a:r>
              <a:rPr lang="en-US" sz="2400" dirty="0" smtClean="0"/>
              <a:t> for </a:t>
            </a:r>
            <a:r>
              <a:rPr lang="en-US" sz="2400" i="1" u="sng" dirty="0" err="1"/>
              <a:t>G</a:t>
            </a:r>
            <a:r>
              <a:rPr lang="en-US" sz="2400" i="1" u="sng" dirty="0" err="1" smtClean="0"/>
              <a:t>enerelle</a:t>
            </a:r>
            <a:r>
              <a:rPr lang="en-US" sz="2400" i="1" u="sng" dirty="0" smtClean="0"/>
              <a:t> </a:t>
            </a:r>
            <a:r>
              <a:rPr lang="en-US" sz="2400" i="1" u="sng" dirty="0" err="1" smtClean="0"/>
              <a:t>Senfølg</a:t>
            </a:r>
            <a:r>
              <a:rPr lang="en-US" sz="2400" i="1" dirty="0" err="1" smtClean="0"/>
              <a:t>er</a:t>
            </a:r>
            <a:endParaRPr lang="en-US" sz="2400" i="1" dirty="0" smtClean="0"/>
          </a:p>
          <a:p>
            <a:pPr marL="457200" indent="-457200">
              <a:buAutoNum type="arabicParenR"/>
            </a:pPr>
            <a:r>
              <a:rPr lang="en-US" sz="2400" dirty="0" err="1" smtClean="0"/>
              <a:t>Nationalt</a:t>
            </a:r>
            <a:r>
              <a:rPr lang="en-US" sz="2400" dirty="0" smtClean="0"/>
              <a:t> Center for </a:t>
            </a:r>
            <a:r>
              <a:rPr lang="en-US" sz="2400" i="1" u="sng" dirty="0" err="1" smtClean="0"/>
              <a:t>Brystkræftoverlevere</a:t>
            </a:r>
            <a:endParaRPr lang="en-US" sz="2400" i="1" u="sng" dirty="0"/>
          </a:p>
          <a:p>
            <a:pPr marL="457200" indent="-457200">
              <a:buAutoNum type="arabicParenR"/>
            </a:pPr>
            <a:r>
              <a:rPr lang="en-US" sz="2400" dirty="0" err="1" smtClean="0"/>
              <a:t>Nationalt</a:t>
            </a:r>
            <a:r>
              <a:rPr lang="en-US" sz="2400" dirty="0" smtClean="0"/>
              <a:t> </a:t>
            </a:r>
            <a:r>
              <a:rPr lang="en-US" sz="2400" dirty="0" err="1" smtClean="0"/>
              <a:t>Forskningscenter</a:t>
            </a:r>
            <a:r>
              <a:rPr lang="en-US" sz="2400" dirty="0" smtClean="0"/>
              <a:t> for </a:t>
            </a:r>
            <a:r>
              <a:rPr lang="en-US" sz="2400" dirty="0" err="1" smtClean="0"/>
              <a:t>Senfølger</a:t>
            </a:r>
            <a:r>
              <a:rPr lang="en-US" sz="2400" dirty="0" smtClean="0"/>
              <a:t> </a:t>
            </a:r>
            <a:r>
              <a:rPr lang="en-US" sz="2400" dirty="0"/>
              <a:t>i</a:t>
            </a:r>
            <a:r>
              <a:rPr lang="en-US" sz="2400" dirty="0" smtClean="0"/>
              <a:t> </a:t>
            </a:r>
            <a:r>
              <a:rPr lang="en-US" sz="2400" i="1" u="sng" dirty="0" err="1" smtClean="0"/>
              <a:t>Bækkenorganerne</a:t>
            </a:r>
            <a:endParaRPr lang="en-US" sz="2400" i="1" u="sng" dirty="0" smtClean="0"/>
          </a:p>
          <a:p>
            <a:pPr marL="0" indent="0">
              <a:buNone/>
            </a:pPr>
            <a:r>
              <a:rPr lang="en-US" sz="2400" dirty="0" smtClean="0"/>
              <a:t> </a:t>
            </a:r>
          </a:p>
          <a:p>
            <a:pPr marL="0" indent="0">
              <a:buNone/>
            </a:pPr>
            <a:r>
              <a:rPr lang="en-US" sz="2400" dirty="0" err="1" smtClean="0"/>
              <a:t>ny</a:t>
            </a:r>
            <a:r>
              <a:rPr lang="en-US" sz="2400" dirty="0" smtClean="0"/>
              <a:t> </a:t>
            </a:r>
            <a:r>
              <a:rPr lang="en-US" sz="2400" dirty="0" err="1" smtClean="0"/>
              <a:t>viden</a:t>
            </a:r>
            <a:r>
              <a:rPr lang="en-US" sz="2400" dirty="0" smtClean="0"/>
              <a:t> </a:t>
            </a:r>
            <a:r>
              <a:rPr lang="en-US" sz="2400" dirty="0" err="1" smtClean="0"/>
              <a:t>om</a:t>
            </a:r>
            <a:r>
              <a:rPr lang="en-US" sz="2400" dirty="0" smtClean="0"/>
              <a:t> </a:t>
            </a:r>
            <a:r>
              <a:rPr lang="en-US" sz="2400" dirty="0" err="1" smtClean="0"/>
              <a:t>senfølger</a:t>
            </a:r>
            <a:r>
              <a:rPr lang="en-US" sz="2400" dirty="0" smtClean="0"/>
              <a:t> (intervention, </a:t>
            </a:r>
            <a:r>
              <a:rPr lang="en-US" sz="2400" dirty="0" err="1" smtClean="0"/>
              <a:t>databaser</a:t>
            </a:r>
            <a:r>
              <a:rPr lang="en-US" sz="2400" dirty="0" smtClean="0"/>
              <a:t>)</a:t>
            </a:r>
          </a:p>
          <a:p>
            <a:r>
              <a:rPr lang="en-US" sz="2400" dirty="0" err="1"/>
              <a:t>f</a:t>
            </a:r>
            <a:r>
              <a:rPr lang="en-US" sz="2400" dirty="0" err="1" smtClean="0"/>
              <a:t>orebyggelse</a:t>
            </a:r>
            <a:r>
              <a:rPr lang="en-US" sz="2400" dirty="0" smtClean="0"/>
              <a:t> </a:t>
            </a:r>
            <a:r>
              <a:rPr lang="en-US" sz="2400" dirty="0" err="1" smtClean="0"/>
              <a:t>af</a:t>
            </a:r>
            <a:r>
              <a:rPr lang="en-US" sz="2400" dirty="0" smtClean="0"/>
              <a:t> </a:t>
            </a:r>
            <a:r>
              <a:rPr lang="en-US" sz="2400" dirty="0" err="1" smtClean="0"/>
              <a:t>senfølger</a:t>
            </a:r>
            <a:endParaRPr lang="en-US" sz="2400" dirty="0" smtClean="0"/>
          </a:p>
          <a:p>
            <a:r>
              <a:rPr lang="en-US" sz="2400" dirty="0" err="1"/>
              <a:t>i</a:t>
            </a:r>
            <a:r>
              <a:rPr lang="en-US" sz="2400" dirty="0" err="1" smtClean="0"/>
              <a:t>dentifikation</a:t>
            </a:r>
            <a:r>
              <a:rPr lang="en-US" sz="2400" dirty="0" smtClean="0"/>
              <a:t> </a:t>
            </a:r>
            <a:r>
              <a:rPr lang="en-US" sz="2400" dirty="0" err="1" smtClean="0"/>
              <a:t>af</a:t>
            </a:r>
            <a:r>
              <a:rPr lang="en-US" sz="2400" dirty="0" smtClean="0"/>
              <a:t> </a:t>
            </a:r>
            <a:r>
              <a:rPr lang="en-US" sz="2400" dirty="0" err="1" smtClean="0"/>
              <a:t>senfølger</a:t>
            </a:r>
            <a:endParaRPr lang="en-US" sz="2400" dirty="0" smtClean="0"/>
          </a:p>
          <a:p>
            <a:r>
              <a:rPr lang="en-US" sz="2400" dirty="0" err="1"/>
              <a:t>b</a:t>
            </a:r>
            <a:r>
              <a:rPr lang="en-US" sz="2400" dirty="0" err="1" smtClean="0"/>
              <a:t>ehandling</a:t>
            </a:r>
            <a:r>
              <a:rPr lang="en-US" sz="2400" dirty="0" smtClean="0"/>
              <a:t> </a:t>
            </a:r>
            <a:r>
              <a:rPr lang="en-US" sz="2400" dirty="0" err="1" smtClean="0"/>
              <a:t>af</a:t>
            </a:r>
            <a:r>
              <a:rPr lang="en-US" sz="2400" dirty="0" smtClean="0"/>
              <a:t> </a:t>
            </a:r>
            <a:r>
              <a:rPr lang="en-US" sz="2400" dirty="0" err="1" smtClean="0"/>
              <a:t>senfølger</a:t>
            </a:r>
            <a:endParaRPr lang="en-US" sz="2400" dirty="0" smtClean="0"/>
          </a:p>
          <a:p>
            <a:endParaRPr lang="en-US" sz="2400" dirty="0"/>
          </a:p>
          <a:p>
            <a:pPr marL="0" indent="0">
              <a:buNone/>
            </a:pPr>
            <a:endParaRPr lang="en-US" sz="24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91048783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525"/>
            <a:ext cx="10515600" cy="695475"/>
          </a:xfrm>
        </p:spPr>
        <p:txBody>
          <a:bodyPr>
            <a:noAutofit/>
          </a:bodyPr>
          <a:lstStyle/>
          <a:p>
            <a:r>
              <a:rPr lang="en-US" sz="4800" dirty="0" err="1" smtClean="0">
                <a:latin typeface="+mn-lt"/>
              </a:rPr>
              <a:t>Senfølgerforeningen</a:t>
            </a:r>
            <a:r>
              <a:rPr lang="en-US" sz="4800" dirty="0" smtClean="0">
                <a:latin typeface="+mn-lt"/>
              </a:rPr>
              <a:t> </a:t>
            </a:r>
            <a:r>
              <a:rPr lang="en-US" sz="4800" dirty="0" err="1" smtClean="0">
                <a:latin typeface="+mn-lt"/>
              </a:rPr>
              <a:t>arbejder</a:t>
            </a:r>
            <a:r>
              <a:rPr lang="en-US" sz="4800" dirty="0" smtClean="0">
                <a:latin typeface="+mn-lt"/>
              </a:rPr>
              <a:t> for at:</a:t>
            </a:r>
            <a:endParaRPr lang="en-US" sz="4800" dirty="0">
              <a:latin typeface="+mn-lt"/>
            </a:endParaRPr>
          </a:p>
        </p:txBody>
      </p:sp>
      <p:sp>
        <p:nvSpPr>
          <p:cNvPr id="3" name="Content Placeholder 2"/>
          <p:cNvSpPr>
            <a:spLocks noGrp="1"/>
          </p:cNvSpPr>
          <p:nvPr>
            <p:ph idx="1"/>
          </p:nvPr>
        </p:nvSpPr>
        <p:spPr>
          <a:xfrm>
            <a:off x="838200" y="1698625"/>
            <a:ext cx="10515600" cy="4921250"/>
          </a:xfrm>
        </p:spPr>
        <p:txBody>
          <a:bodyPr>
            <a:normAutofit fontScale="40000" lnSpcReduction="20000"/>
          </a:bodyPr>
          <a:lstStyle/>
          <a:p>
            <a:r>
              <a:rPr lang="en-US" sz="6000" dirty="0" err="1">
                <a:ea typeface="MS PGothic" charset="0"/>
              </a:rPr>
              <a:t>A</a:t>
            </a:r>
            <a:r>
              <a:rPr lang="en-US" sz="6000" dirty="0" err="1" smtClean="0">
                <a:ea typeface="MS PGothic" charset="0"/>
              </a:rPr>
              <a:t>lle</a:t>
            </a:r>
            <a:r>
              <a:rPr lang="en-US" sz="6000" dirty="0" smtClean="0">
                <a:ea typeface="MS PGothic" charset="0"/>
              </a:rPr>
              <a:t> </a:t>
            </a:r>
            <a:r>
              <a:rPr lang="en-US" sz="6000" dirty="0" err="1">
                <a:ea typeface="MS PGothic" charset="0"/>
              </a:rPr>
              <a:t>kræftpatienter</a:t>
            </a:r>
            <a:r>
              <a:rPr lang="en-US" sz="6000" dirty="0">
                <a:ea typeface="MS PGothic" charset="0"/>
              </a:rPr>
              <a:t> </a:t>
            </a:r>
            <a:r>
              <a:rPr lang="en-US" sz="6000" dirty="0" err="1" smtClean="0">
                <a:ea typeface="MS PGothic" charset="0"/>
              </a:rPr>
              <a:t>skal</a:t>
            </a:r>
            <a:r>
              <a:rPr lang="en-US" sz="6000" dirty="0" smtClean="0">
                <a:ea typeface="MS PGothic" charset="0"/>
              </a:rPr>
              <a:t> </a:t>
            </a:r>
            <a:r>
              <a:rPr lang="en-US" sz="6000" dirty="0" err="1" smtClean="0">
                <a:ea typeface="MS PGothic" charset="0"/>
              </a:rPr>
              <a:t>løbende</a:t>
            </a:r>
            <a:r>
              <a:rPr lang="en-US" sz="6000" dirty="0" smtClean="0">
                <a:ea typeface="MS PGothic" charset="0"/>
              </a:rPr>
              <a:t> </a:t>
            </a:r>
            <a:r>
              <a:rPr lang="en-US" sz="6000" dirty="0" err="1">
                <a:ea typeface="MS PGothic" charset="0"/>
              </a:rPr>
              <a:t>undersøges</a:t>
            </a:r>
            <a:r>
              <a:rPr lang="en-US" sz="6000" dirty="0">
                <a:ea typeface="MS PGothic" charset="0"/>
              </a:rPr>
              <a:t> for </a:t>
            </a:r>
            <a:r>
              <a:rPr lang="en-US" sz="6000" dirty="0" err="1">
                <a:ea typeface="MS PGothic" charset="0"/>
              </a:rPr>
              <a:t>senfølger</a:t>
            </a:r>
            <a:r>
              <a:rPr lang="en-US" sz="6000" dirty="0">
                <a:ea typeface="MS PGothic" charset="0"/>
              </a:rPr>
              <a:t> </a:t>
            </a:r>
            <a:r>
              <a:rPr lang="en-US" sz="6000" dirty="0" err="1" smtClean="0">
                <a:ea typeface="MS PGothic" charset="0"/>
              </a:rPr>
              <a:t>ved</a:t>
            </a:r>
            <a:r>
              <a:rPr lang="en-US" sz="6000" dirty="0" smtClean="0">
                <a:ea typeface="MS PGothic" charset="0"/>
              </a:rPr>
              <a:t> </a:t>
            </a:r>
            <a:r>
              <a:rPr lang="en-US" sz="6000" dirty="0" err="1" smtClean="0">
                <a:ea typeface="MS PGothic" charset="0"/>
              </a:rPr>
              <a:t>hjælp</a:t>
            </a:r>
            <a:r>
              <a:rPr lang="en-US" sz="6000" dirty="0" smtClean="0">
                <a:ea typeface="MS PGothic" charset="0"/>
              </a:rPr>
              <a:t> </a:t>
            </a:r>
            <a:r>
              <a:rPr lang="en-US" sz="6000" dirty="0" err="1" smtClean="0">
                <a:ea typeface="MS PGothic" charset="0"/>
              </a:rPr>
              <a:t>af</a:t>
            </a:r>
            <a:r>
              <a:rPr lang="en-US" sz="6000" dirty="0" smtClean="0">
                <a:ea typeface="MS PGothic" charset="0"/>
              </a:rPr>
              <a:t> </a:t>
            </a:r>
            <a:r>
              <a:rPr lang="en-US" sz="6000" dirty="0" err="1" smtClean="0">
                <a:ea typeface="MS PGothic" charset="0"/>
              </a:rPr>
              <a:t>nationale</a:t>
            </a:r>
            <a:r>
              <a:rPr lang="en-US" sz="6000" dirty="0" smtClean="0">
                <a:ea typeface="MS PGothic" charset="0"/>
              </a:rPr>
              <a:t> </a:t>
            </a:r>
            <a:r>
              <a:rPr lang="en-US" sz="6000" dirty="0" err="1" smtClean="0">
                <a:ea typeface="MS PGothic" charset="0"/>
              </a:rPr>
              <a:t>fælles</a:t>
            </a:r>
            <a:r>
              <a:rPr lang="en-US" sz="6000" dirty="0" smtClean="0">
                <a:ea typeface="MS PGothic" charset="0"/>
              </a:rPr>
              <a:t> </a:t>
            </a:r>
            <a:r>
              <a:rPr lang="en-US" sz="6000" dirty="0" err="1" smtClean="0">
                <a:ea typeface="MS PGothic" charset="0"/>
              </a:rPr>
              <a:t>vurderingsredskaber</a:t>
            </a:r>
            <a:r>
              <a:rPr lang="en-US" sz="6000" dirty="0" smtClean="0">
                <a:ea typeface="MS PGothic" charset="0"/>
              </a:rPr>
              <a:t> </a:t>
            </a:r>
            <a:r>
              <a:rPr lang="en-US" sz="6000" dirty="0" err="1" smtClean="0">
                <a:ea typeface="MS PGothic" charset="0"/>
              </a:rPr>
              <a:t>og</a:t>
            </a:r>
            <a:r>
              <a:rPr lang="en-US" sz="6000" dirty="0">
                <a:ea typeface="MS PGothic" charset="0"/>
              </a:rPr>
              <a:t> </a:t>
            </a:r>
            <a:r>
              <a:rPr lang="en-US" sz="6000" dirty="0" err="1" smtClean="0">
                <a:ea typeface="MS PGothic" charset="0"/>
              </a:rPr>
              <a:t>ved</a:t>
            </a:r>
            <a:r>
              <a:rPr lang="en-US" sz="6000" dirty="0" smtClean="0">
                <a:ea typeface="MS PGothic" charset="0"/>
              </a:rPr>
              <a:t> </a:t>
            </a:r>
            <a:r>
              <a:rPr lang="en-US" sz="6000" dirty="0" err="1" smtClean="0">
                <a:ea typeface="MS PGothic" charset="0"/>
              </a:rPr>
              <a:t>hjælp</a:t>
            </a:r>
            <a:r>
              <a:rPr lang="en-US" sz="6000" dirty="0" smtClean="0">
                <a:ea typeface="MS PGothic" charset="0"/>
              </a:rPr>
              <a:t> </a:t>
            </a:r>
            <a:r>
              <a:rPr lang="en-US" sz="6000" dirty="0" err="1" smtClean="0">
                <a:ea typeface="MS PGothic" charset="0"/>
              </a:rPr>
              <a:t>af</a:t>
            </a:r>
            <a:r>
              <a:rPr lang="en-US" sz="6000" dirty="0" smtClean="0">
                <a:ea typeface="MS PGothic" charset="0"/>
              </a:rPr>
              <a:t> </a:t>
            </a:r>
            <a:r>
              <a:rPr lang="en-US" sz="6000" dirty="0" err="1" smtClean="0">
                <a:ea typeface="MS PGothic" charset="0"/>
              </a:rPr>
              <a:t>nationale</a:t>
            </a:r>
            <a:r>
              <a:rPr lang="en-US" sz="6000" dirty="0" smtClean="0">
                <a:ea typeface="MS PGothic" charset="0"/>
              </a:rPr>
              <a:t> </a:t>
            </a:r>
            <a:r>
              <a:rPr lang="en-US" sz="6000" dirty="0" err="1" smtClean="0">
                <a:ea typeface="MS PGothic" charset="0"/>
              </a:rPr>
              <a:t>og</a:t>
            </a:r>
            <a:r>
              <a:rPr lang="en-US" sz="6000" dirty="0" smtClean="0">
                <a:ea typeface="MS PGothic" charset="0"/>
              </a:rPr>
              <a:t> </a:t>
            </a:r>
            <a:r>
              <a:rPr lang="en-US" sz="6000" dirty="0" err="1" smtClean="0">
                <a:ea typeface="MS PGothic" charset="0"/>
              </a:rPr>
              <a:t>lokale</a:t>
            </a:r>
            <a:r>
              <a:rPr lang="en-US" sz="6000" dirty="0" smtClean="0">
                <a:ea typeface="MS PGothic" charset="0"/>
              </a:rPr>
              <a:t> </a:t>
            </a:r>
            <a:r>
              <a:rPr lang="en-US" sz="6000" dirty="0" err="1" smtClean="0">
                <a:ea typeface="MS PGothic" charset="0"/>
              </a:rPr>
              <a:t>kliniske</a:t>
            </a:r>
            <a:r>
              <a:rPr lang="en-US" sz="6000" dirty="0" smtClean="0">
                <a:ea typeface="MS PGothic" charset="0"/>
              </a:rPr>
              <a:t> </a:t>
            </a:r>
            <a:r>
              <a:rPr lang="en-US" sz="6000" dirty="0" err="1" smtClean="0">
                <a:ea typeface="MS PGothic" charset="0"/>
              </a:rPr>
              <a:t>retningslinjer</a:t>
            </a:r>
            <a:endParaRPr lang="en-US" sz="6000" dirty="0" smtClean="0">
              <a:ea typeface="MS PGothic" charset="0"/>
            </a:endParaRPr>
          </a:p>
          <a:p>
            <a:endParaRPr lang="en-US" sz="5100" dirty="0">
              <a:ea typeface="MS PGothic" charset="0"/>
            </a:endParaRPr>
          </a:p>
          <a:p>
            <a:r>
              <a:rPr lang="en-US" sz="6000" dirty="0" err="1">
                <a:ea typeface="MS PGothic" charset="0"/>
              </a:rPr>
              <a:t>A</a:t>
            </a:r>
            <a:r>
              <a:rPr lang="en-US" sz="6000" dirty="0" err="1" smtClean="0">
                <a:ea typeface="MS PGothic" charset="0"/>
              </a:rPr>
              <a:t>lle</a:t>
            </a:r>
            <a:r>
              <a:rPr lang="en-US" sz="6000" dirty="0" smtClean="0">
                <a:ea typeface="MS PGothic" charset="0"/>
              </a:rPr>
              <a:t> </a:t>
            </a:r>
            <a:r>
              <a:rPr lang="en-US" sz="6000" dirty="0" err="1">
                <a:ea typeface="MS PGothic" charset="0"/>
              </a:rPr>
              <a:t>kræftpatienter</a:t>
            </a:r>
            <a:r>
              <a:rPr lang="en-US" sz="6000" dirty="0">
                <a:ea typeface="MS PGothic" charset="0"/>
              </a:rPr>
              <a:t> </a:t>
            </a:r>
            <a:r>
              <a:rPr lang="en-US" sz="6000" dirty="0" err="1">
                <a:ea typeface="MS PGothic" charset="0"/>
              </a:rPr>
              <a:t>skal</a:t>
            </a:r>
            <a:r>
              <a:rPr lang="en-US" sz="6000" dirty="0">
                <a:ea typeface="MS PGothic" charset="0"/>
              </a:rPr>
              <a:t> </a:t>
            </a:r>
            <a:r>
              <a:rPr lang="en-US" sz="6000" dirty="0" err="1">
                <a:ea typeface="MS PGothic" charset="0"/>
              </a:rPr>
              <a:t>løbende</a:t>
            </a:r>
            <a:r>
              <a:rPr lang="en-US" sz="6000" dirty="0">
                <a:ea typeface="MS PGothic" charset="0"/>
              </a:rPr>
              <a:t> </a:t>
            </a:r>
            <a:r>
              <a:rPr lang="en-US" sz="6000" dirty="0" err="1">
                <a:ea typeface="MS PGothic" charset="0"/>
              </a:rPr>
              <a:t>informeres</a:t>
            </a:r>
            <a:r>
              <a:rPr lang="en-US" sz="6000" dirty="0">
                <a:ea typeface="MS PGothic" charset="0"/>
              </a:rPr>
              <a:t> </a:t>
            </a:r>
            <a:r>
              <a:rPr lang="en-US" sz="6000" dirty="0" err="1">
                <a:ea typeface="MS PGothic" charset="0"/>
              </a:rPr>
              <a:t>om</a:t>
            </a:r>
            <a:r>
              <a:rPr lang="en-US" sz="6000" dirty="0">
                <a:ea typeface="MS PGothic" charset="0"/>
              </a:rPr>
              <a:t> </a:t>
            </a:r>
            <a:r>
              <a:rPr lang="en-US" sz="6000" dirty="0" err="1">
                <a:ea typeface="MS PGothic" charset="0"/>
              </a:rPr>
              <a:t>senfølger</a:t>
            </a:r>
            <a:r>
              <a:rPr lang="en-US" sz="6000" dirty="0">
                <a:ea typeface="MS PGothic" charset="0"/>
              </a:rPr>
              <a:t> </a:t>
            </a:r>
            <a:r>
              <a:rPr lang="en-US" sz="6000" dirty="0" err="1">
                <a:ea typeface="MS PGothic" charset="0"/>
              </a:rPr>
              <a:t>og</a:t>
            </a:r>
            <a:r>
              <a:rPr lang="en-US" sz="6000" dirty="0">
                <a:ea typeface="MS PGothic" charset="0"/>
              </a:rPr>
              <a:t> </a:t>
            </a:r>
            <a:r>
              <a:rPr lang="en-US" sz="6000" dirty="0" err="1">
                <a:ea typeface="MS PGothic" charset="0"/>
              </a:rPr>
              <a:t>vejledes</a:t>
            </a:r>
            <a:r>
              <a:rPr lang="en-US" sz="6000" dirty="0">
                <a:ea typeface="MS PGothic" charset="0"/>
              </a:rPr>
              <a:t> </a:t>
            </a:r>
            <a:r>
              <a:rPr lang="en-US" sz="6000" dirty="0" err="1">
                <a:ea typeface="MS PGothic" charset="0"/>
              </a:rPr>
              <a:t>i</a:t>
            </a:r>
            <a:r>
              <a:rPr lang="en-US" sz="6000" dirty="0">
                <a:ea typeface="MS PGothic" charset="0"/>
              </a:rPr>
              <a:t>, </a:t>
            </a:r>
            <a:r>
              <a:rPr lang="en-US" sz="6000" dirty="0" err="1">
                <a:ea typeface="MS PGothic" charset="0"/>
              </a:rPr>
              <a:t>hvordan</a:t>
            </a:r>
            <a:r>
              <a:rPr lang="en-US" sz="6000" dirty="0">
                <a:ea typeface="MS PGothic" charset="0"/>
              </a:rPr>
              <a:t> </a:t>
            </a:r>
            <a:r>
              <a:rPr lang="en-US" sz="6000" dirty="0" err="1">
                <a:ea typeface="MS PGothic" charset="0"/>
              </a:rPr>
              <a:t>kræftpatienter</a:t>
            </a:r>
            <a:r>
              <a:rPr lang="en-US" sz="6000" dirty="0">
                <a:ea typeface="MS PGothic" charset="0"/>
              </a:rPr>
              <a:t>/</a:t>
            </a:r>
            <a:r>
              <a:rPr lang="en-US" sz="6000" dirty="0" err="1">
                <a:ea typeface="MS PGothic" charset="0"/>
              </a:rPr>
              <a:t>kræftoverlevere</a:t>
            </a:r>
            <a:r>
              <a:rPr lang="en-US" sz="6000" dirty="0">
                <a:ea typeface="MS PGothic" charset="0"/>
              </a:rPr>
              <a:t> </a:t>
            </a:r>
            <a:r>
              <a:rPr lang="en-US" sz="6000" dirty="0" err="1">
                <a:ea typeface="MS PGothic" charset="0"/>
              </a:rPr>
              <a:t>selv</a:t>
            </a:r>
            <a:r>
              <a:rPr lang="en-US" sz="6000" dirty="0">
                <a:ea typeface="MS PGothic" charset="0"/>
              </a:rPr>
              <a:t> </a:t>
            </a:r>
            <a:r>
              <a:rPr lang="en-US" sz="6000" dirty="0" err="1">
                <a:ea typeface="MS PGothic" charset="0"/>
              </a:rPr>
              <a:t>kan</a:t>
            </a:r>
            <a:r>
              <a:rPr lang="en-US" sz="6000" dirty="0">
                <a:ea typeface="MS PGothic" charset="0"/>
              </a:rPr>
              <a:t> </a:t>
            </a:r>
            <a:r>
              <a:rPr lang="en-US" sz="6000" dirty="0" err="1">
                <a:ea typeface="MS PGothic" charset="0"/>
              </a:rPr>
              <a:t>være</a:t>
            </a:r>
            <a:r>
              <a:rPr lang="en-US" sz="6000" dirty="0">
                <a:ea typeface="MS PGothic" charset="0"/>
              </a:rPr>
              <a:t> med </a:t>
            </a:r>
            <a:r>
              <a:rPr lang="en-US" sz="6000" dirty="0" err="1">
                <a:ea typeface="MS PGothic" charset="0"/>
              </a:rPr>
              <a:t>til</a:t>
            </a:r>
            <a:r>
              <a:rPr lang="en-US" sz="6000" dirty="0">
                <a:ea typeface="MS PGothic" charset="0"/>
              </a:rPr>
              <a:t> at </a:t>
            </a:r>
            <a:r>
              <a:rPr lang="en-US" sz="6000" dirty="0" err="1">
                <a:ea typeface="MS PGothic" charset="0"/>
              </a:rPr>
              <a:t>forebygge</a:t>
            </a:r>
            <a:r>
              <a:rPr lang="en-US" sz="6000" dirty="0">
                <a:ea typeface="MS PGothic" charset="0"/>
              </a:rPr>
              <a:t> </a:t>
            </a:r>
            <a:r>
              <a:rPr lang="en-US" sz="6000" dirty="0" err="1">
                <a:ea typeface="MS PGothic" charset="0"/>
              </a:rPr>
              <a:t>og</a:t>
            </a:r>
            <a:r>
              <a:rPr lang="en-US" sz="6000" dirty="0">
                <a:ea typeface="MS PGothic" charset="0"/>
              </a:rPr>
              <a:t> </a:t>
            </a:r>
            <a:r>
              <a:rPr lang="en-US" sz="6000" dirty="0" err="1">
                <a:ea typeface="MS PGothic" charset="0"/>
              </a:rPr>
              <a:t>leve</a:t>
            </a:r>
            <a:r>
              <a:rPr lang="en-US" sz="6000" dirty="0">
                <a:ea typeface="MS PGothic" charset="0"/>
              </a:rPr>
              <a:t> et </a:t>
            </a:r>
            <a:r>
              <a:rPr lang="en-US" sz="6000" dirty="0" err="1">
                <a:ea typeface="MS PGothic" charset="0"/>
              </a:rPr>
              <a:t>godt</a:t>
            </a:r>
            <a:r>
              <a:rPr lang="en-US" sz="6000" dirty="0">
                <a:ea typeface="MS PGothic" charset="0"/>
              </a:rPr>
              <a:t> liv med </a:t>
            </a:r>
            <a:r>
              <a:rPr lang="en-US" sz="6000" dirty="0" err="1">
                <a:ea typeface="MS PGothic" charset="0"/>
              </a:rPr>
              <a:t>senfølger</a:t>
            </a:r>
            <a:r>
              <a:rPr lang="en-US" sz="6000" dirty="0">
                <a:ea typeface="MS PGothic" charset="0"/>
              </a:rPr>
              <a:t> </a:t>
            </a:r>
          </a:p>
          <a:p>
            <a:pPr marL="0" indent="0">
              <a:buNone/>
            </a:pPr>
            <a:endParaRPr lang="en-US" sz="5100" dirty="0">
              <a:ea typeface="MS PGothic" charset="0"/>
            </a:endParaRPr>
          </a:p>
          <a:p>
            <a:endParaRPr lang="en-US" sz="5100" dirty="0">
              <a:ea typeface="MS PGothic" charset="0"/>
            </a:endParaRPr>
          </a:p>
          <a:p>
            <a:r>
              <a:rPr lang="en-US" sz="6000" dirty="0" err="1">
                <a:ea typeface="MS PGothic" charset="0"/>
              </a:rPr>
              <a:t>A</a:t>
            </a:r>
            <a:r>
              <a:rPr lang="en-US" sz="6000" dirty="0" err="1" smtClean="0">
                <a:ea typeface="MS PGothic" charset="0"/>
              </a:rPr>
              <a:t>lle</a:t>
            </a:r>
            <a:r>
              <a:rPr lang="en-US" sz="6000" dirty="0" smtClean="0">
                <a:ea typeface="MS PGothic" charset="0"/>
              </a:rPr>
              <a:t> </a:t>
            </a:r>
            <a:r>
              <a:rPr lang="en-US" sz="6000" dirty="0" err="1">
                <a:ea typeface="MS PGothic" charset="0"/>
              </a:rPr>
              <a:t>kræftpatienter</a:t>
            </a:r>
            <a:r>
              <a:rPr lang="en-US" sz="6000" dirty="0">
                <a:ea typeface="MS PGothic" charset="0"/>
              </a:rPr>
              <a:t> med </a:t>
            </a:r>
            <a:r>
              <a:rPr lang="en-US" sz="6000" dirty="0" err="1">
                <a:ea typeface="MS PGothic" charset="0"/>
              </a:rPr>
              <a:t>risiko</a:t>
            </a:r>
            <a:r>
              <a:rPr lang="en-US" sz="6000" dirty="0">
                <a:ea typeface="MS PGothic" charset="0"/>
              </a:rPr>
              <a:t> </a:t>
            </a:r>
            <a:r>
              <a:rPr lang="en-US" sz="6000" dirty="0" smtClean="0">
                <a:ea typeface="MS PGothic" charset="0"/>
              </a:rPr>
              <a:t>for/</a:t>
            </a:r>
            <a:r>
              <a:rPr lang="en-US" sz="6000" dirty="0" err="1" smtClean="0">
                <a:ea typeface="MS PGothic" charset="0"/>
              </a:rPr>
              <a:t>eller</a:t>
            </a:r>
            <a:r>
              <a:rPr lang="en-US" sz="6000" dirty="0" smtClean="0">
                <a:ea typeface="MS PGothic" charset="0"/>
              </a:rPr>
              <a:t> </a:t>
            </a:r>
            <a:r>
              <a:rPr lang="en-US" sz="6000" dirty="0" err="1">
                <a:ea typeface="MS PGothic" charset="0"/>
              </a:rPr>
              <a:t>har</a:t>
            </a:r>
            <a:r>
              <a:rPr lang="en-US" sz="6000" dirty="0">
                <a:ea typeface="MS PGothic" charset="0"/>
              </a:rPr>
              <a:t> </a:t>
            </a:r>
            <a:r>
              <a:rPr lang="en-US" sz="6000" dirty="0" err="1">
                <a:ea typeface="MS PGothic" charset="0"/>
              </a:rPr>
              <a:t>senfølger</a:t>
            </a:r>
            <a:r>
              <a:rPr lang="en-US" sz="6000" dirty="0">
                <a:ea typeface="MS PGothic" charset="0"/>
              </a:rPr>
              <a:t> </a:t>
            </a:r>
            <a:r>
              <a:rPr lang="en-US" sz="6000" dirty="0" err="1">
                <a:ea typeface="MS PGothic" charset="0"/>
              </a:rPr>
              <a:t>skal</a:t>
            </a:r>
            <a:r>
              <a:rPr lang="en-US" sz="6000" dirty="0">
                <a:ea typeface="MS PGothic" charset="0"/>
              </a:rPr>
              <a:t> </a:t>
            </a:r>
            <a:r>
              <a:rPr lang="en-US" sz="6000" dirty="0" err="1">
                <a:ea typeface="MS PGothic" charset="0"/>
              </a:rPr>
              <a:t>henvises</a:t>
            </a:r>
            <a:r>
              <a:rPr lang="en-US" sz="6000" dirty="0">
                <a:ea typeface="MS PGothic" charset="0"/>
              </a:rPr>
              <a:t> </a:t>
            </a:r>
            <a:r>
              <a:rPr lang="en-US" sz="6000" dirty="0" err="1">
                <a:ea typeface="MS PGothic" charset="0"/>
              </a:rPr>
              <a:t>til</a:t>
            </a:r>
            <a:r>
              <a:rPr lang="en-US" sz="6000" dirty="0">
                <a:ea typeface="MS PGothic" charset="0"/>
              </a:rPr>
              <a:t> </a:t>
            </a:r>
            <a:r>
              <a:rPr lang="en-US" sz="6000" dirty="0" err="1" smtClean="0">
                <a:ea typeface="MS PGothic" charset="0"/>
              </a:rPr>
              <a:t>rehabilitering</a:t>
            </a:r>
            <a:r>
              <a:rPr lang="en-US" sz="6000" dirty="0" smtClean="0">
                <a:ea typeface="MS PGothic" charset="0"/>
              </a:rPr>
              <a:t> </a:t>
            </a:r>
            <a:r>
              <a:rPr lang="en-US" sz="6000" dirty="0" err="1">
                <a:ea typeface="MS PGothic" charset="0"/>
              </a:rPr>
              <a:t>og</a:t>
            </a:r>
            <a:r>
              <a:rPr lang="en-US" sz="6000" dirty="0">
                <a:ea typeface="MS PGothic" charset="0"/>
              </a:rPr>
              <a:t> </a:t>
            </a:r>
            <a:r>
              <a:rPr lang="en-US" sz="6000" dirty="0" err="1">
                <a:ea typeface="MS PGothic" charset="0"/>
              </a:rPr>
              <a:t>behandling</a:t>
            </a:r>
            <a:r>
              <a:rPr lang="en-US" sz="6000" dirty="0">
                <a:ea typeface="MS PGothic" charset="0"/>
              </a:rPr>
              <a:t> </a:t>
            </a:r>
            <a:r>
              <a:rPr lang="en-US" sz="6000" dirty="0" err="1">
                <a:ea typeface="MS PGothic" charset="0"/>
              </a:rPr>
              <a:t>på</a:t>
            </a:r>
            <a:r>
              <a:rPr lang="en-US" sz="6000" dirty="0">
                <a:ea typeface="MS PGothic" charset="0"/>
              </a:rPr>
              <a:t> </a:t>
            </a:r>
            <a:r>
              <a:rPr lang="en-US" sz="6000" dirty="0" err="1">
                <a:ea typeface="MS PGothic" charset="0"/>
              </a:rPr>
              <a:t>specialiseret</a:t>
            </a:r>
            <a:r>
              <a:rPr lang="en-US" sz="6000" dirty="0">
                <a:ea typeface="MS PGothic" charset="0"/>
              </a:rPr>
              <a:t> </a:t>
            </a:r>
            <a:r>
              <a:rPr lang="en-US" sz="6000" dirty="0" err="1" smtClean="0">
                <a:ea typeface="MS PGothic" charset="0"/>
              </a:rPr>
              <a:t>niveau</a:t>
            </a:r>
            <a:endParaRPr lang="en-US" sz="6000" dirty="0" smtClean="0">
              <a:ea typeface="MS PGothic" charset="0"/>
            </a:endParaRPr>
          </a:p>
          <a:p>
            <a:pPr marL="0" indent="0">
              <a:buNone/>
            </a:pPr>
            <a:endParaRPr lang="en-US" sz="5100" dirty="0" smtClean="0">
              <a:ea typeface="MS PGothic" charset="0"/>
            </a:endParaRPr>
          </a:p>
          <a:p>
            <a:pPr marL="0" indent="0">
              <a:buNone/>
            </a:pPr>
            <a:endParaRPr lang="en-US" sz="5100" dirty="0" smtClean="0">
              <a:ea typeface="MS PGothic" charset="0"/>
            </a:endParaRPr>
          </a:p>
          <a:p>
            <a:r>
              <a:rPr lang="en-US" sz="6000" dirty="0" smtClean="0">
                <a:ea typeface="MS PGothic" charset="0"/>
              </a:rPr>
              <a:t>At der </a:t>
            </a:r>
            <a:r>
              <a:rPr lang="en-US" sz="6000" dirty="0" err="1" smtClean="0">
                <a:ea typeface="MS PGothic" charset="0"/>
              </a:rPr>
              <a:t>oprettes</a:t>
            </a:r>
            <a:r>
              <a:rPr lang="en-US" sz="6000" dirty="0" smtClean="0">
                <a:ea typeface="MS PGothic" charset="0"/>
              </a:rPr>
              <a:t> </a:t>
            </a:r>
            <a:r>
              <a:rPr lang="en-US" sz="6000" dirty="0" err="1" smtClean="0">
                <a:ea typeface="MS PGothic" charset="0"/>
              </a:rPr>
              <a:t>Senfølgeklinikker</a:t>
            </a:r>
            <a:r>
              <a:rPr lang="en-US" sz="6000" dirty="0" smtClean="0">
                <a:ea typeface="MS PGothic" charset="0"/>
              </a:rPr>
              <a:t> med </a:t>
            </a:r>
            <a:r>
              <a:rPr lang="en-US" sz="6000" dirty="0" err="1" smtClean="0">
                <a:ea typeface="MS PGothic" charset="0"/>
              </a:rPr>
              <a:t>tilknyttet</a:t>
            </a:r>
            <a:r>
              <a:rPr lang="en-US" sz="6000" dirty="0" smtClean="0">
                <a:ea typeface="MS PGothic" charset="0"/>
              </a:rPr>
              <a:t> </a:t>
            </a:r>
            <a:r>
              <a:rPr lang="en-US" sz="6000" dirty="0" err="1" smtClean="0">
                <a:ea typeface="MS PGothic" charset="0"/>
              </a:rPr>
              <a:t>forskning</a:t>
            </a:r>
            <a:r>
              <a:rPr lang="en-US" sz="6000" dirty="0" smtClean="0">
                <a:ea typeface="MS PGothic" charset="0"/>
              </a:rPr>
              <a:t> </a:t>
            </a:r>
            <a:r>
              <a:rPr lang="en-US" sz="6000" dirty="0" err="1" smtClean="0">
                <a:ea typeface="MS PGothic" charset="0"/>
              </a:rPr>
              <a:t>og</a:t>
            </a:r>
            <a:r>
              <a:rPr lang="en-US" sz="6000" dirty="0" smtClean="0">
                <a:ea typeface="MS PGothic" charset="0"/>
              </a:rPr>
              <a:t> </a:t>
            </a:r>
            <a:r>
              <a:rPr lang="en-US" sz="6000" dirty="0" err="1" smtClean="0">
                <a:ea typeface="MS PGothic" charset="0"/>
              </a:rPr>
              <a:t>landsdækkende</a:t>
            </a:r>
            <a:r>
              <a:rPr lang="en-US" sz="6000" dirty="0" smtClean="0">
                <a:ea typeface="MS PGothic" charset="0"/>
              </a:rPr>
              <a:t> database </a:t>
            </a:r>
            <a:r>
              <a:rPr lang="en-US" sz="6000" dirty="0" err="1" smtClean="0">
                <a:ea typeface="MS PGothic" charset="0"/>
              </a:rPr>
              <a:t>på</a:t>
            </a:r>
            <a:r>
              <a:rPr lang="en-US" sz="6000" dirty="0" smtClean="0">
                <a:ea typeface="MS PGothic" charset="0"/>
              </a:rPr>
              <a:t> </a:t>
            </a:r>
            <a:r>
              <a:rPr lang="en-US" sz="6000" dirty="0" err="1" smtClean="0">
                <a:ea typeface="MS PGothic" charset="0"/>
              </a:rPr>
              <a:t>senfølgeområdet</a:t>
            </a:r>
            <a:r>
              <a:rPr lang="en-US" sz="6000" dirty="0" smtClean="0">
                <a:ea typeface="MS PGothic" charset="0"/>
              </a:rPr>
              <a:t>  </a:t>
            </a:r>
            <a:r>
              <a:rPr lang="en-US" sz="6000" dirty="0" err="1" smtClean="0">
                <a:ea typeface="MS PGothic" charset="0"/>
              </a:rPr>
              <a:t>og</a:t>
            </a:r>
            <a:r>
              <a:rPr lang="en-US" sz="6000" dirty="0" smtClean="0">
                <a:ea typeface="MS PGothic" charset="0"/>
              </a:rPr>
              <a:t> </a:t>
            </a:r>
            <a:r>
              <a:rPr lang="en-US" sz="6000" dirty="0" err="1" smtClean="0">
                <a:ea typeface="MS PGothic" charset="0"/>
              </a:rPr>
              <a:t>klare</a:t>
            </a:r>
            <a:r>
              <a:rPr lang="en-US" sz="6000" dirty="0" smtClean="0">
                <a:ea typeface="MS PGothic" charset="0"/>
              </a:rPr>
              <a:t> </a:t>
            </a:r>
            <a:r>
              <a:rPr lang="en-US" sz="6000" dirty="0" err="1" smtClean="0">
                <a:ea typeface="MS PGothic" charset="0"/>
              </a:rPr>
              <a:t>henvisningsmuligheder</a:t>
            </a:r>
            <a:endParaRPr lang="en-US" sz="6000" dirty="0">
              <a:ea typeface="MS PGothic" charset="0"/>
            </a:endParaRPr>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9671763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63" y="943721"/>
            <a:ext cx="10515600" cy="628133"/>
          </a:xfrm>
        </p:spPr>
        <p:txBody>
          <a:bodyPr>
            <a:noAutofit/>
          </a:bodyPr>
          <a:lstStyle/>
          <a:p>
            <a:r>
              <a:rPr lang="en-US" sz="3600" dirty="0" err="1" smtClean="0">
                <a:latin typeface="+mn-lt"/>
              </a:rPr>
              <a:t>Hvis</a:t>
            </a:r>
            <a:r>
              <a:rPr lang="en-US" sz="3600" dirty="0" smtClean="0">
                <a:latin typeface="+mn-lt"/>
              </a:rPr>
              <a:t> du </a:t>
            </a:r>
            <a:r>
              <a:rPr lang="en-US" sz="3600" dirty="0" err="1" smtClean="0">
                <a:latin typeface="+mn-lt"/>
              </a:rPr>
              <a:t>skal</a:t>
            </a:r>
            <a:r>
              <a:rPr lang="en-US" sz="3600" dirty="0" smtClean="0">
                <a:latin typeface="+mn-lt"/>
              </a:rPr>
              <a:t> </a:t>
            </a:r>
            <a:r>
              <a:rPr lang="en-US" sz="3600" dirty="0" err="1" smtClean="0">
                <a:latin typeface="+mn-lt"/>
              </a:rPr>
              <a:t>søge</a:t>
            </a:r>
            <a:r>
              <a:rPr lang="en-US" sz="3600" dirty="0" smtClean="0">
                <a:latin typeface="+mn-lt"/>
              </a:rPr>
              <a:t> </a:t>
            </a:r>
            <a:r>
              <a:rPr lang="en-US" sz="3600" dirty="0" err="1" smtClean="0">
                <a:latin typeface="+mn-lt"/>
              </a:rPr>
              <a:t>udenlandsk</a:t>
            </a:r>
            <a:r>
              <a:rPr lang="en-US" sz="3600" dirty="0" smtClean="0">
                <a:latin typeface="+mn-lt"/>
              </a:rPr>
              <a:t> </a:t>
            </a:r>
            <a:r>
              <a:rPr lang="en-US" sz="3600" dirty="0" err="1" smtClean="0">
                <a:latin typeface="+mn-lt"/>
              </a:rPr>
              <a:t>litteratur</a:t>
            </a:r>
            <a:r>
              <a:rPr lang="en-US" sz="3600" dirty="0" smtClean="0">
                <a:latin typeface="+mn-lt"/>
              </a:rPr>
              <a:t> </a:t>
            </a:r>
            <a:r>
              <a:rPr lang="en-US" sz="3600" dirty="0" err="1" smtClean="0">
                <a:latin typeface="+mn-lt"/>
              </a:rPr>
              <a:t>på</a:t>
            </a:r>
            <a:r>
              <a:rPr lang="en-US" sz="3600" dirty="0" smtClean="0">
                <a:latin typeface="+mn-lt"/>
              </a:rPr>
              <a:t> </a:t>
            </a:r>
            <a:r>
              <a:rPr lang="en-US" sz="3600" dirty="0" err="1" smtClean="0">
                <a:latin typeface="+mn-lt"/>
              </a:rPr>
              <a:t>senfølger</a:t>
            </a:r>
            <a:endParaRPr lang="en-US" sz="3600" dirty="0">
              <a:latin typeface="+mn-lt"/>
            </a:endParaRPr>
          </a:p>
        </p:txBody>
      </p:sp>
      <p:sp>
        <p:nvSpPr>
          <p:cNvPr id="3" name="Content Placeholder 2"/>
          <p:cNvSpPr>
            <a:spLocks noGrp="1"/>
          </p:cNvSpPr>
          <p:nvPr>
            <p:ph idx="1"/>
          </p:nvPr>
        </p:nvSpPr>
        <p:spPr>
          <a:xfrm>
            <a:off x="929844" y="1561218"/>
            <a:ext cx="10515600" cy="4828670"/>
          </a:xfrm>
        </p:spPr>
        <p:txBody>
          <a:bodyPr>
            <a:normAutofit fontScale="32500" lnSpcReduction="20000"/>
          </a:bodyPr>
          <a:lstStyle/>
          <a:p>
            <a:pPr marL="0" indent="0">
              <a:buNone/>
            </a:pPr>
            <a:r>
              <a:rPr lang="en-US" sz="4200" dirty="0" err="1" smtClean="0"/>
              <a:t>Søgeord</a:t>
            </a:r>
            <a:r>
              <a:rPr lang="en-US" sz="4200" dirty="0" smtClean="0"/>
              <a:t> for </a:t>
            </a:r>
            <a:r>
              <a:rPr lang="en-US" sz="4200" dirty="0" err="1" smtClean="0"/>
              <a:t>senfølger</a:t>
            </a:r>
            <a:endParaRPr lang="en-US" sz="4200" dirty="0" smtClean="0"/>
          </a:p>
          <a:p>
            <a:r>
              <a:rPr lang="en-US" sz="4200" dirty="0"/>
              <a:t>l</a:t>
            </a:r>
            <a:r>
              <a:rPr lang="en-US" sz="4200" dirty="0" smtClean="0"/>
              <a:t>ate effects</a:t>
            </a:r>
          </a:p>
          <a:p>
            <a:r>
              <a:rPr lang="en-US" sz="4200" dirty="0"/>
              <a:t>l</a:t>
            </a:r>
            <a:r>
              <a:rPr lang="en-US" sz="4200" dirty="0" smtClean="0"/>
              <a:t>ong-term effects</a:t>
            </a:r>
          </a:p>
          <a:p>
            <a:r>
              <a:rPr lang="en-US" sz="4200" dirty="0"/>
              <a:t>a</a:t>
            </a:r>
            <a:r>
              <a:rPr lang="en-US" sz="4200" dirty="0" smtClean="0"/>
              <a:t>dverse effects</a:t>
            </a:r>
          </a:p>
          <a:p>
            <a:r>
              <a:rPr lang="en-US" sz="4200" dirty="0"/>
              <a:t>c</a:t>
            </a:r>
            <a:r>
              <a:rPr lang="en-US" sz="4200" dirty="0" smtClean="0"/>
              <a:t>hronic effects</a:t>
            </a:r>
          </a:p>
          <a:p>
            <a:r>
              <a:rPr lang="en-US" sz="4200" dirty="0" err="1"/>
              <a:t>c</a:t>
            </a:r>
            <a:r>
              <a:rPr lang="en-US" sz="4200" dirty="0" err="1" smtClean="0"/>
              <a:t>ancersurvivors</a:t>
            </a:r>
            <a:endParaRPr lang="en-US" sz="4200" dirty="0" smtClean="0"/>
          </a:p>
          <a:p>
            <a:r>
              <a:rPr lang="en-US" sz="4200" dirty="0"/>
              <a:t>p</a:t>
            </a:r>
            <a:r>
              <a:rPr lang="en-US" sz="4200" dirty="0" smtClean="0"/>
              <a:t>ost treatment consequences</a:t>
            </a:r>
          </a:p>
          <a:p>
            <a:r>
              <a:rPr lang="en-US" sz="4200" dirty="0"/>
              <a:t>r</a:t>
            </a:r>
            <a:r>
              <a:rPr lang="en-US" sz="4200" dirty="0" smtClean="0"/>
              <a:t>adiation or chemotherapy effects</a:t>
            </a:r>
          </a:p>
          <a:p>
            <a:endParaRPr lang="en-US" sz="4200" dirty="0"/>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a:t>
            </a:r>
            <a:r>
              <a:rPr lang="en-US" sz="4200" dirty="0" err="1" smtClean="0"/>
              <a:t>cancersurvivors</a:t>
            </a:r>
            <a:r>
              <a:rPr lang="en-US" sz="4200" dirty="0" smtClean="0"/>
              <a:t> and breast cancer”</a:t>
            </a:r>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“breast cancer and sexual dysfunctions”</a:t>
            </a:r>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“breast cancer and cognitive </a:t>
            </a:r>
            <a:r>
              <a:rPr lang="en-US" sz="4200" dirty="0" err="1" smtClean="0"/>
              <a:t>dysfunktion</a:t>
            </a:r>
            <a:r>
              <a:rPr lang="en-US" sz="4200" dirty="0" smtClean="0"/>
              <a:t>”</a:t>
            </a:r>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“breast cancer and </a:t>
            </a:r>
            <a:r>
              <a:rPr lang="en-US" sz="4200" dirty="0" err="1" smtClean="0"/>
              <a:t>fatique</a:t>
            </a:r>
            <a:r>
              <a:rPr lang="en-US" sz="4200" dirty="0" smtClean="0"/>
              <a:t>”</a:t>
            </a:r>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“breast cancer and distress”</a:t>
            </a:r>
          </a:p>
          <a:p>
            <a:pPr marL="0" indent="0">
              <a:buNone/>
            </a:pPr>
            <a:r>
              <a:rPr lang="en-US" sz="4200" dirty="0" err="1" smtClean="0"/>
              <a:t>osv</a:t>
            </a:r>
            <a:endParaRPr lang="en-US" sz="4200" dirty="0" smtClean="0"/>
          </a:p>
          <a:p>
            <a:pPr marL="0" indent="0">
              <a:buNone/>
            </a:pPr>
            <a:r>
              <a:rPr lang="en-US" sz="4200" dirty="0" err="1" smtClean="0"/>
              <a:t>Ved</a:t>
            </a:r>
            <a:r>
              <a:rPr lang="en-US" sz="4200" dirty="0" smtClean="0"/>
              <a:t>: </a:t>
            </a:r>
            <a:r>
              <a:rPr lang="en-US" sz="4200" dirty="0" err="1" smtClean="0"/>
              <a:t>Pubmed</a:t>
            </a:r>
            <a:r>
              <a:rPr lang="en-US" sz="4200" dirty="0" smtClean="0"/>
              <a:t>, </a:t>
            </a:r>
            <a:r>
              <a:rPr lang="en-US" sz="4200" dirty="0" err="1" smtClean="0"/>
              <a:t>Embase</a:t>
            </a:r>
            <a:r>
              <a:rPr lang="en-US" sz="4200" dirty="0" smtClean="0"/>
              <a:t>, </a:t>
            </a:r>
            <a:r>
              <a:rPr lang="en-US" sz="4200" dirty="0" err="1" smtClean="0"/>
              <a:t>Cinahl</a:t>
            </a:r>
            <a:r>
              <a:rPr lang="en-US" sz="4200" dirty="0" smtClean="0"/>
              <a:t>, </a:t>
            </a:r>
            <a:r>
              <a:rPr lang="en-US" sz="4200" dirty="0" err="1" smtClean="0"/>
              <a:t>Psychoinfo</a:t>
            </a:r>
            <a:r>
              <a:rPr lang="en-US" sz="4200" dirty="0" smtClean="0"/>
              <a:t>, Cochrane library </a:t>
            </a:r>
            <a:r>
              <a:rPr lang="en-US" sz="4200" dirty="0" err="1" smtClean="0"/>
              <a:t>og</a:t>
            </a:r>
            <a:r>
              <a:rPr lang="en-US" sz="4200" dirty="0" smtClean="0"/>
              <a:t> du </a:t>
            </a:r>
            <a:r>
              <a:rPr lang="en-US" sz="4200" dirty="0" err="1" smtClean="0"/>
              <a:t>kan</a:t>
            </a:r>
            <a:r>
              <a:rPr lang="en-US" sz="4200" dirty="0" smtClean="0"/>
              <a:t> </a:t>
            </a:r>
            <a:r>
              <a:rPr lang="en-US" sz="4200" dirty="0" err="1" smtClean="0"/>
              <a:t>forsøge</a:t>
            </a:r>
            <a:r>
              <a:rPr lang="en-US" sz="4200" dirty="0" smtClean="0"/>
              <a:t> at </a:t>
            </a:r>
            <a:r>
              <a:rPr lang="en-US" sz="4200" dirty="0" err="1" smtClean="0"/>
              <a:t>google</a:t>
            </a:r>
            <a:r>
              <a:rPr lang="en-US" sz="4200" dirty="0" smtClean="0"/>
              <a:t> </a:t>
            </a:r>
            <a:r>
              <a:rPr lang="en-US" sz="4200" dirty="0" err="1" smtClean="0"/>
              <a:t>søgeordenen</a:t>
            </a:r>
            <a:r>
              <a:rPr lang="en-US" sz="4200" dirty="0" smtClean="0"/>
              <a:t> med </a:t>
            </a:r>
            <a:r>
              <a:rPr lang="en-US" sz="4200" dirty="0" err="1" smtClean="0"/>
              <a:t>aktuelle</a:t>
            </a:r>
            <a:r>
              <a:rPr lang="en-US" sz="4200" dirty="0" smtClean="0"/>
              <a:t> </a:t>
            </a:r>
            <a:r>
              <a:rPr lang="en-US" sz="4200" dirty="0" err="1" smtClean="0"/>
              <a:t>kræftdiagnose</a:t>
            </a:r>
            <a:r>
              <a:rPr lang="en-US" sz="4200" dirty="0" smtClean="0"/>
              <a:t>.</a:t>
            </a:r>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92439634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4624"/>
            <a:ext cx="10515600" cy="587375"/>
          </a:xfrm>
        </p:spPr>
        <p:txBody>
          <a:bodyPr>
            <a:normAutofit fontScale="90000"/>
          </a:bodyPr>
          <a:lstStyle/>
          <a:p>
            <a:endParaRPr lang="en-US" dirty="0"/>
          </a:p>
        </p:txBody>
      </p:sp>
      <p:sp>
        <p:nvSpPr>
          <p:cNvPr id="3" name="Content Placeholder 2"/>
          <p:cNvSpPr>
            <a:spLocks noGrp="1"/>
          </p:cNvSpPr>
          <p:nvPr>
            <p:ph idx="1"/>
          </p:nvPr>
        </p:nvSpPr>
        <p:spPr>
          <a:xfrm>
            <a:off x="949325" y="2506662"/>
            <a:ext cx="10515600" cy="4351338"/>
          </a:xfrm>
        </p:spPr>
        <p:txBody>
          <a:bodyPr>
            <a:normAutofit/>
          </a:bodyPr>
          <a:lstStyle/>
          <a:p>
            <a:pPr marL="0" indent="0" algn="ctr">
              <a:buNone/>
            </a:pPr>
            <a:r>
              <a:rPr lang="en-US" sz="4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TAK</a:t>
            </a:r>
            <a:endParaRPr lang="en-US" sz="4400" i="1" dirty="0" smtClean="0"/>
          </a:p>
          <a:p>
            <a:pPr marL="0" indent="0" algn="ctr">
              <a:buNone/>
            </a:pPr>
            <a:r>
              <a:rPr lang="en-US" sz="3200" i="1" dirty="0" smtClean="0"/>
              <a:t>KONTAKT TIL</a:t>
            </a:r>
          </a:p>
          <a:p>
            <a:pPr marL="0" indent="0" algn="ctr">
              <a:buNone/>
            </a:pPr>
            <a:r>
              <a:rPr lang="en-US" sz="3200" i="1" dirty="0" smtClean="0"/>
              <a:t>MARIANNE NORD HANSEN</a:t>
            </a:r>
          </a:p>
          <a:p>
            <a:pPr marL="0" indent="0" algn="ctr">
              <a:buNone/>
            </a:pPr>
            <a:r>
              <a:rPr lang="en-US" sz="3200" i="1" dirty="0" smtClean="0"/>
              <a:t>MOBIL 29 82 28 74</a:t>
            </a:r>
          </a:p>
          <a:p>
            <a:pPr marL="0" indent="0" algn="ctr">
              <a:buNone/>
            </a:pPr>
            <a:endParaRPr lang="en-US" sz="3200" i="1" dirty="0"/>
          </a:p>
          <a:p>
            <a:pPr marL="0" indent="0" algn="ctr">
              <a:buNone/>
            </a:pPr>
            <a:r>
              <a:rPr lang="en-US" sz="2400" dirty="0" smtClean="0"/>
              <a:t>Husk at se de 10 </a:t>
            </a:r>
            <a:r>
              <a:rPr lang="en-US" sz="2400" dirty="0" err="1" smtClean="0"/>
              <a:t>videofilm</a:t>
            </a:r>
            <a:r>
              <a:rPr lang="en-US" sz="2400" dirty="0" smtClean="0"/>
              <a:t> </a:t>
            </a:r>
            <a:r>
              <a:rPr lang="en-US" sz="2400" dirty="0" err="1" smtClean="0"/>
              <a:t>om</a:t>
            </a:r>
            <a:r>
              <a:rPr lang="en-US" sz="2400" dirty="0" smtClean="0"/>
              <a:t> </a:t>
            </a:r>
            <a:r>
              <a:rPr lang="en-US" sz="2400" dirty="0" err="1" smtClean="0"/>
              <a:t>senfølger</a:t>
            </a:r>
            <a:r>
              <a:rPr lang="en-US" sz="2400" dirty="0" smtClean="0"/>
              <a:t> </a:t>
            </a:r>
            <a:r>
              <a:rPr lang="en-US" sz="2400" dirty="0" err="1" smtClean="0"/>
              <a:t>på</a:t>
            </a:r>
            <a:endParaRPr lang="en-US" sz="2400" dirty="0" smtClean="0"/>
          </a:p>
          <a:p>
            <a:pPr marL="0" indent="0" algn="ctr">
              <a:buNone/>
            </a:pPr>
            <a:r>
              <a:rPr lang="en-US" sz="2400" dirty="0" smtClean="0">
                <a:hlinkClick r:id="rId2"/>
              </a:rPr>
              <a:t>www.senfoelger.dk</a:t>
            </a:r>
            <a:r>
              <a:rPr lang="en-US" sz="2400" dirty="0" smtClean="0"/>
              <a:t> (</a:t>
            </a:r>
            <a:r>
              <a:rPr lang="en-US" sz="2400" dirty="0" err="1" smtClean="0"/>
              <a:t>Senfølgerforeningens</a:t>
            </a:r>
            <a:r>
              <a:rPr lang="en-US" sz="2400" dirty="0" smtClean="0"/>
              <a:t> </a:t>
            </a:r>
            <a:r>
              <a:rPr lang="en-US" sz="2400" dirty="0" err="1" smtClean="0"/>
              <a:t>hjemmeside</a:t>
            </a:r>
            <a:r>
              <a:rPr lang="en-US" sz="2400" smtClean="0"/>
              <a:t>)</a:t>
            </a:r>
            <a:endParaRPr lang="en-US" sz="2400" dirty="0"/>
          </a:p>
        </p:txBody>
      </p:sp>
      <p:pic>
        <p:nvPicPr>
          <p:cNvPr id="4"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644423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a:latin typeface="+mn-lt"/>
              </a:rPr>
              <a:t>Andre </a:t>
            </a:r>
            <a:r>
              <a:rPr lang="en-US" sz="4800" dirty="0" err="1">
                <a:latin typeface="+mn-lt"/>
              </a:rPr>
              <a:t>årsager</a:t>
            </a:r>
            <a:r>
              <a:rPr lang="en-US" sz="4800" dirty="0">
                <a:latin typeface="+mn-lt"/>
              </a:rPr>
              <a:t> </a:t>
            </a:r>
            <a:r>
              <a:rPr lang="en-US" sz="4800" dirty="0" err="1">
                <a:latin typeface="+mn-lt"/>
              </a:rPr>
              <a:t>til</a:t>
            </a:r>
            <a:r>
              <a:rPr lang="en-US" sz="4800" dirty="0">
                <a:latin typeface="+mn-lt"/>
              </a:rPr>
              <a:t> </a:t>
            </a:r>
            <a:r>
              <a:rPr lang="en-US" sz="4800" dirty="0" err="1">
                <a:latin typeface="+mn-lt"/>
              </a:rPr>
              <a:t>senfølger</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ea typeface="MS PGothic" charset="0"/>
              </a:rPr>
              <a:t>Komorbiditet</a:t>
            </a:r>
            <a:r>
              <a:rPr lang="en-US" sz="2400" dirty="0">
                <a:ea typeface="MS PGothic" charset="0"/>
              </a:rPr>
              <a:t/>
            </a:r>
            <a:br>
              <a:rPr lang="en-US" sz="2400" dirty="0">
                <a:ea typeface="MS PGothic" charset="0"/>
              </a:rPr>
            </a:br>
            <a:endParaRPr lang="en-US" sz="2400" dirty="0">
              <a:ea typeface="MS PGothic" charset="0"/>
            </a:endParaRPr>
          </a:p>
          <a:p>
            <a:pPr>
              <a:buFont typeface="Arial" charset="0"/>
              <a:buChar char="•"/>
            </a:pPr>
            <a:r>
              <a:rPr lang="en-US" sz="2400" dirty="0" err="1">
                <a:ea typeface="MS PGothic" charset="0"/>
              </a:rPr>
              <a:t>Tidligere</a:t>
            </a:r>
            <a:r>
              <a:rPr lang="en-US" sz="2400" dirty="0">
                <a:ea typeface="MS PGothic" charset="0"/>
              </a:rPr>
              <a:t> </a:t>
            </a:r>
            <a:r>
              <a:rPr lang="en-US" sz="2400" dirty="0" err="1">
                <a:ea typeface="MS PGothic" charset="0"/>
              </a:rPr>
              <a:t>håndtering</a:t>
            </a:r>
            <a:r>
              <a:rPr lang="en-US" sz="2400" dirty="0">
                <a:ea typeface="MS PGothic" charset="0"/>
              </a:rPr>
              <a:t> </a:t>
            </a:r>
            <a:r>
              <a:rPr lang="en-US" sz="2400" dirty="0" err="1">
                <a:ea typeface="MS PGothic" charset="0"/>
              </a:rPr>
              <a:t>af</a:t>
            </a:r>
            <a:r>
              <a:rPr lang="en-US" sz="2400" dirty="0">
                <a:ea typeface="MS PGothic" charset="0"/>
              </a:rPr>
              <a:t> </a:t>
            </a:r>
            <a:r>
              <a:rPr lang="en-US" sz="2400" dirty="0" err="1">
                <a:ea typeface="MS PGothic" charset="0"/>
              </a:rPr>
              <a:t>livet</a:t>
            </a:r>
            <a:endParaRPr lang="en-US" sz="2400" dirty="0">
              <a:ea typeface="MS PGothic" charset="0"/>
            </a:endParaRPr>
          </a:p>
          <a:p>
            <a:pPr>
              <a:buFont typeface="Arial" charset="0"/>
              <a:buChar char="•"/>
            </a:pPr>
            <a:endParaRPr lang="en-US" sz="2400" dirty="0">
              <a:ea typeface="MS PGothic" charset="0"/>
            </a:endParaRPr>
          </a:p>
          <a:p>
            <a:pPr>
              <a:buFont typeface="Arial" charset="0"/>
              <a:buChar char="•"/>
            </a:pPr>
            <a:r>
              <a:rPr lang="en-US" sz="2400" dirty="0">
                <a:ea typeface="MS PGothic" charset="0"/>
              </a:rPr>
              <a:t>Alder</a:t>
            </a:r>
          </a:p>
          <a:p>
            <a:pPr>
              <a:buFont typeface="Arial" charset="0"/>
              <a:buChar char="•"/>
            </a:pPr>
            <a:endParaRPr lang="en-US" sz="2400" dirty="0">
              <a:ea typeface="MS PGothic" charset="0"/>
            </a:endParaRPr>
          </a:p>
          <a:p>
            <a:pPr>
              <a:buFont typeface="Arial" charset="0"/>
              <a:buChar char="•"/>
            </a:pPr>
            <a:r>
              <a:rPr lang="en-US" sz="2400" dirty="0" err="1">
                <a:ea typeface="MS PGothic" charset="0"/>
              </a:rPr>
              <a:t>Socioøkonomiske</a:t>
            </a:r>
            <a:r>
              <a:rPr lang="en-US" sz="2400" dirty="0">
                <a:ea typeface="MS PGothic" charset="0"/>
              </a:rPr>
              <a:t> </a:t>
            </a:r>
            <a:r>
              <a:rPr lang="en-US" sz="2400" dirty="0" err="1">
                <a:ea typeface="MS PGothic" charset="0"/>
              </a:rPr>
              <a:t>forhold</a:t>
            </a:r>
            <a:endParaRPr lang="en-US" sz="2400" dirty="0">
              <a:ea typeface="MS PGothic" charset="0"/>
            </a:endParaRPr>
          </a:p>
          <a:p>
            <a:pPr marL="0" indent="0">
              <a:buNone/>
            </a:pPr>
            <a:endParaRPr lang="en-US" sz="2400" dirty="0">
              <a:ea typeface="MS PGothic" charset="0"/>
            </a:endParaRPr>
          </a:p>
          <a:p>
            <a:r>
              <a:rPr lang="en-US" sz="2400" dirty="0" err="1">
                <a:ea typeface="MS PGothic" charset="0"/>
              </a:rPr>
              <a:t>Bor</a:t>
            </a:r>
            <a:r>
              <a:rPr lang="en-US" sz="2400" dirty="0">
                <a:ea typeface="MS PGothic" charset="0"/>
              </a:rPr>
              <a:t> </a:t>
            </a:r>
            <a:r>
              <a:rPr lang="en-US" sz="2400" dirty="0" err="1" smtClean="0">
                <a:ea typeface="MS PGothic" charset="0"/>
              </a:rPr>
              <a:t>alene</a:t>
            </a:r>
            <a:endParaRPr lang="en-US" sz="2400" dirty="0" smtClean="0">
              <a:ea typeface="MS PGothic" charset="0"/>
            </a:endParaRPr>
          </a:p>
          <a:p>
            <a:pPr>
              <a:defRPr/>
            </a:pPr>
            <a:endParaRPr lang="en-US" sz="2600" dirty="0" smtClean="0">
              <a:ea typeface="MS PGothic" charset="0"/>
            </a:endParaRPr>
          </a:p>
          <a:p>
            <a:pPr>
              <a:buFont typeface="Arial" charset="0"/>
              <a:buChar char="•"/>
              <a:defRPr/>
            </a:pPr>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2136512305"/>
      </p:ext>
    </p:extLst>
  </p:cSld>
  <p:clrMapOvr>
    <a:masterClrMapping/>
  </p:clrMapOvr>
</p:sld>
</file>

<file path=ppt/theme/theme1.xml><?xml version="1.0" encoding="utf-8"?>
<a:theme xmlns:a="http://schemas.openxmlformats.org/drawingml/2006/main" name="DBO april 2016">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æsentation1" id="{3754D61E-265E-4F10-80FC-460322DAFDB1}" vid="{D93D8FC1-09D2-4240-A030-2ACE021840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DBO april 2016.potx</Template>
  <TotalTime>4375</TotalTime>
  <Words>7645</Words>
  <Application>Microsoft Macintosh PowerPoint</Application>
  <PresentationFormat>Custom</PresentationFormat>
  <Paragraphs>959</Paragraphs>
  <Slides>86</Slides>
  <Notes>2</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DBO april 2016</vt:lpstr>
      <vt:lpstr>     </vt:lpstr>
      <vt:lpstr>Senfølgerforeningens arbejde</vt:lpstr>
      <vt:lpstr>PowerPoint Presentation</vt:lpstr>
      <vt:lpstr>PowerPoint Presentation</vt:lpstr>
      <vt:lpstr>Definition af senfølger </vt:lpstr>
      <vt:lpstr>PowerPoint Presentation</vt:lpstr>
      <vt:lpstr>Senfølger optræder som regel i klynge af symptomer</vt:lpstr>
      <vt:lpstr>Årsager til senfølger </vt:lpstr>
      <vt:lpstr>Andre årsager til senfølger</vt:lpstr>
      <vt:lpstr>Flere kræftpatienter skal leve med senfølger</vt:lpstr>
      <vt:lpstr>Hvor mange får senfølger efter kræft?</vt:lpstr>
      <vt:lpstr>Ved patienterne nok om senfølger?</vt:lpstr>
      <vt:lpstr>Hvad skal du være opmærksom på</vt:lpstr>
      <vt:lpstr>Kræftrelateret træthed</vt:lpstr>
      <vt:lpstr>Kræftrelateret træthed </vt:lpstr>
      <vt:lpstr>Kræftrelateret træthed – fatigue</vt:lpstr>
      <vt:lpstr>Søvnforstyrrelser </vt:lpstr>
      <vt:lpstr>Kræftrelateret træthed – anbefalinger</vt:lpstr>
      <vt:lpstr>Kræftrelateret træthed</vt:lpstr>
      <vt:lpstr>Muskel, led og skeletproblemer</vt:lpstr>
      <vt:lpstr>Muskel, led og skeletproblemer</vt:lpstr>
      <vt:lpstr>Muskel-led og skeletproblemer -stråleskader</vt:lpstr>
      <vt:lpstr>Smerter og brystkræft - operation-strålebehandling</vt:lpstr>
      <vt:lpstr>Muskel- og ledsmerter - antihormonbehandling</vt:lpstr>
      <vt:lpstr>Muskel- og ledsmerter - antihormonbehandling</vt:lpstr>
      <vt:lpstr>Muskel- og ledsmerter - fysisk træning</vt:lpstr>
      <vt:lpstr>Muskel- og ledsmerter - anbefalinger</vt:lpstr>
      <vt:lpstr>Lymfødem</vt:lpstr>
      <vt:lpstr>Lymfødem og brystkræft - kirurgi og strålebehandling</vt:lpstr>
      <vt:lpstr>Lymfødem og brystkræft</vt:lpstr>
      <vt:lpstr>Lymfødem -anbefalinger</vt:lpstr>
      <vt:lpstr>Angst for tilbagefald</vt:lpstr>
      <vt:lpstr>Angst for tilbagefald</vt:lpstr>
      <vt:lpstr>Angst for tilbagefald - angsttilstande og brystkræft</vt:lpstr>
      <vt:lpstr>Angst for tilbagefald - et tabu-område</vt:lpstr>
      <vt:lpstr>Angst for tilbagefald - anbefalinger</vt:lpstr>
      <vt:lpstr>Seksuelle problemer</vt:lpstr>
      <vt:lpstr>Seksuelle problemer</vt:lpstr>
      <vt:lpstr>Seksuelle problemer og brystkræft</vt:lpstr>
      <vt:lpstr>Seksuelle problemer og brystkræft</vt:lpstr>
      <vt:lpstr>Ændret kropsopfattelse</vt:lpstr>
      <vt:lpstr>Seksuelle problemer - anbefalinger</vt:lpstr>
      <vt:lpstr>Seksuelle problemer - anbefalinger</vt:lpstr>
      <vt:lpstr>Hjælp til tørre slimhinder hos kvinder</vt:lpstr>
      <vt:lpstr>Seksuelle problemer  - hjælp og gode råd til mænd</vt:lpstr>
      <vt:lpstr>Gode råd vedrørende sex og samliv</vt:lpstr>
      <vt:lpstr>Kemohjerne – er der noget om snakken ?</vt:lpstr>
      <vt:lpstr>kemohjerne</vt:lpstr>
      <vt:lpstr>Hukommelse- og koncentrationsbesvær og brystkræft</vt:lpstr>
      <vt:lpstr>PowerPoint Presentation</vt:lpstr>
      <vt:lpstr>Hukommelse- og koncentrationsbesvær </vt:lpstr>
      <vt:lpstr>Nyeste forskning og brystkræft</vt:lpstr>
      <vt:lpstr>Hukommelse- og koncentrationsbesvær -anbefalinger</vt:lpstr>
      <vt:lpstr>Hukommelse- og koncentrationsbesvær -anbefalinger</vt:lpstr>
      <vt:lpstr>Depression </vt:lpstr>
      <vt:lpstr>Depression og brystkræft</vt:lpstr>
      <vt:lpstr>Depression og brystkræft</vt:lpstr>
      <vt:lpstr>Center for kliniske retningslinjer i Danmark  http://www.cfkr.dk/ General anbefaling ved depression - kræftpatienter</vt:lpstr>
      <vt:lpstr>Depression og brystkræft –evidens og ny forskning</vt:lpstr>
      <vt:lpstr>Neurogene smerter – føleforstyrrelser</vt:lpstr>
      <vt:lpstr>Neurogene smerter – føleforstyrrelser</vt:lpstr>
      <vt:lpstr>Neurogene smerter</vt:lpstr>
      <vt:lpstr>Neurogene smerter og brystkræft</vt:lpstr>
      <vt:lpstr>Neurogene smerter - anbefalinger</vt:lpstr>
      <vt:lpstr>Neurogene smerter – et smerteregime</vt:lpstr>
      <vt:lpstr>Mave-tarm-problemer</vt:lpstr>
      <vt:lpstr>Blære- og seksuelle dysfunktioner</vt:lpstr>
      <vt:lpstr>Mave-tarm-blære problemer -anbefalinger</vt:lpstr>
      <vt:lpstr>Ny kardiovaskulær sygdom </vt:lpstr>
      <vt:lpstr>Ny kardiovaskulær sygdom -anbefalinger </vt:lpstr>
      <vt:lpstr>Metaboliske forandringer ved brystkræft</vt:lpstr>
      <vt:lpstr>Metaboliske forandringer og brystkræft</vt:lpstr>
      <vt:lpstr>Metaboliske forandringer og prostatakræft</vt:lpstr>
      <vt:lpstr>Arbejdsmarkedstilknytning </vt:lpstr>
      <vt:lpstr>Arbejdsmarkedstilknytning</vt:lpstr>
      <vt:lpstr>Arbejdsliv og brystkræft</vt:lpstr>
      <vt:lpstr>Spørg socialrådgiveren om senfølger og arbejde</vt:lpstr>
      <vt:lpstr>PowerPoint Presentation</vt:lpstr>
      <vt:lpstr>Risiko for udvikling af senfølger </vt:lpstr>
      <vt:lpstr>Fokus: Forebyggelse af senfølger</vt:lpstr>
      <vt:lpstr>Hvem har ansvar for udredning og behandling for senfølger? </vt:lpstr>
      <vt:lpstr>Gode spørgsmål i egen afdeling, ambulatorie, egen læge</vt:lpstr>
      <vt:lpstr>36 mio. kr. til 3 nye senfølgecentre i Danmark</vt:lpstr>
      <vt:lpstr>Senfølgerforeningen arbejder for at:</vt:lpstr>
      <vt:lpstr>Hvis du skal søge udenlandsk litteratur på senfølger</vt:lpstr>
      <vt:lpstr>PowerPoint Presentation</vt:lpstr>
    </vt:vector>
  </TitlesOfParts>
  <Company>Kræftens Bekæmpelse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Anders Duedal</dc:creator>
  <cp:lastModifiedBy>Marianne N</cp:lastModifiedBy>
  <cp:revision>471</cp:revision>
  <cp:lastPrinted>2018-08-30T16:40:44Z</cp:lastPrinted>
  <dcterms:created xsi:type="dcterms:W3CDTF">2016-02-24T14:54:39Z</dcterms:created>
  <dcterms:modified xsi:type="dcterms:W3CDTF">2018-09-11T16:05:15Z</dcterms:modified>
</cp:coreProperties>
</file>